
<file path=[Content_Types].xml><?xml version="1.0" encoding="utf-8"?>
<Types xmlns="http://schemas.openxmlformats.org/package/2006/content-types">
  <Default Extension="xml" ContentType="application/vnd.openxmlformats-package.core-properties+xml"/>
  <Default Extension="png" ContentType="image/png"/>
  <Default Extension="rels" ContentType="application/vnd.openxmlformats-package.relationship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theme/theme1.xml" ContentType="application/vnd.openxmlformats-officedocument.theme+xml"/>
  <Override PartName="/ppt/slideMasters/slideMaster1.xml" ContentType="application/vnd.openxmlformats-officedocument.presentationml.slideMaster+xml"/>
  <Override PartName="/ppt/slideMasters/theme/theme2.xml" ContentType="application/vnd.openxmlformats-officedocument.theme+xml"/>
  <Override PartName="/ppt/slideLayouts/slideLayout1.xml" ContentType="application/vnd.openxmlformats-officedocument.presentationml.slideLayout+xml"/>
  <Override PartName="/ppt/notesMasters/notesMaster1.xml" ContentType="application/vnd.openxmlformats-officedocument.presentationml.notesMaster+xml"/>
  <Override PartName="/ppt/notesMasters/theme/theme3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</Types>
</file>

<file path=_rels/.rels>&#65279;<?xml version="1.0" encoding="utf-8"?><Relationships xmlns="http://schemas.openxmlformats.org/package/2006/relationships"><Relationship Type="http://schemas.openxmlformats.org/package/2006/relationships/metadata/core-properties" Target="/docProps/core.xml" Id="Rb5d629f9334d41f4" /><Relationship Type="http://schemas.openxmlformats.org/officeDocument/2006/relationships/extended-properties" Target="/docProps/app.xml" Id="R772eb85cd8854939" /><Relationship Type="http://schemas.openxmlformats.org/officeDocument/2006/relationships/officeDocument" Target="/ppt/presentation.xml" Id="R7bcba1ef576741d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54b520dc16b452d"/>
  </p:sldMasterIdLst>
  <p:notesMasterIdLst>
    <p:notesMasterId xmlns:r="http://schemas.openxmlformats.org/officeDocument/2006/relationships" r:id="Rcc9082950e6d4a77"/>
  </p:notesMasterIdLst>
  <p:sldIdLst>
    <p:sldId xmlns:r="http://schemas.openxmlformats.org/officeDocument/2006/relationships" id="256" r:id="Ra3b889e1c90a443b"/>
    <p:sldId xmlns:r="http://schemas.openxmlformats.org/officeDocument/2006/relationships" id="257" r:id="Rd673fdf2a99841d4"/>
    <p:sldId xmlns:r="http://schemas.openxmlformats.org/officeDocument/2006/relationships" id="258" r:id="Rc97c5ff46a0b4a2d"/>
    <p:sldId xmlns:r="http://schemas.openxmlformats.org/officeDocument/2006/relationships" id="259" r:id="R1168d52bd9184cd0"/>
    <p:sldId xmlns:r="http://schemas.openxmlformats.org/officeDocument/2006/relationships" id="260" r:id="R46de1de30c01407b"/>
    <p:sldId xmlns:r="http://schemas.openxmlformats.org/officeDocument/2006/relationships" id="261" r:id="R28b950f3f4f140bc"/>
    <p:sldId xmlns:r="http://schemas.openxmlformats.org/officeDocument/2006/relationships" id="262" r:id="R4e4d7202444c40e0"/>
    <p:sldId xmlns:r="http://schemas.openxmlformats.org/officeDocument/2006/relationships" id="263" r:id="Re417e909925145bb"/>
    <p:sldId xmlns:r="http://schemas.openxmlformats.org/officeDocument/2006/relationships" id="264" r:id="R240f41c7b538471a"/>
    <p:sldId xmlns:r="http://schemas.openxmlformats.org/officeDocument/2006/relationships" id="265" r:id="R6f4f0dd19f194898"/>
    <p:sldId xmlns:r="http://schemas.openxmlformats.org/officeDocument/2006/relationships" id="266" r:id="Re6850d69e4274d3e"/>
    <p:sldId xmlns:r="http://schemas.openxmlformats.org/officeDocument/2006/relationships" id="267" r:id="R73915780aa214b6f"/>
    <p:sldId xmlns:r="http://schemas.openxmlformats.org/officeDocument/2006/relationships" id="268" r:id="R6c90cc141edf4bac"/>
    <p:sldId xmlns:r="http://schemas.openxmlformats.org/officeDocument/2006/relationships" id="269" r:id="R6bc54fed0b0d43ec"/>
    <p:sldId xmlns:r="http://schemas.openxmlformats.org/officeDocument/2006/relationships" id="270" r:id="Rd1acc9661dac4353"/>
    <p:sldId xmlns:r="http://schemas.openxmlformats.org/officeDocument/2006/relationships" id="271" r:id="R1ae348b3a3e646bc"/>
    <p:sldId xmlns:r="http://schemas.openxmlformats.org/officeDocument/2006/relationships" id="272" r:id="Ra794107e77fa45e6"/>
    <p:sldId xmlns:r="http://schemas.openxmlformats.org/officeDocument/2006/relationships" id="273" r:id="R28f3807f73244fc4"/>
    <p:sldId xmlns:r="http://schemas.openxmlformats.org/officeDocument/2006/relationships" id="274" r:id="R2f32c928594f4c9a"/>
    <p:sldId xmlns:r="http://schemas.openxmlformats.org/officeDocument/2006/relationships" id="275" r:id="R50a81a35095840c9"/>
  </p:sldIdLst>
  <p:sldSz cx="12192000" cy="6858000"/>
  <p:notesSz cx="6858000" cy="9144000"/>
</p:presentation>
</file>

<file path=ppt/presProps.xml><?xml version="1.0" encoding="utf-8"?>
<p:presentationPr xmlns:p="http://schemas.openxmlformats.org/presentationml/2006/main">
  <p:extLst>
    <p:ext xmlns:p14="http://schemas.microsoft.com/office/powerpoint/2010/main" uri="{E76CE94A-603C-4142-B9EB-6D1370010A27}">
      <p14:discardImageEditData val="0"/>
    </p:ext>
    <p:ext xmlns:p14="http://schemas.microsoft.com/office/powerpoint/2010/main" uri="{D31A062A-798A-4329-ABDD-BBA856620510}">
      <p14:defaultImageDpi val="32767"/>
    </p:ext>
    <p:ext xmlns:p15="http://schemas.microsoft.com/office/powerpoint/2012/main" uri="{FD5EFAAD-0ECE-453E-9831-46B23BE46B34}">
      <p15:chartTrackingRefBased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_rels/presentation.xml.rels>&#65279;<?xml version="1.0" encoding="utf-8"?><Relationships xmlns="http://schemas.openxmlformats.org/package/2006/relationships"><Relationship Type="http://schemas.openxmlformats.org/officeDocument/2006/relationships/theme" Target="/ppt/theme/theme1.xml" Id="R31baa5dfe2c847d7" /><Relationship Type="http://schemas.openxmlformats.org/officeDocument/2006/relationships/slideMaster" Target="/ppt/slideMasters/slideMaster1.xml" Id="Rf54b520dc16b452d" /><Relationship Type="http://schemas.openxmlformats.org/officeDocument/2006/relationships/notesMaster" Target="/ppt/notesMasters/notesMaster1.xml" Id="Rcc9082950e6d4a77" /><Relationship Type="http://schemas.openxmlformats.org/officeDocument/2006/relationships/presProps" Target="/ppt/presProps.xml" Id="R28a42db6d77d4979" /><Relationship Type="http://schemas.openxmlformats.org/officeDocument/2006/relationships/tableStyles" Target="/ppt/tableStyles.xml" Id="R437a6c1122ab4577" /><Relationship Type="http://schemas.openxmlformats.org/officeDocument/2006/relationships/slide" Target="/ppt/slides/slide1.xml" Id="Ra3b889e1c90a443b" /><Relationship Type="http://schemas.openxmlformats.org/officeDocument/2006/relationships/slide" Target="/ppt/slides/slide2.xml" Id="Rd673fdf2a99841d4" /><Relationship Type="http://schemas.openxmlformats.org/officeDocument/2006/relationships/slide" Target="/ppt/slides/slide3.xml" Id="Rc97c5ff46a0b4a2d" /><Relationship Type="http://schemas.openxmlformats.org/officeDocument/2006/relationships/slide" Target="/ppt/slides/slide4.xml" Id="R1168d52bd9184cd0" /><Relationship Type="http://schemas.openxmlformats.org/officeDocument/2006/relationships/slide" Target="/ppt/slides/slide5.xml" Id="R46de1de30c01407b" /><Relationship Type="http://schemas.openxmlformats.org/officeDocument/2006/relationships/slide" Target="/ppt/slides/slide6.xml" Id="R28b950f3f4f140bc" /><Relationship Type="http://schemas.openxmlformats.org/officeDocument/2006/relationships/slide" Target="/ppt/slides/slide7.xml" Id="R4e4d7202444c40e0" /><Relationship Type="http://schemas.openxmlformats.org/officeDocument/2006/relationships/slide" Target="/ppt/slides/slide8.xml" Id="Re417e909925145bb" /><Relationship Type="http://schemas.openxmlformats.org/officeDocument/2006/relationships/slide" Target="/ppt/slides/slide9.xml" Id="R240f41c7b538471a" /><Relationship Type="http://schemas.openxmlformats.org/officeDocument/2006/relationships/slide" Target="/ppt/slides/slide10.xml" Id="R6f4f0dd19f194898" /><Relationship Type="http://schemas.openxmlformats.org/officeDocument/2006/relationships/slide" Target="/ppt/slides/slide11.xml" Id="Re6850d69e4274d3e" /><Relationship Type="http://schemas.openxmlformats.org/officeDocument/2006/relationships/slide" Target="/ppt/slides/slide12.xml" Id="R73915780aa214b6f" /><Relationship Type="http://schemas.openxmlformats.org/officeDocument/2006/relationships/slide" Target="/ppt/slides/slide13.xml" Id="R6c90cc141edf4bac" /><Relationship Type="http://schemas.openxmlformats.org/officeDocument/2006/relationships/slide" Target="/ppt/slides/slide14.xml" Id="R6bc54fed0b0d43ec" /><Relationship Type="http://schemas.openxmlformats.org/officeDocument/2006/relationships/slide" Target="/ppt/slides/slide15.xml" Id="Rd1acc9661dac4353" /><Relationship Type="http://schemas.openxmlformats.org/officeDocument/2006/relationships/slide" Target="/ppt/slides/slide16.xml" Id="R1ae348b3a3e646bc" /><Relationship Type="http://schemas.openxmlformats.org/officeDocument/2006/relationships/slide" Target="/ppt/slides/slide17.xml" Id="Ra794107e77fa45e6" /><Relationship Type="http://schemas.openxmlformats.org/officeDocument/2006/relationships/slide" Target="/ppt/slides/slide18.xml" Id="R28f3807f73244fc4" /><Relationship Type="http://schemas.openxmlformats.org/officeDocument/2006/relationships/slide" Target="/ppt/slides/slide19.xml" Id="R2f32c928594f4c9a" /><Relationship Type="http://schemas.openxmlformats.org/officeDocument/2006/relationships/slide" Target="/ppt/slides/slide20.xml" Id="R50a81a35095840c9" /></Relationships>
</file>

<file path=ppt/notesMasters/_rels/notesMaster1.xml.rels>&#65279;<?xml version="1.0" encoding="utf-8"?><Relationships xmlns="http://schemas.openxmlformats.org/package/2006/relationships"><Relationship Type="http://schemas.openxmlformats.org/officeDocument/2006/relationships/theme" Target="/ppt/notesMasters/theme/theme3.xml" Id="R00f1c86c66a440c9" /></Relationships>
</file>

<file path=ppt/notesMasters/notesMaster1.xml><?xml version="1.0" encoding="utf-8"?>
<p:notesMaster xmlns:p="http://schemas.openxmlformats.org/presentationml/2006/main">
  <p:cSld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Header Placeholder"/>
          <p:cNvSpPr/>
          <p:nvPr>
            <p:ph type="hdr" sz="quarter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3" name="Date Placeholder"/>
          <p:cNvSpPr/>
          <p:nvPr>
            <p:ph type="dt" sz="quarter" idx="1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Image Placeholder"/>
          <p:cNvSpPr/>
          <p:nvPr>
            <p:ph type="sldImg" idx="2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5" name="Notes Placeholder"/>
          <p:cNvSpPr/>
          <p:nvPr>
            <p:ph type="body" sz="quarter" idx="3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6" name="Footer Placeholder"/>
          <p:cNvSpPr/>
          <p:nvPr>
            <p:ph type="ftr" sz="quarter" idx="4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7" name="Slide Number Placeholder"/>
          <p:cNvSpPr/>
          <p:nvPr>
            <p:ph type="sldNum" sz="quarter" idx="5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xmlns:a="http://schemas.openxmlformats.org/drawingml/2006/main" marL="0" algn="l" defTabSz="914400" rtl="0" eaLnBrk="1" latinLnBrk="0" hangingPunct="1">
      <a:defRPr sz="1200" kern="1200"/>
    </a:lvl1pPr>
  </p:notesStyle>
</p:notesMaster>
</file>

<file path=ppt/notesMasters/theme/theme3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gradFill>
          <a:gsLst>
            <a:gs pos="0">
              <a:schemeClr val="phClr">
                <a:tint val="67000"/>
                <a:lumMod val="110000"/>
                <a:satMod val="105000"/>
              </a:schemeClr>
            </a:gs>
            <a:gs pos="50000">
              <a:schemeClr val="phClr">
                <a:tint val="73000"/>
                <a:lumMod val="105000"/>
                <a:satMod val="103000"/>
              </a:schemeClr>
            </a:gs>
            <a:gs pos="100000">
              <a:schemeClr val="phClr">
                <a:tint val="81000"/>
                <a:lumMod val="105000"/>
                <a:satMod val="109000"/>
              </a:schemeClr>
            </a:gs>
          </a:gsLst>
          <a:lin ang="5400000" scaled="0"/>
        </a:gradFill>
        <a:gradFill>
          <a:gsLst>
            <a:gs pos="0">
              <a:schemeClr val="phClr">
                <a:tint val="94000"/>
                <a:lumMod val="102000"/>
                <a:satMod val="103000"/>
              </a:schemeClr>
            </a:gs>
            <a:gs pos="50000">
              <a:schemeClr val="phClr">
                <a:shade val="100000"/>
                <a:lumMod val="100000"/>
                <a:satMod val="110000"/>
              </a:schemeClr>
            </a:gs>
            <a:gs pos="100000">
              <a:schemeClr val="phClr">
                <a:shade val="78000"/>
                <a:lumMod val="99000"/>
                <a:satMod val="120000"/>
              </a:schemeClr>
            </a:gs>
          </a:gsLst>
          <a:lin ang="5400000" scaled="0"/>
        </a:gra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/notesSlides/_rels/notesSlide1.xml.rels>&#65279;<?xml version="1.0" encoding="utf-8"?><Relationships xmlns="http://schemas.openxmlformats.org/package/2006/relationships"><Relationship Type="http://schemas.openxmlformats.org/officeDocument/2006/relationships/slide" Target="/ppt/slides/slide1.xml" Id="R4d3720f88bd94b7b" /><Relationship Type="http://schemas.openxmlformats.org/officeDocument/2006/relationships/notesMaster" Target="/ppt/notesMasters/notesMaster1.xml" Id="R930cd858cb50414f" /></Relationships>
</file>

<file path=ppt/notesSlides/_rels/notesSlide10.xml.rels>&#65279;<?xml version="1.0" encoding="utf-8"?><Relationships xmlns="http://schemas.openxmlformats.org/package/2006/relationships"><Relationship Type="http://schemas.openxmlformats.org/officeDocument/2006/relationships/slide" Target="/ppt/slides/slide10.xml" Id="R9ce939a320d8407f" /><Relationship Type="http://schemas.openxmlformats.org/officeDocument/2006/relationships/notesMaster" Target="/ppt/notesMasters/notesMaster1.xml" Id="R5a10f664548d46e1" /></Relationships>
</file>

<file path=ppt/notesSlides/_rels/notesSlide11.xml.rels>&#65279;<?xml version="1.0" encoding="utf-8"?><Relationships xmlns="http://schemas.openxmlformats.org/package/2006/relationships"><Relationship Type="http://schemas.openxmlformats.org/officeDocument/2006/relationships/slide" Target="/ppt/slides/slide11.xml" Id="Rf5607852af1947ad" /><Relationship Type="http://schemas.openxmlformats.org/officeDocument/2006/relationships/notesMaster" Target="/ppt/notesMasters/notesMaster1.xml" Id="Rd23164f4e3644cb0" /></Relationships>
</file>

<file path=ppt/notesSlides/_rels/notesSlide12.xml.rels>&#65279;<?xml version="1.0" encoding="utf-8"?><Relationships xmlns="http://schemas.openxmlformats.org/package/2006/relationships"><Relationship Type="http://schemas.openxmlformats.org/officeDocument/2006/relationships/slide" Target="/ppt/slides/slide12.xml" Id="Raf5fdccf7b9c42d6" /><Relationship Type="http://schemas.openxmlformats.org/officeDocument/2006/relationships/notesMaster" Target="/ppt/notesMasters/notesMaster1.xml" Id="R1634e9abb1ce4388" /></Relationships>
</file>

<file path=ppt/notesSlides/_rels/notesSlide13.xml.rels>&#65279;<?xml version="1.0" encoding="utf-8"?><Relationships xmlns="http://schemas.openxmlformats.org/package/2006/relationships"><Relationship Type="http://schemas.openxmlformats.org/officeDocument/2006/relationships/slide" Target="/ppt/slides/slide13.xml" Id="R0e7683cf79394409" /><Relationship Type="http://schemas.openxmlformats.org/officeDocument/2006/relationships/notesMaster" Target="/ppt/notesMasters/notesMaster1.xml" Id="Rd6bc9adf6f7a4fe2" /></Relationships>
</file>

<file path=ppt/notesSlides/_rels/notesSlide14.xml.rels>&#65279;<?xml version="1.0" encoding="utf-8"?><Relationships xmlns="http://schemas.openxmlformats.org/package/2006/relationships"><Relationship Type="http://schemas.openxmlformats.org/officeDocument/2006/relationships/slide" Target="/ppt/slides/slide14.xml" Id="R35856d15725547c6" /><Relationship Type="http://schemas.openxmlformats.org/officeDocument/2006/relationships/notesMaster" Target="/ppt/notesMasters/notesMaster1.xml" Id="R595f0b547cbf4632" /></Relationships>
</file>

<file path=ppt/notesSlides/_rels/notesSlide15.xml.rels>&#65279;<?xml version="1.0" encoding="utf-8"?><Relationships xmlns="http://schemas.openxmlformats.org/package/2006/relationships"><Relationship Type="http://schemas.openxmlformats.org/officeDocument/2006/relationships/slide" Target="/ppt/slides/slide15.xml" Id="R68908b1cbe354776" /><Relationship Type="http://schemas.openxmlformats.org/officeDocument/2006/relationships/notesMaster" Target="/ppt/notesMasters/notesMaster1.xml" Id="R2e03cec69a334968" /></Relationships>
</file>

<file path=ppt/notesSlides/_rels/notesSlide16.xml.rels>&#65279;<?xml version="1.0" encoding="utf-8"?><Relationships xmlns="http://schemas.openxmlformats.org/package/2006/relationships"><Relationship Type="http://schemas.openxmlformats.org/officeDocument/2006/relationships/slide" Target="/ppt/slides/slide16.xml" Id="R873136fd00094d30" /><Relationship Type="http://schemas.openxmlformats.org/officeDocument/2006/relationships/notesMaster" Target="/ppt/notesMasters/notesMaster1.xml" Id="Rd06686b4da4d47e9" /></Relationships>
</file>

<file path=ppt/notesSlides/_rels/notesSlide17.xml.rels>&#65279;<?xml version="1.0" encoding="utf-8"?><Relationships xmlns="http://schemas.openxmlformats.org/package/2006/relationships"><Relationship Type="http://schemas.openxmlformats.org/officeDocument/2006/relationships/slide" Target="/ppt/slides/slide17.xml" Id="R2d188a45a2814109" /><Relationship Type="http://schemas.openxmlformats.org/officeDocument/2006/relationships/notesMaster" Target="/ppt/notesMasters/notesMaster1.xml" Id="Rc9dd2a86019f44c9" /></Relationships>
</file>

<file path=ppt/notesSlides/_rels/notesSlide18.xml.rels>&#65279;<?xml version="1.0" encoding="utf-8"?><Relationships xmlns="http://schemas.openxmlformats.org/package/2006/relationships"><Relationship Type="http://schemas.openxmlformats.org/officeDocument/2006/relationships/slide" Target="/ppt/slides/slide18.xml" Id="Rb6bea1205e064c3d" /><Relationship Type="http://schemas.openxmlformats.org/officeDocument/2006/relationships/notesMaster" Target="/ppt/notesMasters/notesMaster1.xml" Id="Ra1bc3c194305473b" /></Relationships>
</file>

<file path=ppt/notesSlides/_rels/notesSlide19.xml.rels>&#65279;<?xml version="1.0" encoding="utf-8"?><Relationships xmlns="http://schemas.openxmlformats.org/package/2006/relationships"><Relationship Type="http://schemas.openxmlformats.org/officeDocument/2006/relationships/slide" Target="/ppt/slides/slide19.xml" Id="Ra44c37679c3d46f5" /><Relationship Type="http://schemas.openxmlformats.org/officeDocument/2006/relationships/notesMaster" Target="/ppt/notesMasters/notesMaster1.xml" Id="Rc7f5071235ad4fb9" /></Relationships>
</file>

<file path=ppt/notesSlides/_rels/notesSlide2.xml.rels>&#65279;<?xml version="1.0" encoding="utf-8"?><Relationships xmlns="http://schemas.openxmlformats.org/package/2006/relationships"><Relationship Type="http://schemas.openxmlformats.org/officeDocument/2006/relationships/slide" Target="/ppt/slides/slide2.xml" Id="R06c288a54dce44b0" /><Relationship Type="http://schemas.openxmlformats.org/officeDocument/2006/relationships/notesMaster" Target="/ppt/notesMasters/notesMaster1.xml" Id="R190189213a35435d" /></Relationships>
</file>

<file path=ppt/notesSlides/_rels/notesSlide20.xml.rels>&#65279;<?xml version="1.0" encoding="utf-8"?><Relationships xmlns="http://schemas.openxmlformats.org/package/2006/relationships"><Relationship Type="http://schemas.openxmlformats.org/officeDocument/2006/relationships/slide" Target="/ppt/slides/slide20.xml" Id="R4792832f64e540ae" /><Relationship Type="http://schemas.openxmlformats.org/officeDocument/2006/relationships/notesMaster" Target="/ppt/notesMasters/notesMaster1.xml" Id="Rd6cbed66a7994172" /></Relationships>
</file>

<file path=ppt/notesSlides/_rels/notesSlide3.xml.rels>&#65279;<?xml version="1.0" encoding="utf-8"?><Relationships xmlns="http://schemas.openxmlformats.org/package/2006/relationships"><Relationship Type="http://schemas.openxmlformats.org/officeDocument/2006/relationships/slide" Target="/ppt/slides/slide3.xml" Id="R3c7aa35194a041e7" /><Relationship Type="http://schemas.openxmlformats.org/officeDocument/2006/relationships/notesMaster" Target="/ppt/notesMasters/notesMaster1.xml" Id="Rc0669996f5124d1b" /></Relationships>
</file>

<file path=ppt/notesSlides/_rels/notesSlide4.xml.rels>&#65279;<?xml version="1.0" encoding="utf-8"?><Relationships xmlns="http://schemas.openxmlformats.org/package/2006/relationships"><Relationship Type="http://schemas.openxmlformats.org/officeDocument/2006/relationships/slide" Target="/ppt/slides/slide4.xml" Id="R451ed2e441d84b96" /><Relationship Type="http://schemas.openxmlformats.org/officeDocument/2006/relationships/notesMaster" Target="/ppt/notesMasters/notesMaster1.xml" Id="R53e56fc00481472f" /></Relationships>
</file>

<file path=ppt/notesSlides/_rels/notesSlide5.xml.rels>&#65279;<?xml version="1.0" encoding="utf-8"?><Relationships xmlns="http://schemas.openxmlformats.org/package/2006/relationships"><Relationship Type="http://schemas.openxmlformats.org/officeDocument/2006/relationships/slide" Target="/ppt/slides/slide5.xml" Id="R9973a631223d40f5" /><Relationship Type="http://schemas.openxmlformats.org/officeDocument/2006/relationships/notesMaster" Target="/ppt/notesMasters/notesMaster1.xml" Id="R8bb5959b45954289" /></Relationships>
</file>

<file path=ppt/notesSlides/_rels/notesSlide6.xml.rels>&#65279;<?xml version="1.0" encoding="utf-8"?><Relationships xmlns="http://schemas.openxmlformats.org/package/2006/relationships"><Relationship Type="http://schemas.openxmlformats.org/officeDocument/2006/relationships/slide" Target="/ppt/slides/slide6.xml" Id="R48e9b39113474ead" /><Relationship Type="http://schemas.openxmlformats.org/officeDocument/2006/relationships/notesMaster" Target="/ppt/notesMasters/notesMaster1.xml" Id="R90ec8fe54fdf4741" /></Relationships>
</file>

<file path=ppt/notesSlides/_rels/notesSlide7.xml.rels>&#65279;<?xml version="1.0" encoding="utf-8"?><Relationships xmlns="http://schemas.openxmlformats.org/package/2006/relationships"><Relationship Type="http://schemas.openxmlformats.org/officeDocument/2006/relationships/slide" Target="/ppt/slides/slide7.xml" Id="R9b367d24cea34edb" /><Relationship Type="http://schemas.openxmlformats.org/officeDocument/2006/relationships/notesMaster" Target="/ppt/notesMasters/notesMaster1.xml" Id="Rf91c4ae3858f4954" /></Relationships>
</file>

<file path=ppt/notesSlides/_rels/notesSlide8.xml.rels>&#65279;<?xml version="1.0" encoding="utf-8"?><Relationships xmlns="http://schemas.openxmlformats.org/package/2006/relationships"><Relationship Type="http://schemas.openxmlformats.org/officeDocument/2006/relationships/slide" Target="/ppt/slides/slide8.xml" Id="R0de164e18bf8496e" /><Relationship Type="http://schemas.openxmlformats.org/officeDocument/2006/relationships/notesMaster" Target="/ppt/notesMasters/notesMaster1.xml" Id="Rc1ec8a15194647d5" /></Relationships>
</file>

<file path=ppt/notesSlides/_rels/notesSlide9.xml.rels>&#65279;<?xml version="1.0" encoding="utf-8"?><Relationships xmlns="http://schemas.openxmlformats.org/package/2006/relationships"><Relationship Type="http://schemas.openxmlformats.org/officeDocument/2006/relationships/slide" Target="/ppt/slides/slide9.xml" Id="R914a2b2a6e1940a1" /><Relationship Type="http://schemas.openxmlformats.org/officeDocument/2006/relationships/notesMaster" Target="/ppt/notesMasters/notesMaster1.xml" Id="R97438b57ca254fac" /></Relationships>
</file>

<file path=ppt/notesSlides/notesSlide1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Fuentes:</a:t>
            </a:r>
          </a:p>
          <a:p xmlns:a="http://schemas.openxmlformats.org/drawingml/2006/main">
            <a:r>
              <a:t>https://www.gob.pe/institucion/minam/normas-legales/3610-1278</a:t>
            </a:r>
          </a:p>
          <a:p xmlns:a="http://schemas.openxmlformats.org/drawingml/2006/main">
            <a:r>
              <a:t>https://www.gob.pe/institucion/minam/normas-legales/3695-014-2017-minam</a:t>
            </a:r>
          </a:p>
          <a:p xmlns:a="http://schemas.openxmlformats.org/drawingml/2006/main">
            <a:r>
              <a:t>https://www.gob.pe/25416-inventarios-de-residuos-solidos-del-oefa</a:t>
            </a:r>
          </a:p>
          <a:p xmlns:a="http://schemas.openxmlformats.org/drawingml/2006/main">
            <a:r>
              <a:t>https://www.gob.pe/institucion/oefa/normas-legales/5178722-00011-2024-oefa-pcd</a:t>
            </a:r>
          </a:p>
          <a:p xmlns:a="http://schemas.openxmlformats.org/drawingml/2006/main">
            <a:r>
              <a:t>https://www.gob.pe/institucion/minsa/normas-legales/223593-1295-2018-minsa</a:t>
            </a:r>
          </a:p>
          <a:p xmlns:a="http://schemas.openxmlformats.org/drawingml/2006/main">
            <a:r>
              <a:t>https://www.gob.pe/institucion/oefa/informes-publicaciones/2309117-competencias-de-las-entidades-de-fiscalizacion-ambiental-efa-en-gestion-de-residuos-solidos</a:t>
            </a:r>
          </a:p>
          <a:p xmlns:a="http://schemas.openxmlformats.org/drawingml/2006/main">
            <a:r>
              <a:t>Nota tÃ©cnica: verificar versiÃ³n vigente, IGA, sector, cuerpo receptor, condiciones locales y datos de caracterizaciÃ³n antes de diseÃ±ar.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10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Fuentes:</a:t>
            </a:r>
          </a:p>
          <a:p xmlns:a="http://schemas.openxmlformats.org/drawingml/2006/main">
            <a:r>
              <a:t>https://www.gob.pe/institucion/minam/normas-legales/3610-1278</a:t>
            </a:r>
          </a:p>
          <a:p xmlns:a="http://schemas.openxmlformats.org/drawingml/2006/main">
            <a:r>
              <a:t>https://www.gob.pe/institucion/minam/normas-legales/3695-014-2017-minam</a:t>
            </a:r>
          </a:p>
          <a:p xmlns:a="http://schemas.openxmlformats.org/drawingml/2006/main">
            <a:r>
              <a:t>https://www.gob.pe/25416-inventarios-de-residuos-solidos-del-oefa</a:t>
            </a:r>
          </a:p>
          <a:p xmlns:a="http://schemas.openxmlformats.org/drawingml/2006/main">
            <a:r>
              <a:t>https://www.gob.pe/institucion/oefa/normas-legales/5178722-00011-2024-oefa-pcd</a:t>
            </a:r>
          </a:p>
          <a:p xmlns:a="http://schemas.openxmlformats.org/drawingml/2006/main">
            <a:r>
              <a:t>https://www.gob.pe/institucion/minsa/normas-legales/223593-1295-2018-minsa</a:t>
            </a:r>
          </a:p>
          <a:p xmlns:a="http://schemas.openxmlformats.org/drawingml/2006/main">
            <a:r>
              <a:t>https://www.gob.pe/institucion/oefa/informes-publicaciones/2309117-competencias-de-las-entidades-de-fiscalizacion-ambiental-efa-en-gestion-de-residuos-solidos</a:t>
            </a:r>
          </a:p>
          <a:p xmlns:a="http://schemas.openxmlformats.org/drawingml/2006/main">
            <a:r>
              <a:t>Nota tÃ©cnica: verificar versiÃ³n vigente, IGA, sector, cuerpo receptor, condiciones locales y datos de caracterizaciÃ³n antes de diseÃ±ar.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11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Fuentes:</a:t>
            </a:r>
          </a:p>
          <a:p xmlns:a="http://schemas.openxmlformats.org/drawingml/2006/main">
            <a:r>
              <a:t>https://www.gob.pe/institucion/minam/normas-legales/3610-1278</a:t>
            </a:r>
          </a:p>
          <a:p xmlns:a="http://schemas.openxmlformats.org/drawingml/2006/main">
            <a:r>
              <a:t>https://www.gob.pe/institucion/minam/normas-legales/3695-014-2017-minam</a:t>
            </a:r>
          </a:p>
          <a:p xmlns:a="http://schemas.openxmlformats.org/drawingml/2006/main">
            <a:r>
              <a:t>https://www.gob.pe/25416-inventarios-de-residuos-solidos-del-oefa</a:t>
            </a:r>
          </a:p>
          <a:p xmlns:a="http://schemas.openxmlformats.org/drawingml/2006/main">
            <a:r>
              <a:t>https://www.gob.pe/institucion/oefa/normas-legales/5178722-00011-2024-oefa-pcd</a:t>
            </a:r>
          </a:p>
          <a:p xmlns:a="http://schemas.openxmlformats.org/drawingml/2006/main">
            <a:r>
              <a:t>https://www.gob.pe/institucion/minsa/normas-legales/223593-1295-2018-minsa</a:t>
            </a:r>
          </a:p>
          <a:p xmlns:a="http://schemas.openxmlformats.org/drawingml/2006/main">
            <a:r>
              <a:t>https://www.gob.pe/institucion/oefa/informes-publicaciones/2309117-competencias-de-las-entidades-de-fiscalizacion-ambiental-efa-en-gestion-de-residuos-solidos</a:t>
            </a:r>
          </a:p>
          <a:p xmlns:a="http://schemas.openxmlformats.org/drawingml/2006/main">
            <a:r>
              <a:t>Nota tÃ©cnica: verificar versiÃ³n vigente, IGA, sector, cuerpo receptor, condiciones locales y datos de caracterizaciÃ³n antes de diseÃ±ar.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12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Fuentes:</a:t>
            </a:r>
          </a:p>
          <a:p xmlns:a="http://schemas.openxmlformats.org/drawingml/2006/main">
            <a:r>
              <a:t>https://www.gob.pe/institucion/minam/normas-legales/3610-1278</a:t>
            </a:r>
          </a:p>
          <a:p xmlns:a="http://schemas.openxmlformats.org/drawingml/2006/main">
            <a:r>
              <a:t>https://www.gob.pe/institucion/minam/normas-legales/3695-014-2017-minam</a:t>
            </a:r>
          </a:p>
          <a:p xmlns:a="http://schemas.openxmlformats.org/drawingml/2006/main">
            <a:r>
              <a:t>https://www.gob.pe/25416-inventarios-de-residuos-solidos-del-oefa</a:t>
            </a:r>
          </a:p>
          <a:p xmlns:a="http://schemas.openxmlformats.org/drawingml/2006/main">
            <a:r>
              <a:t>https://www.gob.pe/institucion/oefa/normas-legales/5178722-00011-2024-oefa-pcd</a:t>
            </a:r>
          </a:p>
          <a:p xmlns:a="http://schemas.openxmlformats.org/drawingml/2006/main">
            <a:r>
              <a:t>https://www.gob.pe/institucion/minsa/normas-legales/223593-1295-2018-minsa</a:t>
            </a:r>
          </a:p>
          <a:p xmlns:a="http://schemas.openxmlformats.org/drawingml/2006/main">
            <a:r>
              <a:t>https://www.gob.pe/institucion/oefa/informes-publicaciones/2309117-competencias-de-las-entidades-de-fiscalizacion-ambiental-efa-en-gestion-de-residuos-solidos</a:t>
            </a:r>
          </a:p>
          <a:p xmlns:a="http://schemas.openxmlformats.org/drawingml/2006/main">
            <a:r>
              <a:t>Nota tÃ©cnica: verificar versiÃ³n vigente, IGA, sector, cuerpo receptor, condiciones locales y datos de caracterizaciÃ³n antes de diseÃ±ar.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13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Fuentes:</a:t>
            </a:r>
          </a:p>
          <a:p xmlns:a="http://schemas.openxmlformats.org/drawingml/2006/main">
            <a:r>
              <a:t>https://www.gob.pe/institucion/minam/normas-legales/3610-1278</a:t>
            </a:r>
          </a:p>
          <a:p xmlns:a="http://schemas.openxmlformats.org/drawingml/2006/main">
            <a:r>
              <a:t>https://www.gob.pe/institucion/minam/normas-legales/3695-014-2017-minam</a:t>
            </a:r>
          </a:p>
          <a:p xmlns:a="http://schemas.openxmlformats.org/drawingml/2006/main">
            <a:r>
              <a:t>https://www.gob.pe/25416-inventarios-de-residuos-solidos-del-oefa</a:t>
            </a:r>
          </a:p>
          <a:p xmlns:a="http://schemas.openxmlformats.org/drawingml/2006/main">
            <a:r>
              <a:t>https://www.gob.pe/institucion/oefa/normas-legales/5178722-00011-2024-oefa-pcd</a:t>
            </a:r>
          </a:p>
          <a:p xmlns:a="http://schemas.openxmlformats.org/drawingml/2006/main">
            <a:r>
              <a:t>https://www.gob.pe/institucion/minsa/normas-legales/223593-1295-2018-minsa</a:t>
            </a:r>
          </a:p>
          <a:p xmlns:a="http://schemas.openxmlformats.org/drawingml/2006/main">
            <a:r>
              <a:t>https://www.gob.pe/institucion/oefa/informes-publicaciones/2309117-competencias-de-las-entidades-de-fiscalizacion-ambiental-efa-en-gestion-de-residuos-solidos</a:t>
            </a:r>
          </a:p>
          <a:p xmlns:a="http://schemas.openxmlformats.org/drawingml/2006/main">
            <a:r>
              <a:t>Nota tÃ©cnica: verificar versiÃ³n vigente, IGA, sector, cuerpo receptor, condiciones locales y datos de caracterizaciÃ³n antes de diseÃ±ar.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14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Fuentes:</a:t>
            </a:r>
          </a:p>
          <a:p xmlns:a="http://schemas.openxmlformats.org/drawingml/2006/main">
            <a:r>
              <a:t>https://www.gob.pe/institucion/minam/normas-legales/3610-1278</a:t>
            </a:r>
          </a:p>
          <a:p xmlns:a="http://schemas.openxmlformats.org/drawingml/2006/main">
            <a:r>
              <a:t>https://www.gob.pe/institucion/minam/normas-legales/3695-014-2017-minam</a:t>
            </a:r>
          </a:p>
          <a:p xmlns:a="http://schemas.openxmlformats.org/drawingml/2006/main">
            <a:r>
              <a:t>https://www.gob.pe/25416-inventarios-de-residuos-solidos-del-oefa</a:t>
            </a:r>
          </a:p>
          <a:p xmlns:a="http://schemas.openxmlformats.org/drawingml/2006/main">
            <a:r>
              <a:t>https://www.gob.pe/institucion/oefa/normas-legales/5178722-00011-2024-oefa-pcd</a:t>
            </a:r>
          </a:p>
          <a:p xmlns:a="http://schemas.openxmlformats.org/drawingml/2006/main">
            <a:r>
              <a:t>https://www.gob.pe/institucion/minsa/normas-legales/223593-1295-2018-minsa</a:t>
            </a:r>
          </a:p>
          <a:p xmlns:a="http://schemas.openxmlformats.org/drawingml/2006/main">
            <a:r>
              <a:t>https://www.gob.pe/institucion/oefa/informes-publicaciones/2309117-competencias-de-las-entidades-de-fiscalizacion-ambiental-efa-en-gestion-de-residuos-solidos</a:t>
            </a:r>
          </a:p>
          <a:p xmlns:a="http://schemas.openxmlformats.org/drawingml/2006/main">
            <a:r>
              <a:t>Nota tÃ©cnica: verificar versiÃ³n vigente, IGA, sector, cuerpo receptor, condiciones locales y datos de caracterizaciÃ³n antes de diseÃ±ar.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15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Fuentes:</a:t>
            </a:r>
          </a:p>
          <a:p xmlns:a="http://schemas.openxmlformats.org/drawingml/2006/main">
            <a:r>
              <a:t>https://www.gob.pe/institucion/minam/normas-legales/3610-1278</a:t>
            </a:r>
          </a:p>
          <a:p xmlns:a="http://schemas.openxmlformats.org/drawingml/2006/main">
            <a:r>
              <a:t>https://www.gob.pe/institucion/minam/normas-legales/3695-014-2017-minam</a:t>
            </a:r>
          </a:p>
          <a:p xmlns:a="http://schemas.openxmlformats.org/drawingml/2006/main">
            <a:r>
              <a:t>https://www.gob.pe/25416-inventarios-de-residuos-solidos-del-oefa</a:t>
            </a:r>
          </a:p>
          <a:p xmlns:a="http://schemas.openxmlformats.org/drawingml/2006/main">
            <a:r>
              <a:t>https://www.gob.pe/institucion/oefa/normas-legales/5178722-00011-2024-oefa-pcd</a:t>
            </a:r>
          </a:p>
          <a:p xmlns:a="http://schemas.openxmlformats.org/drawingml/2006/main">
            <a:r>
              <a:t>https://www.gob.pe/institucion/minsa/normas-legales/223593-1295-2018-minsa</a:t>
            </a:r>
          </a:p>
          <a:p xmlns:a="http://schemas.openxmlformats.org/drawingml/2006/main">
            <a:r>
              <a:t>https://www.gob.pe/institucion/oefa/informes-publicaciones/2309117-competencias-de-las-entidades-de-fiscalizacion-ambiental-efa-en-gestion-de-residuos-solidos</a:t>
            </a:r>
          </a:p>
          <a:p xmlns:a="http://schemas.openxmlformats.org/drawingml/2006/main">
            <a:r>
              <a:t>Nota tÃ©cnica: verificar versiÃ³n vigente, IGA, sector, cuerpo receptor, condiciones locales y datos de caracterizaciÃ³n antes de diseÃ±ar.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16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Fuentes:</a:t>
            </a:r>
          </a:p>
          <a:p xmlns:a="http://schemas.openxmlformats.org/drawingml/2006/main">
            <a:r>
              <a:t>https://www.gob.pe/institucion/minam/normas-legales/3610-1278</a:t>
            </a:r>
          </a:p>
          <a:p xmlns:a="http://schemas.openxmlformats.org/drawingml/2006/main">
            <a:r>
              <a:t>https://www.gob.pe/institucion/minam/normas-legales/3695-014-2017-minam</a:t>
            </a:r>
          </a:p>
          <a:p xmlns:a="http://schemas.openxmlformats.org/drawingml/2006/main">
            <a:r>
              <a:t>https://www.gob.pe/25416-inventarios-de-residuos-solidos-del-oefa</a:t>
            </a:r>
          </a:p>
          <a:p xmlns:a="http://schemas.openxmlformats.org/drawingml/2006/main">
            <a:r>
              <a:t>https://www.gob.pe/institucion/oefa/normas-legales/5178722-00011-2024-oefa-pcd</a:t>
            </a:r>
          </a:p>
          <a:p xmlns:a="http://schemas.openxmlformats.org/drawingml/2006/main">
            <a:r>
              <a:t>https://www.gob.pe/institucion/minsa/normas-legales/223593-1295-2018-minsa</a:t>
            </a:r>
          </a:p>
          <a:p xmlns:a="http://schemas.openxmlformats.org/drawingml/2006/main">
            <a:r>
              <a:t>https://www.gob.pe/institucion/oefa/informes-publicaciones/2309117-competencias-de-las-entidades-de-fiscalizacion-ambiental-efa-en-gestion-de-residuos-solidos</a:t>
            </a:r>
          </a:p>
          <a:p xmlns:a="http://schemas.openxmlformats.org/drawingml/2006/main">
            <a:r>
              <a:t>Nota tÃ©cnica: verificar versiÃ³n vigente, IGA, sector, cuerpo receptor, condiciones locales y datos de caracterizaciÃ³n antes de diseÃ±ar.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17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Fuentes:</a:t>
            </a:r>
          </a:p>
          <a:p xmlns:a="http://schemas.openxmlformats.org/drawingml/2006/main">
            <a:r>
              <a:t>https://www.gob.pe/institucion/minam/normas-legales/3610-1278</a:t>
            </a:r>
          </a:p>
          <a:p xmlns:a="http://schemas.openxmlformats.org/drawingml/2006/main">
            <a:r>
              <a:t>https://www.gob.pe/institucion/minam/normas-legales/3695-014-2017-minam</a:t>
            </a:r>
          </a:p>
          <a:p xmlns:a="http://schemas.openxmlformats.org/drawingml/2006/main">
            <a:r>
              <a:t>https://www.gob.pe/25416-inventarios-de-residuos-solidos-del-oefa</a:t>
            </a:r>
          </a:p>
          <a:p xmlns:a="http://schemas.openxmlformats.org/drawingml/2006/main">
            <a:r>
              <a:t>https://www.gob.pe/institucion/oefa/normas-legales/5178722-00011-2024-oefa-pcd</a:t>
            </a:r>
          </a:p>
          <a:p xmlns:a="http://schemas.openxmlformats.org/drawingml/2006/main">
            <a:r>
              <a:t>https://www.gob.pe/institucion/minsa/normas-legales/223593-1295-2018-minsa</a:t>
            </a:r>
          </a:p>
          <a:p xmlns:a="http://schemas.openxmlformats.org/drawingml/2006/main">
            <a:r>
              <a:t>https://www.gob.pe/institucion/oefa/informes-publicaciones/2309117-competencias-de-las-entidades-de-fiscalizacion-ambiental-efa-en-gestion-de-residuos-solidos</a:t>
            </a:r>
          </a:p>
          <a:p xmlns:a="http://schemas.openxmlformats.org/drawingml/2006/main">
            <a:r>
              <a:t>Nota tÃ©cnica: verificar versiÃ³n vigente, IGA, sector, cuerpo receptor, condiciones locales y datos de caracterizaciÃ³n antes de diseÃ±ar.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18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Fuentes:</a:t>
            </a:r>
          </a:p>
          <a:p xmlns:a="http://schemas.openxmlformats.org/drawingml/2006/main">
            <a:r>
              <a:t>https://www.gob.pe/institucion/minam/normas-legales/3610-1278</a:t>
            </a:r>
          </a:p>
          <a:p xmlns:a="http://schemas.openxmlformats.org/drawingml/2006/main">
            <a:r>
              <a:t>https://www.gob.pe/institucion/minam/normas-legales/3695-014-2017-minam</a:t>
            </a:r>
          </a:p>
          <a:p xmlns:a="http://schemas.openxmlformats.org/drawingml/2006/main">
            <a:r>
              <a:t>https://www.gob.pe/25416-inventarios-de-residuos-solidos-del-oefa</a:t>
            </a:r>
          </a:p>
          <a:p xmlns:a="http://schemas.openxmlformats.org/drawingml/2006/main">
            <a:r>
              <a:t>https://www.gob.pe/institucion/oefa/normas-legales/5178722-00011-2024-oefa-pcd</a:t>
            </a:r>
          </a:p>
          <a:p xmlns:a="http://schemas.openxmlformats.org/drawingml/2006/main">
            <a:r>
              <a:t>https://www.gob.pe/institucion/minsa/normas-legales/223593-1295-2018-minsa</a:t>
            </a:r>
          </a:p>
          <a:p xmlns:a="http://schemas.openxmlformats.org/drawingml/2006/main">
            <a:r>
              <a:t>https://www.gob.pe/institucion/oefa/informes-publicaciones/2309117-competencias-de-las-entidades-de-fiscalizacion-ambiental-efa-en-gestion-de-residuos-solidos</a:t>
            </a:r>
          </a:p>
          <a:p xmlns:a="http://schemas.openxmlformats.org/drawingml/2006/main">
            <a:r>
              <a:t>Nota tÃ©cnica: verificar versiÃ³n vigente, IGA, sector, cuerpo receptor, condiciones locales y datos de caracterizaciÃ³n antes de diseÃ±ar.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19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Fuentes:</a:t>
            </a:r>
          </a:p>
          <a:p xmlns:a="http://schemas.openxmlformats.org/drawingml/2006/main">
            <a:r>
              <a:t>https://www.gob.pe/institucion/minam/normas-legales/3610-1278</a:t>
            </a:r>
          </a:p>
          <a:p xmlns:a="http://schemas.openxmlformats.org/drawingml/2006/main">
            <a:r>
              <a:t>https://www.gob.pe/institucion/minam/normas-legales/3695-014-2017-minam</a:t>
            </a:r>
          </a:p>
          <a:p xmlns:a="http://schemas.openxmlformats.org/drawingml/2006/main">
            <a:r>
              <a:t>https://www.gob.pe/25416-inventarios-de-residuos-solidos-del-oefa</a:t>
            </a:r>
          </a:p>
          <a:p xmlns:a="http://schemas.openxmlformats.org/drawingml/2006/main">
            <a:r>
              <a:t>https://www.gob.pe/institucion/oefa/normas-legales/5178722-00011-2024-oefa-pcd</a:t>
            </a:r>
          </a:p>
          <a:p xmlns:a="http://schemas.openxmlformats.org/drawingml/2006/main">
            <a:r>
              <a:t>https://www.gob.pe/institucion/minsa/normas-legales/223593-1295-2018-minsa</a:t>
            </a:r>
          </a:p>
          <a:p xmlns:a="http://schemas.openxmlformats.org/drawingml/2006/main">
            <a:r>
              <a:t>https://www.gob.pe/institucion/oefa/informes-publicaciones/2309117-competencias-de-las-entidades-de-fiscalizacion-ambiental-efa-en-gestion-de-residuos-solidos</a:t>
            </a:r>
          </a:p>
          <a:p xmlns:a="http://schemas.openxmlformats.org/drawingml/2006/main">
            <a:r>
              <a:t>Nota tÃ©cnica: verificar versiÃ³n vigente, IGA, sector, cuerpo receptor, condiciones locales y datos de caracterizaciÃ³n antes de diseÃ±ar.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2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Fuentes:</a:t>
            </a:r>
          </a:p>
          <a:p xmlns:a="http://schemas.openxmlformats.org/drawingml/2006/main">
            <a:r>
              <a:t>https://www.gob.pe/institucion/minam/normas-legales/3610-1278</a:t>
            </a:r>
          </a:p>
          <a:p xmlns:a="http://schemas.openxmlformats.org/drawingml/2006/main">
            <a:r>
              <a:t>https://www.gob.pe/institucion/minam/normas-legales/3695-014-2017-minam</a:t>
            </a:r>
          </a:p>
          <a:p xmlns:a="http://schemas.openxmlformats.org/drawingml/2006/main">
            <a:r>
              <a:t>https://www.gob.pe/25416-inventarios-de-residuos-solidos-del-oefa</a:t>
            </a:r>
          </a:p>
          <a:p xmlns:a="http://schemas.openxmlformats.org/drawingml/2006/main">
            <a:r>
              <a:t>https://www.gob.pe/institucion/oefa/normas-legales/5178722-00011-2024-oefa-pcd</a:t>
            </a:r>
          </a:p>
          <a:p xmlns:a="http://schemas.openxmlformats.org/drawingml/2006/main">
            <a:r>
              <a:t>https://www.gob.pe/institucion/minsa/normas-legales/223593-1295-2018-minsa</a:t>
            </a:r>
          </a:p>
          <a:p xmlns:a="http://schemas.openxmlformats.org/drawingml/2006/main">
            <a:r>
              <a:t>https://www.gob.pe/institucion/oefa/informes-publicaciones/2309117-competencias-de-las-entidades-de-fiscalizacion-ambiental-efa-en-gestion-de-residuos-solidos</a:t>
            </a:r>
          </a:p>
          <a:p xmlns:a="http://schemas.openxmlformats.org/drawingml/2006/main">
            <a:r>
              <a:t>Nota tÃ©cnica: verificar versiÃ³n vigente, IGA, sector, cuerpo receptor, condiciones locales y datos de caracterizaciÃ³n antes de diseÃ±ar.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20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Fuentes:</a:t>
            </a:r>
          </a:p>
          <a:p xmlns:a="http://schemas.openxmlformats.org/drawingml/2006/main">
            <a:r>
              <a:t>https://www.gob.pe/institucion/minam/normas-legales/3610-1278</a:t>
            </a:r>
          </a:p>
          <a:p xmlns:a="http://schemas.openxmlformats.org/drawingml/2006/main">
            <a:r>
              <a:t>https://www.gob.pe/institucion/minam/normas-legales/3695-014-2017-minam</a:t>
            </a:r>
          </a:p>
          <a:p xmlns:a="http://schemas.openxmlformats.org/drawingml/2006/main">
            <a:r>
              <a:t>https://www.gob.pe/25416-inventarios-de-residuos-solidos-del-oefa</a:t>
            </a:r>
          </a:p>
          <a:p xmlns:a="http://schemas.openxmlformats.org/drawingml/2006/main">
            <a:r>
              <a:t>https://www.gob.pe/institucion/oefa/normas-legales/5178722-00011-2024-oefa-pcd</a:t>
            </a:r>
          </a:p>
          <a:p xmlns:a="http://schemas.openxmlformats.org/drawingml/2006/main">
            <a:r>
              <a:t>https://www.gob.pe/institucion/minsa/normas-legales/223593-1295-2018-minsa</a:t>
            </a:r>
          </a:p>
          <a:p xmlns:a="http://schemas.openxmlformats.org/drawingml/2006/main">
            <a:r>
              <a:t>https://www.gob.pe/institucion/oefa/informes-publicaciones/2309117-competencias-de-las-entidades-de-fiscalizacion-ambiental-efa-en-gestion-de-residuos-solidos</a:t>
            </a:r>
          </a:p>
          <a:p xmlns:a="http://schemas.openxmlformats.org/drawingml/2006/main">
            <a:r>
              <a:t>Nota tÃ©cnica: verificar versiÃ³n vigente, IGA, sector, cuerpo receptor, condiciones locales y datos de caracterizaciÃ³n antes de diseÃ±ar.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3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Fuentes:</a:t>
            </a:r>
          </a:p>
          <a:p xmlns:a="http://schemas.openxmlformats.org/drawingml/2006/main">
            <a:r>
              <a:t>https://www.gob.pe/institucion/minam/normas-legales/3610-1278</a:t>
            </a:r>
          </a:p>
          <a:p xmlns:a="http://schemas.openxmlformats.org/drawingml/2006/main">
            <a:r>
              <a:t>https://www.gob.pe/institucion/minam/normas-legales/3695-014-2017-minam</a:t>
            </a:r>
          </a:p>
          <a:p xmlns:a="http://schemas.openxmlformats.org/drawingml/2006/main">
            <a:r>
              <a:t>https://www.gob.pe/25416-inventarios-de-residuos-solidos-del-oefa</a:t>
            </a:r>
          </a:p>
          <a:p xmlns:a="http://schemas.openxmlformats.org/drawingml/2006/main">
            <a:r>
              <a:t>https://www.gob.pe/institucion/oefa/normas-legales/5178722-00011-2024-oefa-pcd</a:t>
            </a:r>
          </a:p>
          <a:p xmlns:a="http://schemas.openxmlformats.org/drawingml/2006/main">
            <a:r>
              <a:t>https://www.gob.pe/institucion/minsa/normas-legales/223593-1295-2018-minsa</a:t>
            </a:r>
          </a:p>
          <a:p xmlns:a="http://schemas.openxmlformats.org/drawingml/2006/main">
            <a:r>
              <a:t>https://www.gob.pe/institucion/oefa/informes-publicaciones/2309117-competencias-de-las-entidades-de-fiscalizacion-ambiental-efa-en-gestion-de-residuos-solidos</a:t>
            </a:r>
          </a:p>
          <a:p xmlns:a="http://schemas.openxmlformats.org/drawingml/2006/main">
            <a:r>
              <a:t>Nota tÃ©cnica: verificar versiÃ³n vigente, IGA, sector, cuerpo receptor, condiciones locales y datos de caracterizaciÃ³n antes de diseÃ±ar.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4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Fuentes:</a:t>
            </a:r>
          </a:p>
          <a:p xmlns:a="http://schemas.openxmlformats.org/drawingml/2006/main">
            <a:r>
              <a:t>https://www.gob.pe/institucion/minam/normas-legales/3610-1278</a:t>
            </a:r>
          </a:p>
          <a:p xmlns:a="http://schemas.openxmlformats.org/drawingml/2006/main">
            <a:r>
              <a:t>https://www.gob.pe/institucion/minam/normas-legales/3695-014-2017-minam</a:t>
            </a:r>
          </a:p>
          <a:p xmlns:a="http://schemas.openxmlformats.org/drawingml/2006/main">
            <a:r>
              <a:t>https://www.gob.pe/25416-inventarios-de-residuos-solidos-del-oefa</a:t>
            </a:r>
          </a:p>
          <a:p xmlns:a="http://schemas.openxmlformats.org/drawingml/2006/main">
            <a:r>
              <a:t>https://www.gob.pe/institucion/oefa/normas-legales/5178722-00011-2024-oefa-pcd</a:t>
            </a:r>
          </a:p>
          <a:p xmlns:a="http://schemas.openxmlformats.org/drawingml/2006/main">
            <a:r>
              <a:t>https://www.gob.pe/institucion/minsa/normas-legales/223593-1295-2018-minsa</a:t>
            </a:r>
          </a:p>
          <a:p xmlns:a="http://schemas.openxmlformats.org/drawingml/2006/main">
            <a:r>
              <a:t>https://www.gob.pe/institucion/oefa/informes-publicaciones/2309117-competencias-de-las-entidades-de-fiscalizacion-ambiental-efa-en-gestion-de-residuos-solidos</a:t>
            </a:r>
          </a:p>
          <a:p xmlns:a="http://schemas.openxmlformats.org/drawingml/2006/main">
            <a:r>
              <a:t>Nota tÃ©cnica: verificar versiÃ³n vigente, IGA, sector, cuerpo receptor, condiciones locales y datos de caracterizaciÃ³n antes de diseÃ±ar.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5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Fuentes:</a:t>
            </a:r>
          </a:p>
          <a:p xmlns:a="http://schemas.openxmlformats.org/drawingml/2006/main">
            <a:r>
              <a:t>https://www.gob.pe/institucion/minam/normas-legales/3610-1278</a:t>
            </a:r>
          </a:p>
          <a:p xmlns:a="http://schemas.openxmlformats.org/drawingml/2006/main">
            <a:r>
              <a:t>https://www.gob.pe/institucion/minam/normas-legales/3695-014-2017-minam</a:t>
            </a:r>
          </a:p>
          <a:p xmlns:a="http://schemas.openxmlformats.org/drawingml/2006/main">
            <a:r>
              <a:t>https://www.gob.pe/25416-inventarios-de-residuos-solidos-del-oefa</a:t>
            </a:r>
          </a:p>
          <a:p xmlns:a="http://schemas.openxmlformats.org/drawingml/2006/main">
            <a:r>
              <a:t>https://www.gob.pe/institucion/oefa/normas-legales/5178722-00011-2024-oefa-pcd</a:t>
            </a:r>
          </a:p>
          <a:p xmlns:a="http://schemas.openxmlformats.org/drawingml/2006/main">
            <a:r>
              <a:t>https://www.gob.pe/institucion/minsa/normas-legales/223593-1295-2018-minsa</a:t>
            </a:r>
          </a:p>
          <a:p xmlns:a="http://schemas.openxmlformats.org/drawingml/2006/main">
            <a:r>
              <a:t>https://www.gob.pe/institucion/oefa/informes-publicaciones/2309117-competencias-de-las-entidades-de-fiscalizacion-ambiental-efa-en-gestion-de-residuos-solidos</a:t>
            </a:r>
          </a:p>
          <a:p xmlns:a="http://schemas.openxmlformats.org/drawingml/2006/main">
            <a:r>
              <a:t>Nota tÃ©cnica: verificar versiÃ³n vigente, IGA, sector, cuerpo receptor, condiciones locales y datos de caracterizaciÃ³n antes de diseÃ±ar.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6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Fuentes:</a:t>
            </a:r>
          </a:p>
          <a:p xmlns:a="http://schemas.openxmlformats.org/drawingml/2006/main">
            <a:r>
              <a:t>https://www.gob.pe/institucion/minam/normas-legales/3610-1278</a:t>
            </a:r>
          </a:p>
          <a:p xmlns:a="http://schemas.openxmlformats.org/drawingml/2006/main">
            <a:r>
              <a:t>https://www.gob.pe/institucion/minam/normas-legales/3695-014-2017-minam</a:t>
            </a:r>
          </a:p>
          <a:p xmlns:a="http://schemas.openxmlformats.org/drawingml/2006/main">
            <a:r>
              <a:t>https://www.gob.pe/25416-inventarios-de-residuos-solidos-del-oefa</a:t>
            </a:r>
          </a:p>
          <a:p xmlns:a="http://schemas.openxmlformats.org/drawingml/2006/main">
            <a:r>
              <a:t>https://www.gob.pe/institucion/oefa/normas-legales/5178722-00011-2024-oefa-pcd</a:t>
            </a:r>
          </a:p>
          <a:p xmlns:a="http://schemas.openxmlformats.org/drawingml/2006/main">
            <a:r>
              <a:t>https://www.gob.pe/institucion/minsa/normas-legales/223593-1295-2018-minsa</a:t>
            </a:r>
          </a:p>
          <a:p xmlns:a="http://schemas.openxmlformats.org/drawingml/2006/main">
            <a:r>
              <a:t>https://www.gob.pe/institucion/oefa/informes-publicaciones/2309117-competencias-de-las-entidades-de-fiscalizacion-ambiental-efa-en-gestion-de-residuos-solidos</a:t>
            </a:r>
          </a:p>
          <a:p xmlns:a="http://schemas.openxmlformats.org/drawingml/2006/main">
            <a:r>
              <a:t>Nota tÃ©cnica: verificar versiÃ³n vigente, IGA, sector, cuerpo receptor, condiciones locales y datos de caracterizaciÃ³n antes de diseÃ±ar.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7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Fuentes:</a:t>
            </a:r>
          </a:p>
          <a:p xmlns:a="http://schemas.openxmlformats.org/drawingml/2006/main">
            <a:r>
              <a:t>https://www.gob.pe/institucion/minam/normas-legales/3610-1278</a:t>
            </a:r>
          </a:p>
          <a:p xmlns:a="http://schemas.openxmlformats.org/drawingml/2006/main">
            <a:r>
              <a:t>https://www.gob.pe/institucion/minam/normas-legales/3695-014-2017-minam</a:t>
            </a:r>
          </a:p>
          <a:p xmlns:a="http://schemas.openxmlformats.org/drawingml/2006/main">
            <a:r>
              <a:t>https://www.gob.pe/25416-inventarios-de-residuos-solidos-del-oefa</a:t>
            </a:r>
          </a:p>
          <a:p xmlns:a="http://schemas.openxmlformats.org/drawingml/2006/main">
            <a:r>
              <a:t>https://www.gob.pe/institucion/oefa/normas-legales/5178722-00011-2024-oefa-pcd</a:t>
            </a:r>
          </a:p>
          <a:p xmlns:a="http://schemas.openxmlformats.org/drawingml/2006/main">
            <a:r>
              <a:t>https://www.gob.pe/institucion/minsa/normas-legales/223593-1295-2018-minsa</a:t>
            </a:r>
          </a:p>
          <a:p xmlns:a="http://schemas.openxmlformats.org/drawingml/2006/main">
            <a:r>
              <a:t>https://www.gob.pe/institucion/oefa/informes-publicaciones/2309117-competencias-de-las-entidades-de-fiscalizacion-ambiental-efa-en-gestion-de-residuos-solidos</a:t>
            </a:r>
          </a:p>
          <a:p xmlns:a="http://schemas.openxmlformats.org/drawingml/2006/main">
            <a:r>
              <a:t>Nota tÃ©cnica: verificar versiÃ³n vigente, IGA, sector, cuerpo receptor, condiciones locales y datos de caracterizaciÃ³n antes de diseÃ±ar.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8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Fuentes:</a:t>
            </a:r>
          </a:p>
          <a:p xmlns:a="http://schemas.openxmlformats.org/drawingml/2006/main">
            <a:r>
              <a:t>https://www.gob.pe/institucion/minam/normas-legales/3610-1278</a:t>
            </a:r>
          </a:p>
          <a:p xmlns:a="http://schemas.openxmlformats.org/drawingml/2006/main">
            <a:r>
              <a:t>https://www.gob.pe/institucion/minam/normas-legales/3695-014-2017-minam</a:t>
            </a:r>
          </a:p>
          <a:p xmlns:a="http://schemas.openxmlformats.org/drawingml/2006/main">
            <a:r>
              <a:t>https://www.gob.pe/25416-inventarios-de-residuos-solidos-del-oefa</a:t>
            </a:r>
          </a:p>
          <a:p xmlns:a="http://schemas.openxmlformats.org/drawingml/2006/main">
            <a:r>
              <a:t>https://www.gob.pe/institucion/oefa/normas-legales/5178722-00011-2024-oefa-pcd</a:t>
            </a:r>
          </a:p>
          <a:p xmlns:a="http://schemas.openxmlformats.org/drawingml/2006/main">
            <a:r>
              <a:t>https://www.gob.pe/institucion/minsa/normas-legales/223593-1295-2018-minsa</a:t>
            </a:r>
          </a:p>
          <a:p xmlns:a="http://schemas.openxmlformats.org/drawingml/2006/main">
            <a:r>
              <a:t>https://www.gob.pe/institucion/oefa/informes-publicaciones/2309117-competencias-de-las-entidades-de-fiscalizacion-ambiental-efa-en-gestion-de-residuos-solidos</a:t>
            </a:r>
          </a:p>
          <a:p xmlns:a="http://schemas.openxmlformats.org/drawingml/2006/main">
            <a:r>
              <a:t>Nota tÃ©cnica: verificar versiÃ³n vigente, IGA, sector, cuerpo receptor, condiciones locales y datos de caracterizaciÃ³n antes de diseÃ±ar.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9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Fuentes:</a:t>
            </a:r>
          </a:p>
          <a:p xmlns:a="http://schemas.openxmlformats.org/drawingml/2006/main">
            <a:r>
              <a:t>https://www.gob.pe/institucion/minam/normas-legales/3610-1278</a:t>
            </a:r>
          </a:p>
          <a:p xmlns:a="http://schemas.openxmlformats.org/drawingml/2006/main">
            <a:r>
              <a:t>https://www.gob.pe/institucion/minam/normas-legales/3695-014-2017-minam</a:t>
            </a:r>
          </a:p>
          <a:p xmlns:a="http://schemas.openxmlformats.org/drawingml/2006/main">
            <a:r>
              <a:t>https://www.gob.pe/25416-inventarios-de-residuos-solidos-del-oefa</a:t>
            </a:r>
          </a:p>
          <a:p xmlns:a="http://schemas.openxmlformats.org/drawingml/2006/main">
            <a:r>
              <a:t>https://www.gob.pe/institucion/oefa/normas-legales/5178722-00011-2024-oefa-pcd</a:t>
            </a:r>
          </a:p>
          <a:p xmlns:a="http://schemas.openxmlformats.org/drawingml/2006/main">
            <a:r>
              <a:t>https://www.gob.pe/institucion/minsa/normas-legales/223593-1295-2018-minsa</a:t>
            </a:r>
          </a:p>
          <a:p xmlns:a="http://schemas.openxmlformats.org/drawingml/2006/main">
            <a:r>
              <a:t>https://www.gob.pe/institucion/oefa/informes-publicaciones/2309117-competencias-de-las-entidades-de-fiscalizacion-ambiental-efa-en-gestion-de-residuos-solidos</a:t>
            </a:r>
          </a:p>
          <a:p xmlns:a="http://schemas.openxmlformats.org/drawingml/2006/main">
            <a:r>
              <a:t>Nota tÃ©cnica: verificar versiÃ³n vigente, IGA, sector, cuerpo receptor, condiciones locales y datos de caracterizaciÃ³n antes de diseÃ±ar.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3b0787660dc44ee" /></Relationships>
</file>

<file path=ppt/slideLayouts/slideLayout1.xml><?xml version="1.0" encoding="utf-8"?>
<p:sldLayout xmlns:p="http://schemas.openxmlformats.org/presentationml/2006/main" type="title">
  <p:cSld name="Title Slide"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theme" Target="/ppt/slideMasters/theme/theme2.xml" Id="R0142189b89c94f77" /><Relationship Type="http://schemas.openxmlformats.org/officeDocument/2006/relationships/slideLayout" Target="/ppt/slideLayouts/slideLayout1.xml" Id="R42aa853533274c6e" /></Relationships>
</file>

<file path=ppt/slideMasters/slideMaster1.xml><?xml version="1.0" encoding="utf-8"?>
<p:sldMaster xmlns:p="http://schemas.openxmlformats.org/presentationml/2006/main">
  <p:cSld name="Master"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2aa853533274c6e"/>
  </p:sldLayoutIdLst>
  <p:txStyles>
    <p:titleStyle>
      <a:lvl1pPr xmlns:a="http://schemas.openxmlformats.org/drawingml/2006/main" algn="l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lt"/>
          <a:cs typeface="+mj-lt"/>
        </a:defRPr>
      </a:lvl1pPr>
    </p:titleStyle>
    <p:bodyStyle>
      <a:lvl1pPr xmlns:a="http://schemas.openxmlformats.org/drawingml/2006/main" marL="228600" indent="-228600" algn="l">
        <a:lnSpc>
          <a:spcPct val="90000"/>
        </a:lnSpc>
        <a:spcBef>
          <a:spcPts val="1000"/>
        </a:spcBef>
        <a:buChar char="•"/>
        <a:defRPr sz="2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685800" indent="-228600" algn="l">
        <a:lnSpc>
          <a:spcPct val="90000"/>
        </a:lnSpc>
        <a:spcBef>
          <a:spcPts val="500"/>
        </a:spcBef>
        <a:buChar char="•"/>
        <a:defRPr sz="24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1143000" indent="-228600" algn="l">
        <a:lnSpc>
          <a:spcPct val="90000"/>
        </a:lnSpc>
        <a:spcBef>
          <a:spcPts val="500"/>
        </a:spcBef>
        <a:buChar char="•"/>
        <a:defRPr sz="20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600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20574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5146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9718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4290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886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9pPr>
    </p:bodyStyle>
    <p:otherStyle>
      <a:lvl1pPr xmlns:a="http://schemas.openxmlformats.org/drawingml/2006/main" marL="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457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914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371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18288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2860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743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200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657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9pPr>
    </p:otherStyle>
  </p:txStyles>
</p:sldMaster>
</file>

<file path=ppt/slideMasters/theme/theme2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gradFill>
          <a:gsLst>
            <a:gs pos="0">
              <a:schemeClr val="phClr">
                <a:tint val="67000"/>
                <a:lumMod val="110000"/>
                <a:satMod val="105000"/>
              </a:schemeClr>
            </a:gs>
            <a:gs pos="50000">
              <a:schemeClr val="phClr">
                <a:tint val="73000"/>
                <a:lumMod val="105000"/>
                <a:satMod val="103000"/>
              </a:schemeClr>
            </a:gs>
            <a:gs pos="100000">
              <a:schemeClr val="phClr">
                <a:tint val="81000"/>
                <a:lumMod val="105000"/>
                <a:satMod val="109000"/>
              </a:schemeClr>
            </a:gs>
          </a:gsLst>
          <a:lin ang="5400000" scaled="0"/>
        </a:gradFill>
        <a:gradFill>
          <a:gsLst>
            <a:gs pos="0">
              <a:schemeClr val="phClr">
                <a:tint val="94000"/>
                <a:lumMod val="102000"/>
                <a:satMod val="103000"/>
              </a:schemeClr>
            </a:gs>
            <a:gs pos="50000">
              <a:schemeClr val="phClr">
                <a:shade val="100000"/>
                <a:lumMod val="100000"/>
                <a:satMod val="110000"/>
              </a:schemeClr>
            </a:gs>
            <a:gs pos="100000">
              <a:schemeClr val="phClr">
                <a:shade val="78000"/>
                <a:lumMod val="99000"/>
                <a:satMod val="120000"/>
              </a:schemeClr>
            </a:gs>
          </a:gsLst>
          <a:lin ang="5400000" scaled="0"/>
        </a:gra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afcb1801484564" /><Relationship Type="http://schemas.openxmlformats.org/officeDocument/2006/relationships/image" Target="/ppt/media/image.png" Id="R0888bd65e39345dc" /><Relationship Type="http://schemas.openxmlformats.org/officeDocument/2006/relationships/notesSlide" Target="/ppt/notesSlides/notesSlide1.xml" Id="R6805cf47a5ef4cf9" /></Relationships>
</file>

<file path=ppt/slides/_rels/slide10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c8f98065bb419d" /><Relationship Type="http://schemas.openxmlformats.org/officeDocument/2006/relationships/image" Target="/ppt/media/image10.png" Id="R5d2c3aefd30a4fb0" /><Relationship Type="http://schemas.openxmlformats.org/officeDocument/2006/relationships/notesSlide" Target="/ppt/notesSlides/notesSlide10.xml" Id="Rcff315956bda4828" /></Relationships>
</file>

<file path=ppt/slides/_rels/slide1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89a793856a428f" /><Relationship Type="http://schemas.openxmlformats.org/officeDocument/2006/relationships/image" Target="/ppt/media/image11.png" Id="Rd65aba3e178b4cd9" /><Relationship Type="http://schemas.openxmlformats.org/officeDocument/2006/relationships/notesSlide" Target="/ppt/notesSlides/notesSlide11.xml" Id="Rb32357104094421d" /></Relationships>
</file>

<file path=ppt/slides/_rels/slide1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9c376a4202469f" /><Relationship Type="http://schemas.openxmlformats.org/officeDocument/2006/relationships/image" Target="/ppt/media/image12.png" Id="Rd2c87ea6d69e4cbb" /><Relationship Type="http://schemas.openxmlformats.org/officeDocument/2006/relationships/notesSlide" Target="/ppt/notesSlides/notesSlide12.xml" Id="Rbfeabef84fcd4041" /></Relationships>
</file>

<file path=ppt/slides/_rels/slide1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fac7cad43245e7" /><Relationship Type="http://schemas.openxmlformats.org/officeDocument/2006/relationships/image" Target="/ppt/media/image13.png" Id="R95b00712e72c4fd1" /><Relationship Type="http://schemas.openxmlformats.org/officeDocument/2006/relationships/notesSlide" Target="/ppt/notesSlides/notesSlide13.xml" Id="Rc8588b83409f44de" /></Relationships>
</file>

<file path=ppt/slides/_rels/slide1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b2283266d94bf2" /><Relationship Type="http://schemas.openxmlformats.org/officeDocument/2006/relationships/image" Target="/ppt/media/image14.png" Id="Rdf723e3ea6f4481d" /><Relationship Type="http://schemas.openxmlformats.org/officeDocument/2006/relationships/notesSlide" Target="/ppt/notesSlides/notesSlide14.xml" Id="R141fce4c44954cbc" /></Relationships>
</file>

<file path=ppt/slides/_rels/slide1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48501ee2124928" /><Relationship Type="http://schemas.openxmlformats.org/officeDocument/2006/relationships/image" Target="/ppt/media/image15.png" Id="Rb1dada2c1fdb45dc" /><Relationship Type="http://schemas.openxmlformats.org/officeDocument/2006/relationships/notesSlide" Target="/ppt/notesSlides/notesSlide15.xml" Id="R9848de64590f4827" /></Relationships>
</file>

<file path=ppt/slides/_rels/slide1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29f8c6f7ee4f0a" /><Relationship Type="http://schemas.openxmlformats.org/officeDocument/2006/relationships/image" Target="/ppt/media/image16.png" Id="R789a3bb7298c4305" /><Relationship Type="http://schemas.openxmlformats.org/officeDocument/2006/relationships/notesSlide" Target="/ppt/notesSlides/notesSlide16.xml" Id="Rd2d5cd00cc934b25" /></Relationships>
</file>

<file path=ppt/slides/_rels/slide1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d8ef9aabd24104" /><Relationship Type="http://schemas.openxmlformats.org/officeDocument/2006/relationships/image" Target="/ppt/media/image17.png" Id="R5ee274532ced4284" /><Relationship Type="http://schemas.openxmlformats.org/officeDocument/2006/relationships/notesSlide" Target="/ppt/notesSlides/notesSlide17.xml" Id="R7e3820904abb4b6f" /></Relationships>
</file>

<file path=ppt/slides/_rels/slide18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5fba3f803548f2" /><Relationship Type="http://schemas.openxmlformats.org/officeDocument/2006/relationships/image" Target="/ppt/media/image18.png" Id="Rffb71977dec34656" /><Relationship Type="http://schemas.openxmlformats.org/officeDocument/2006/relationships/notesSlide" Target="/ppt/notesSlides/notesSlide18.xml" Id="R82a035753d0e4157" /></Relationships>
</file>

<file path=ppt/slides/_rels/slide19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2b197780154179" /><Relationship Type="http://schemas.openxmlformats.org/officeDocument/2006/relationships/image" Target="/ppt/media/image19.png" Id="R37da03cb40584256" /><Relationship Type="http://schemas.openxmlformats.org/officeDocument/2006/relationships/notesSlide" Target="/ppt/notesSlides/notesSlide19.xml" Id="R564a2f7ee4474a8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0c46e9874c4b52" /><Relationship Type="http://schemas.openxmlformats.org/officeDocument/2006/relationships/image" Target="/ppt/media/image2.png" Id="R20bab72c79fe4504" /><Relationship Type="http://schemas.openxmlformats.org/officeDocument/2006/relationships/notesSlide" Target="/ppt/notesSlides/notesSlide2.xml" Id="R1c96c64791484dab" /></Relationships>
</file>

<file path=ppt/slides/_rels/slide20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d12ceafc8842fc" /><Relationship Type="http://schemas.openxmlformats.org/officeDocument/2006/relationships/image" Target="/ppt/media/image20.png" Id="Re50f391879e64ecc" /><Relationship Type="http://schemas.openxmlformats.org/officeDocument/2006/relationships/notesSlide" Target="/ppt/notesSlides/notesSlide20.xml" Id="R09750f5384d34ac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e0aa2ede25406f" /><Relationship Type="http://schemas.openxmlformats.org/officeDocument/2006/relationships/image" Target="/ppt/media/image3.png" Id="R7d4b450c000149ea" /><Relationship Type="http://schemas.openxmlformats.org/officeDocument/2006/relationships/notesSlide" Target="/ppt/notesSlides/notesSlide3.xml" Id="Re5c866da347145a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dd52363ebd4808" /><Relationship Type="http://schemas.openxmlformats.org/officeDocument/2006/relationships/image" Target="/ppt/media/image4.png" Id="R702b138b49de4284" /><Relationship Type="http://schemas.openxmlformats.org/officeDocument/2006/relationships/notesSlide" Target="/ppt/notesSlides/notesSlide4.xml" Id="Rdaa26ad7ac2c422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d5c3a1b95e4c1f" /><Relationship Type="http://schemas.openxmlformats.org/officeDocument/2006/relationships/image" Target="/ppt/media/image5.png" Id="Rba68a1ba95cc4798" /><Relationship Type="http://schemas.openxmlformats.org/officeDocument/2006/relationships/notesSlide" Target="/ppt/notesSlides/notesSlide5.xml" Id="Rf7d5a81deacb448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64c80250c14497" /><Relationship Type="http://schemas.openxmlformats.org/officeDocument/2006/relationships/image" Target="/ppt/media/image6.png" Id="R82deaa942d3a4a73" /><Relationship Type="http://schemas.openxmlformats.org/officeDocument/2006/relationships/notesSlide" Target="/ppt/notesSlides/notesSlide6.xml" Id="R1251ce7628834e8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4b86f0be0c451f" /><Relationship Type="http://schemas.openxmlformats.org/officeDocument/2006/relationships/image" Target="/ppt/media/image7.png" Id="Rf55eeaffbc534c81" /><Relationship Type="http://schemas.openxmlformats.org/officeDocument/2006/relationships/notesSlide" Target="/ppt/notesSlides/notesSlide7.xml" Id="R0c12ff73e98544e6" /></Relationships>
</file>

<file path=ppt/slides/_rels/slide8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e3bd86672f4ad1" /><Relationship Type="http://schemas.openxmlformats.org/officeDocument/2006/relationships/image" Target="/ppt/media/image8.png" Id="R56f4e3f4124f42ac" /><Relationship Type="http://schemas.openxmlformats.org/officeDocument/2006/relationships/notesSlide" Target="/ppt/notesSlides/notesSlide8.xml" Id="R59b8fd07d7d24456" /></Relationships>
</file>

<file path=ppt/slides/_rels/slide9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d1b3cd668c4115" /><Relationship Type="http://schemas.openxmlformats.org/officeDocument/2006/relationships/image" Target="/ppt/media/image9.png" Id="R28dc106e9c5b41c3" /><Relationship Type="http://schemas.openxmlformats.org/officeDocument/2006/relationships/notesSlide" Target="/ppt/notesSlides/notesSlide9.xml" Id="R26d361c8ce7045e0" /></Relationships>
</file>

<file path=ppt/slides/slide1.xml><?xml version="1.0" encoding="utf-8"?>
<p:sld xmlns:p="http://schemas.openxmlformats.org/presentationml/2006/main">
  <p:cSld>
    <p:bg>
      <p:bgPr>
        <a:solidFill xmlns:a="http://schemas.openxmlformats.org/drawingml/2006/main">
          <a:srgbClr val="061D33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5" name="accent">
            <a:extLst xmlns:a="http://schemas.openxmlformats.org/drawingml/2006/main">
              <a:ext uri="{FF2B5EF4-FFF2-40B4-BE49-F238E27FC236}">
                <a16:creationId xmlns:a16="http://schemas.microsoft.com/office/drawing/2014/main" id="{DEEEF8D0-86D6-4D28-982E-F6C7A260677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" name="kicker">
            <a:extLst xmlns:a="http://schemas.openxmlformats.org/drawingml/2006/main">
              <a:ext uri="{FF2B5EF4-FFF2-40B4-BE49-F238E27FC236}">
                <a16:creationId xmlns:a16="http://schemas.microsoft.com/office/drawing/2014/main" id="{E9F1D7BB-2153-4B26-9987-25D02E4D72C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361950"/>
            <a:ext cx="7810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1">
                <a:solidFill>
                  <a:srgbClr val="34D4E7"/>
                </a:solidFill>
              </a:defRPr>
            </a:pPr>
            <a:r>
              <a:rPr sz="1050" b="1">
                <a:solidFill>
                  <a:srgbClr val="34D4E7"/>
                </a:solidFill>
              </a:rPr>
              <a:t>GESTIÓN INTEGRAL DE RESIDUOS SÓLIDOS CON IA · MÓDULO 03</a:t>
            </a:r>
          </a:p>
        </p:txBody>
      </p:sp>
      <p:sp>
        <p:nvSpPr>
          <p:cNvPr id="3" name="num">
            <a:extLst xmlns:a="http://schemas.openxmlformats.org/drawingml/2006/main">
              <a:ext uri="{FF2B5EF4-FFF2-40B4-BE49-F238E27FC236}">
                <a16:creationId xmlns:a16="http://schemas.microsoft.com/office/drawing/2014/main" id="{46F06824-3B40-4386-AB68-0DE191FAF5C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0" y="209550"/>
            <a:ext cx="1238250" cy="762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>
              <a:defRPr sz="4800" b="1">
                <a:solidFill>
                  <a:srgbClr val="15405A"/>
                </a:solidFill>
              </a:defRPr>
            </a:pPr>
            <a:r>
              <a:rPr sz="4800" b="1">
                <a:solidFill>
                  <a:srgbClr val="15405A"/>
                </a:solidFill>
              </a:rPr>
              <a:t>01</a:t>
            </a:r>
          </a:p>
        </p:txBody>
      </p:sp>
      <p:sp>
        <p:nvSpPr>
          <p:cNvPr id="4" name="foot">
            <a:extLst xmlns:a="http://schemas.openxmlformats.org/drawingml/2006/main">
              <a:ext uri="{FF2B5EF4-FFF2-40B4-BE49-F238E27FC236}">
                <a16:creationId xmlns:a16="http://schemas.microsoft.com/office/drawing/2014/main" id="{82022734-07E9-45A1-848E-61F1A1E2FEB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6496050"/>
            <a:ext cx="828675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825">
                <a:solidFill>
                  <a:srgbClr val="88A6B9"/>
                </a:solidFill>
              </a:defRPr>
            </a:pPr>
            <a:r>
              <a:rPr sz="825">
                <a:solidFill>
                  <a:srgbClr val="88A6B9"/>
                </a:solidFill>
              </a:rPr>
              <a:t>CENESAM Nexus IA · Manejo interno y transporte · 1/20</a:t>
            </a:r>
          </a:p>
        </p:txBody>
      </p:sp>
      <p:pic>
        <p:nvPicPr>
          <p:cNvPr id="29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0888bd65e39345dc"/>
          <a:stretch xmlns:a="http://schemas.openxmlformats.org/drawingml/2006/main"/>
        </p:blipFill>
        <p:spPr>
          <a:xfrm xmlns:a="http://schemas.openxmlformats.org/drawingml/2006/main">
            <a:off x="11186183" y="6153150"/>
            <a:ext cx="373335" cy="457200"/>
          </a:xfrm>
          <a:prstGeom xmlns:a="http://schemas.openxmlformats.org/drawingml/2006/main" prst="rect">
            <a:avLst/>
          </a:prstGeom>
        </p:spPr>
      </p:pic>
      <p:sp>
        <p:nvSpPr>
          <p:cNvPr id="6" name="title">
            <a:extLst xmlns:a="http://schemas.openxmlformats.org/drawingml/2006/main">
              <a:ext uri="{FF2B5EF4-FFF2-40B4-BE49-F238E27FC236}">
                <a16:creationId xmlns:a16="http://schemas.microsoft.com/office/drawing/2014/main" id="{1AE730B3-A9E1-4992-AA6E-5B300B49824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1143000"/>
            <a:ext cx="5715000" cy="2143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3150" b="1">
                <a:solidFill>
                  <a:srgbClr val="FFFFFF"/>
                </a:solidFill>
              </a:defRPr>
            </a:pPr>
            <a:r>
              <a:rPr sz="3150" b="1">
                <a:solidFill>
                  <a:srgbClr val="FFFFFF"/>
                </a:solidFill>
              </a:rPr>
              <a:t>Segregación, almacenamiento, recolección, transporte y trazabilidad</a:t>
            </a:r>
          </a:p>
        </p:txBody>
      </p:sp>
      <p:sp>
        <p:nvSpPr>
          <p:cNvPr id="7" name="sub">
            <a:extLst xmlns:a="http://schemas.openxmlformats.org/drawingml/2006/main">
              <a:ext uri="{FF2B5EF4-FFF2-40B4-BE49-F238E27FC236}">
                <a16:creationId xmlns:a16="http://schemas.microsoft.com/office/drawing/2014/main" id="{6CBD6263-7CC0-4B8B-BC7E-555DB2FDC7A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3571875"/>
            <a:ext cx="5810250" cy="1000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compatibilidad, contención, rutas, frecuencias, capacidad, bioseguridad, manifiestos y cadena de custodia</a:t>
            </a:r>
          </a:p>
        </p:txBody>
      </p:sp>
      <p:sp>
        <p:nvSpPr>
          <p:cNvPr id="8" name="unit-0">
            <a:extLst xmlns:a="http://schemas.openxmlformats.org/drawingml/2006/main">
              <a:ext uri="{FF2B5EF4-FFF2-40B4-BE49-F238E27FC236}">
                <a16:creationId xmlns:a16="http://schemas.microsoft.com/office/drawing/2014/main" id="{E4EE44DF-2543-424E-ACC5-C00B83A5016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0" y="1571625"/>
            <a:ext cx="838200" cy="781050"/>
          </a:xfrm>
          <a:prstGeom xmlns:a="http://schemas.openxmlformats.org/drawingml/2006/main" prst="roundRect">
            <a:avLst>
              <a:gd name="adj" fmla="val 14634"/>
            </a:avLst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9" name="unit-text-0">
            <a:extLst xmlns:a="http://schemas.openxmlformats.org/drawingml/2006/main">
              <a:ext uri="{FF2B5EF4-FFF2-40B4-BE49-F238E27FC236}">
                <a16:creationId xmlns:a16="http://schemas.microsoft.com/office/drawing/2014/main" id="{5F98733E-26F6-444C-B238-E5B660A545B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905625" y="1781175"/>
            <a:ext cx="74295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SEGREGACIÓN</a:t>
            </a:r>
          </a:p>
        </p:txBody>
      </p:sp>
      <p:sp>
        <p:nvSpPr>
          <p:cNvPr id="10" name="pipe-0">
            <a:extLst xmlns:a="http://schemas.openxmlformats.org/drawingml/2006/main">
              <a:ext uri="{FF2B5EF4-FFF2-40B4-BE49-F238E27FC236}">
                <a16:creationId xmlns:a16="http://schemas.microsoft.com/office/drawing/2014/main" id="{3D5AB8B3-FA8F-405D-9628-9EC4AB879A6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696200" y="1933575"/>
            <a:ext cx="95250" cy="476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1" name="unit-1">
            <a:extLst xmlns:a="http://schemas.openxmlformats.org/drawingml/2006/main">
              <a:ext uri="{FF2B5EF4-FFF2-40B4-BE49-F238E27FC236}">
                <a16:creationId xmlns:a16="http://schemas.microsoft.com/office/drawing/2014/main" id="{7B268FC7-511F-4B53-A39E-F72A4401A12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791450" y="1895475"/>
            <a:ext cx="838200" cy="781050"/>
          </a:xfrm>
          <a:prstGeom xmlns:a="http://schemas.openxmlformats.org/drawingml/2006/main" prst="roundRect">
            <a:avLst>
              <a:gd name="adj" fmla="val 14634"/>
            </a:avLst>
          </a:prstGeom>
          <a:solidFill xmlns:a="http://schemas.openxmlformats.org/drawingml/2006/main">
            <a:srgbClr val="0E7C6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2" name="unit-text-1">
            <a:extLst xmlns:a="http://schemas.openxmlformats.org/drawingml/2006/main">
              <a:ext uri="{FF2B5EF4-FFF2-40B4-BE49-F238E27FC236}">
                <a16:creationId xmlns:a16="http://schemas.microsoft.com/office/drawing/2014/main" id="{3ED7D8E5-AF81-48CA-82CC-833FB7339E1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39075" y="2105025"/>
            <a:ext cx="74295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ACOPIO PRIMARIO</a:t>
            </a:r>
          </a:p>
        </p:txBody>
      </p:sp>
      <p:sp>
        <p:nvSpPr>
          <p:cNvPr id="13" name="pipe-1">
            <a:extLst xmlns:a="http://schemas.openxmlformats.org/drawingml/2006/main">
              <a:ext uri="{FF2B5EF4-FFF2-40B4-BE49-F238E27FC236}">
                <a16:creationId xmlns:a16="http://schemas.microsoft.com/office/drawing/2014/main" id="{B09FC5C8-DECF-4358-A616-48989F59007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629650" y="2257425"/>
            <a:ext cx="95250" cy="476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4" name="unit-2">
            <a:extLst xmlns:a="http://schemas.openxmlformats.org/drawingml/2006/main">
              <a:ext uri="{FF2B5EF4-FFF2-40B4-BE49-F238E27FC236}">
                <a16:creationId xmlns:a16="http://schemas.microsoft.com/office/drawing/2014/main" id="{65EFEC5B-E8FD-4EC0-B3A5-7D79F6E6756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24900" y="1571625"/>
            <a:ext cx="838200" cy="781050"/>
          </a:xfrm>
          <a:prstGeom xmlns:a="http://schemas.openxmlformats.org/drawingml/2006/main" prst="roundRect">
            <a:avLst>
              <a:gd name="adj" fmla="val 14634"/>
            </a:avLst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5" name="unit-text-2">
            <a:extLst xmlns:a="http://schemas.openxmlformats.org/drawingml/2006/main">
              <a:ext uri="{FF2B5EF4-FFF2-40B4-BE49-F238E27FC236}">
                <a16:creationId xmlns:a16="http://schemas.microsoft.com/office/drawing/2014/main" id="{6E79646C-4A40-4B9F-A0B1-90AA30CFDAB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72525" y="1781175"/>
            <a:ext cx="74295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ALMACÉN CENTRAL</a:t>
            </a:r>
          </a:p>
        </p:txBody>
      </p:sp>
      <p:sp>
        <p:nvSpPr>
          <p:cNvPr id="16" name="pipe-2">
            <a:extLst xmlns:a="http://schemas.openxmlformats.org/drawingml/2006/main">
              <a:ext uri="{FF2B5EF4-FFF2-40B4-BE49-F238E27FC236}">
                <a16:creationId xmlns:a16="http://schemas.microsoft.com/office/drawing/2014/main" id="{535C82D4-7E24-460A-A7FD-B36E1AD3D57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563100" y="1933575"/>
            <a:ext cx="95250" cy="476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7" name="unit-3">
            <a:extLst xmlns:a="http://schemas.openxmlformats.org/drawingml/2006/main">
              <a:ext uri="{FF2B5EF4-FFF2-40B4-BE49-F238E27FC236}">
                <a16:creationId xmlns:a16="http://schemas.microsoft.com/office/drawing/2014/main" id="{8EF390B6-A50C-4AFE-A689-4B086EF1B92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658350" y="1895475"/>
            <a:ext cx="838200" cy="781050"/>
          </a:xfrm>
          <a:prstGeom xmlns:a="http://schemas.openxmlformats.org/drawingml/2006/main" prst="roundRect">
            <a:avLst>
              <a:gd name="adj" fmla="val 14634"/>
            </a:avLst>
          </a:prstGeom>
          <a:solidFill xmlns:a="http://schemas.openxmlformats.org/drawingml/2006/main">
            <a:srgbClr val="0E7C6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8" name="unit-text-3">
            <a:extLst xmlns:a="http://schemas.openxmlformats.org/drawingml/2006/main">
              <a:ext uri="{FF2B5EF4-FFF2-40B4-BE49-F238E27FC236}">
                <a16:creationId xmlns:a16="http://schemas.microsoft.com/office/drawing/2014/main" id="{B31CB100-B74D-417D-909D-AD623AF43CB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05975" y="2105025"/>
            <a:ext cx="74295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TRANSPORTE</a:t>
            </a:r>
          </a:p>
        </p:txBody>
      </p:sp>
      <p:sp>
        <p:nvSpPr>
          <p:cNvPr id="19" name="pipe-3">
            <a:extLst xmlns:a="http://schemas.openxmlformats.org/drawingml/2006/main">
              <a:ext uri="{FF2B5EF4-FFF2-40B4-BE49-F238E27FC236}">
                <a16:creationId xmlns:a16="http://schemas.microsoft.com/office/drawing/2014/main" id="{44F3984A-8675-48C1-AE71-67233C30153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496550" y="2257425"/>
            <a:ext cx="95250" cy="476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0" name="unit-4">
            <a:extLst xmlns:a="http://schemas.openxmlformats.org/drawingml/2006/main">
              <a:ext uri="{FF2B5EF4-FFF2-40B4-BE49-F238E27FC236}">
                <a16:creationId xmlns:a16="http://schemas.microsoft.com/office/drawing/2014/main" id="{5EB049F6-827F-4685-912E-B46AA46365B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591800" y="1571625"/>
            <a:ext cx="838200" cy="781050"/>
          </a:xfrm>
          <a:prstGeom xmlns:a="http://schemas.openxmlformats.org/drawingml/2006/main" prst="roundRect">
            <a:avLst>
              <a:gd name="adj" fmla="val 14634"/>
            </a:avLst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1" name="unit-text-4">
            <a:extLst xmlns:a="http://schemas.openxmlformats.org/drawingml/2006/main">
              <a:ext uri="{FF2B5EF4-FFF2-40B4-BE49-F238E27FC236}">
                <a16:creationId xmlns:a16="http://schemas.microsoft.com/office/drawing/2014/main" id="{21241676-29AD-4BAE-BB0C-63C380B3732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639425" y="1781175"/>
            <a:ext cx="74295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061D33"/>
                </a:solidFill>
              </a:defRPr>
            </a:pPr>
            <a:r>
              <a:rPr sz="825" b="1">
                <a:solidFill>
                  <a:srgbClr val="061D33"/>
                </a:solidFill>
              </a:rPr>
              <a:t>DESTINO</a:t>
            </a:r>
          </a:p>
        </p:txBody>
      </p:sp>
      <p:sp>
        <p:nvSpPr>
          <p:cNvPr id="22" name="train-cap">
            <a:extLst xmlns:a="http://schemas.openxmlformats.org/drawingml/2006/main">
              <a:ext uri="{FF2B5EF4-FFF2-40B4-BE49-F238E27FC236}">
                <a16:creationId xmlns:a16="http://schemas.microsoft.com/office/drawing/2014/main" id="{07B1470D-8F75-4EE2-97BB-5DF76DA62B9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0" y="3048000"/>
            <a:ext cx="4572000" cy="238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900" b="1">
                <a:solidFill>
                  <a:srgbClr val="DDECF2"/>
                </a:solidFill>
              </a:defRPr>
            </a:pPr>
            <a:r>
              <a:rPr sz="900" b="1">
                <a:solidFill>
                  <a:srgbClr val="DDECF2"/>
                </a:solidFill>
              </a:rPr>
              <a:t>TREN CONCEPTUAL Â· VALIDAR CON DATOS Y CONDICIONES LOCALES</a:t>
            </a:r>
          </a:p>
        </p:txBody>
      </p:sp>
      <p:sp>
        <p:nvSpPr>
          <p:cNvPr id="23" name="promise">
            <a:extLst xmlns:a="http://schemas.openxmlformats.org/drawingml/2006/main">
              <a:ext uri="{FF2B5EF4-FFF2-40B4-BE49-F238E27FC236}">
                <a16:creationId xmlns:a16="http://schemas.microsoft.com/office/drawing/2014/main" id="{5A12E69C-9217-4C8F-A2DF-FCA41067220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4905375"/>
            <a:ext cx="6000750" cy="876300"/>
          </a:xfrm>
          <a:prstGeom xmlns:a="http://schemas.openxmlformats.org/drawingml/2006/main" prst="roundRect">
            <a:avLst>
              <a:gd name="adj" fmla="val 13043"/>
            </a:avLst>
          </a:prstGeom>
          <a:solidFill xmlns:a="http://schemas.openxmlformats.org/drawingml/2006/main">
            <a:srgbClr val="0C4A3E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4" name="promise-t">
            <a:extLst xmlns:a="http://schemas.openxmlformats.org/drawingml/2006/main">
              <a:ext uri="{FF2B5EF4-FFF2-40B4-BE49-F238E27FC236}">
                <a16:creationId xmlns:a16="http://schemas.microsoft.com/office/drawing/2014/main" id="{62660A1F-10F2-4617-A140-94DD6832354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95350" y="5143500"/>
            <a:ext cx="5524500" cy="4572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500" b="1">
                <a:solidFill>
                  <a:srgbClr val="F3BC3D"/>
                </a:solidFill>
              </a:defRPr>
            </a:pPr>
            <a:r>
              <a:rPr sz="1500" b="1">
                <a:solidFill>
                  <a:srgbClr val="F3BC3D"/>
                </a:solidFill>
              </a:rPr>
              <a:t>Plan de manejo interno, rutas y sistema de trazabilidad</a:t>
            </a:r>
          </a:p>
        </p:txBody>
      </p:sp>
    </p:spTree>
    <p:extLst>
      <p:ext uri="{BB962C8B-B14F-4D97-AF65-F5344CB8AC3E}">
        <p14:creationId xmlns:p14="http://schemas.microsoft.com/office/powerpoint/2010/main" val="452646717"/>
      </p:ext>
    </p:extLst>
  </p:cSld>
</p:sld>
</file>

<file path=ppt/slides/slide10.xml><?xml version="1.0" encoding="utf-8"?>
<p:sld xmlns:p="http://schemas.openxmlformats.org/presentationml/2006/main">
  <p:cSld>
    <p:bg>
      <p:bgPr>
        <a:solidFill xmlns:a="http://schemas.openxmlformats.org/drawingml/2006/main">
          <a:srgbClr val="061D33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5" name="accent">
            <a:extLst xmlns:a="http://schemas.openxmlformats.org/drawingml/2006/main">
              <a:ext uri="{FF2B5EF4-FFF2-40B4-BE49-F238E27FC236}">
                <a16:creationId xmlns:a16="http://schemas.microsoft.com/office/drawing/2014/main" id="{79CC2771-25EB-4073-A259-B6EF77A3ADD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" name="kicker">
            <a:extLst xmlns:a="http://schemas.openxmlformats.org/drawingml/2006/main">
              <a:ext uri="{FF2B5EF4-FFF2-40B4-BE49-F238E27FC236}">
                <a16:creationId xmlns:a16="http://schemas.microsoft.com/office/drawing/2014/main" id="{F7BAF29D-96DA-4242-9D22-CAEF197D887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361950"/>
            <a:ext cx="7810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1">
                <a:solidFill>
                  <a:srgbClr val="34D4E7"/>
                </a:solidFill>
              </a:defRPr>
            </a:pPr>
            <a:r>
              <a:rPr sz="1050" b="1">
                <a:solidFill>
                  <a:srgbClr val="34D4E7"/>
                </a:solidFill>
              </a:rPr>
              <a:t>GESTIÓN INTEGRAL DE RESIDUOS SÓLIDOS CON IA · MÓDULO 03</a:t>
            </a:r>
          </a:p>
        </p:txBody>
      </p:sp>
      <p:sp>
        <p:nvSpPr>
          <p:cNvPr id="3" name="num">
            <a:extLst xmlns:a="http://schemas.openxmlformats.org/drawingml/2006/main">
              <a:ext uri="{FF2B5EF4-FFF2-40B4-BE49-F238E27FC236}">
                <a16:creationId xmlns:a16="http://schemas.microsoft.com/office/drawing/2014/main" id="{BB0B7220-F70B-4D88-90FE-4BD2628E223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0" y="209550"/>
            <a:ext cx="1238250" cy="762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>
              <a:defRPr sz="4800" b="1">
                <a:solidFill>
                  <a:srgbClr val="15405A"/>
                </a:solidFill>
              </a:defRPr>
            </a:pPr>
            <a:r>
              <a:rPr sz="4800" b="1">
                <a:solidFill>
                  <a:srgbClr val="15405A"/>
                </a:solidFill>
              </a:rPr>
              <a:t>10</a:t>
            </a:r>
          </a:p>
        </p:txBody>
      </p:sp>
      <p:sp>
        <p:nvSpPr>
          <p:cNvPr id="4" name="foot">
            <a:extLst xmlns:a="http://schemas.openxmlformats.org/drawingml/2006/main">
              <a:ext uri="{FF2B5EF4-FFF2-40B4-BE49-F238E27FC236}">
                <a16:creationId xmlns:a16="http://schemas.microsoft.com/office/drawing/2014/main" id="{797D41B2-C354-450B-B6DC-C152BDDE054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6496050"/>
            <a:ext cx="828675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825">
                <a:solidFill>
                  <a:srgbClr val="88A6B9"/>
                </a:solidFill>
              </a:defRPr>
            </a:pPr>
            <a:r>
              <a:rPr sz="825">
                <a:solidFill>
                  <a:srgbClr val="88A6B9"/>
                </a:solidFill>
              </a:rPr>
              <a:t>CENESAM Nexus IA · Manejo interno y transporte · 10/20</a:t>
            </a:r>
          </a:p>
        </p:txBody>
      </p:sp>
      <p:pic>
        <p:nvPicPr>
          <p:cNvPr id="29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5d2c3aefd30a4fb0"/>
          <a:stretch xmlns:a="http://schemas.openxmlformats.org/drawingml/2006/main"/>
        </p:blipFill>
        <p:spPr>
          <a:xfrm xmlns:a="http://schemas.openxmlformats.org/drawingml/2006/main">
            <a:off x="11186183" y="6153150"/>
            <a:ext cx="373335" cy="457200"/>
          </a:xfrm>
          <a:prstGeom xmlns:a="http://schemas.openxmlformats.org/drawingml/2006/main" prst="rect">
            <a:avLst/>
          </a:prstGeom>
        </p:spPr>
      </p:pic>
      <p:sp>
        <p:nvSpPr>
          <p:cNvPr id="6" name="title">
            <a:extLst xmlns:a="http://schemas.openxmlformats.org/drawingml/2006/main">
              <a:ext uri="{FF2B5EF4-FFF2-40B4-BE49-F238E27FC236}">
                <a16:creationId xmlns:a16="http://schemas.microsoft.com/office/drawing/2014/main" id="{99B72FAB-81DA-478B-A8B0-79E09F539D4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971550"/>
            <a:ext cx="9620250" cy="952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2925" b="1">
                <a:solidFill>
                  <a:srgbClr val="FFFFFF"/>
                </a:solidFill>
              </a:defRPr>
            </a:pPr>
            <a:r>
              <a:rPr sz="2925" b="1">
                <a:solidFill>
                  <a:srgbClr val="FFFFFF"/>
                </a:solidFill>
              </a:rPr>
              <a:t>El operador y el destino requieren debida diligencia</a:t>
            </a:r>
          </a:p>
        </p:txBody>
      </p:sp>
      <p:sp>
        <p:nvSpPr>
          <p:cNvPr id="7" name="bullets">
            <a:extLst xmlns:a="http://schemas.openxmlformats.org/drawingml/2006/main">
              <a:ext uri="{FF2B5EF4-FFF2-40B4-BE49-F238E27FC236}">
                <a16:creationId xmlns:a16="http://schemas.microsoft.com/office/drawing/2014/main" id="{DC3453BB-4196-4039-AFE3-D1CDD722C1F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2333625"/>
            <a:ext cx="5810250" cy="2857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Autorización y alcance compatibles.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Contrato, manifiesto, certificado y pesaje trazables.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Auditar el destino, no solo el retiro.</a:t>
            </a:r>
          </a:p>
        </p:txBody>
      </p:sp>
      <p:sp>
        <p:nvSpPr>
          <p:cNvPr id="8" name="unit-0">
            <a:extLst xmlns:a="http://schemas.openxmlformats.org/drawingml/2006/main">
              <a:ext uri="{FF2B5EF4-FFF2-40B4-BE49-F238E27FC236}">
                <a16:creationId xmlns:a16="http://schemas.microsoft.com/office/drawing/2014/main" id="{975B0D9E-0044-4D7E-85E3-E2128D26DBE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2381250"/>
            <a:ext cx="742950" cy="781050"/>
          </a:xfrm>
          <a:prstGeom xmlns:a="http://schemas.openxmlformats.org/drawingml/2006/main" prst="roundRect">
            <a:avLst>
              <a:gd name="adj" fmla="val 15385"/>
            </a:avLst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9" name="unit-text-0">
            <a:extLst xmlns:a="http://schemas.openxmlformats.org/drawingml/2006/main">
              <a:ext uri="{FF2B5EF4-FFF2-40B4-BE49-F238E27FC236}">
                <a16:creationId xmlns:a16="http://schemas.microsoft.com/office/drawing/2014/main" id="{24658EB9-6FDB-4B15-871F-A959CDE50A5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86625" y="2590800"/>
            <a:ext cx="6477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SEGREGACIÓN</a:t>
            </a:r>
          </a:p>
        </p:txBody>
      </p:sp>
      <p:sp>
        <p:nvSpPr>
          <p:cNvPr id="10" name="pipe-0">
            <a:extLst xmlns:a="http://schemas.openxmlformats.org/drawingml/2006/main">
              <a:ext uri="{FF2B5EF4-FFF2-40B4-BE49-F238E27FC236}">
                <a16:creationId xmlns:a16="http://schemas.microsoft.com/office/drawing/2014/main" id="{BBB8155C-1673-492A-9829-1961FF4DEDF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981950" y="2743200"/>
            <a:ext cx="95250" cy="476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1" name="unit-1">
            <a:extLst xmlns:a="http://schemas.openxmlformats.org/drawingml/2006/main">
              <a:ext uri="{FF2B5EF4-FFF2-40B4-BE49-F238E27FC236}">
                <a16:creationId xmlns:a16="http://schemas.microsoft.com/office/drawing/2014/main" id="{BCF088D0-7546-420F-AD7F-2375870B861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77200" y="2705100"/>
            <a:ext cx="742950" cy="781050"/>
          </a:xfrm>
          <a:prstGeom xmlns:a="http://schemas.openxmlformats.org/drawingml/2006/main" prst="roundRect">
            <a:avLst>
              <a:gd name="adj" fmla="val 15385"/>
            </a:avLst>
          </a:prstGeom>
          <a:solidFill xmlns:a="http://schemas.openxmlformats.org/drawingml/2006/main">
            <a:srgbClr val="0E7C6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2" name="unit-text-1">
            <a:extLst xmlns:a="http://schemas.openxmlformats.org/drawingml/2006/main">
              <a:ext uri="{FF2B5EF4-FFF2-40B4-BE49-F238E27FC236}">
                <a16:creationId xmlns:a16="http://schemas.microsoft.com/office/drawing/2014/main" id="{B46F7952-3A1C-4307-B75F-203ADE775E0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24825" y="2914650"/>
            <a:ext cx="6477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ACOPIO PRIMARIO</a:t>
            </a:r>
          </a:p>
        </p:txBody>
      </p:sp>
      <p:sp>
        <p:nvSpPr>
          <p:cNvPr id="13" name="pipe-1">
            <a:extLst xmlns:a="http://schemas.openxmlformats.org/drawingml/2006/main">
              <a:ext uri="{FF2B5EF4-FFF2-40B4-BE49-F238E27FC236}">
                <a16:creationId xmlns:a16="http://schemas.microsoft.com/office/drawing/2014/main" id="{0E025800-CFB4-4185-915F-32A24FE6B33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20150" y="3067050"/>
            <a:ext cx="95250" cy="476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4" name="unit-2">
            <a:extLst xmlns:a="http://schemas.openxmlformats.org/drawingml/2006/main">
              <a:ext uri="{FF2B5EF4-FFF2-40B4-BE49-F238E27FC236}">
                <a16:creationId xmlns:a16="http://schemas.microsoft.com/office/drawing/2014/main" id="{32A29AC8-5F15-471C-9761-EF93689930C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915400" y="2381250"/>
            <a:ext cx="742950" cy="781050"/>
          </a:xfrm>
          <a:prstGeom xmlns:a="http://schemas.openxmlformats.org/drawingml/2006/main" prst="roundRect">
            <a:avLst>
              <a:gd name="adj" fmla="val 15385"/>
            </a:avLst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5" name="unit-text-2">
            <a:extLst xmlns:a="http://schemas.openxmlformats.org/drawingml/2006/main">
              <a:ext uri="{FF2B5EF4-FFF2-40B4-BE49-F238E27FC236}">
                <a16:creationId xmlns:a16="http://schemas.microsoft.com/office/drawing/2014/main" id="{38FE3EA3-5833-44F9-914A-410A239BFD4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963025" y="2590800"/>
            <a:ext cx="6477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ALMACÉN CENTRAL</a:t>
            </a:r>
          </a:p>
        </p:txBody>
      </p:sp>
      <p:sp>
        <p:nvSpPr>
          <p:cNvPr id="16" name="pipe-2">
            <a:extLst xmlns:a="http://schemas.openxmlformats.org/drawingml/2006/main">
              <a:ext uri="{FF2B5EF4-FFF2-40B4-BE49-F238E27FC236}">
                <a16:creationId xmlns:a16="http://schemas.microsoft.com/office/drawing/2014/main" id="{286B7F62-932E-4429-8EEA-418B56221E1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658350" y="2743200"/>
            <a:ext cx="95250" cy="476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7" name="unit-3">
            <a:extLst xmlns:a="http://schemas.openxmlformats.org/drawingml/2006/main">
              <a:ext uri="{FF2B5EF4-FFF2-40B4-BE49-F238E27FC236}">
                <a16:creationId xmlns:a16="http://schemas.microsoft.com/office/drawing/2014/main" id="{49D1014E-CC21-4A85-ACD4-CCBA6E1C66E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53600" y="2705100"/>
            <a:ext cx="742950" cy="781050"/>
          </a:xfrm>
          <a:prstGeom xmlns:a="http://schemas.openxmlformats.org/drawingml/2006/main" prst="roundRect">
            <a:avLst>
              <a:gd name="adj" fmla="val 15385"/>
            </a:avLst>
          </a:prstGeom>
          <a:solidFill xmlns:a="http://schemas.openxmlformats.org/drawingml/2006/main">
            <a:srgbClr val="0E7C6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8" name="unit-text-3">
            <a:extLst xmlns:a="http://schemas.openxmlformats.org/drawingml/2006/main">
              <a:ext uri="{FF2B5EF4-FFF2-40B4-BE49-F238E27FC236}">
                <a16:creationId xmlns:a16="http://schemas.microsoft.com/office/drawing/2014/main" id="{51DCBC7E-E38B-4F95-9DEA-7F7367CCA98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801225" y="2914650"/>
            <a:ext cx="6477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TRANSPORTE</a:t>
            </a:r>
          </a:p>
        </p:txBody>
      </p:sp>
      <p:sp>
        <p:nvSpPr>
          <p:cNvPr id="19" name="pipe-3">
            <a:extLst xmlns:a="http://schemas.openxmlformats.org/drawingml/2006/main">
              <a:ext uri="{FF2B5EF4-FFF2-40B4-BE49-F238E27FC236}">
                <a16:creationId xmlns:a16="http://schemas.microsoft.com/office/drawing/2014/main" id="{9A81EB28-E758-46B2-AA0B-53C740423C0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496550" y="3067050"/>
            <a:ext cx="95250" cy="476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0" name="unit-4">
            <a:extLst xmlns:a="http://schemas.openxmlformats.org/drawingml/2006/main">
              <a:ext uri="{FF2B5EF4-FFF2-40B4-BE49-F238E27FC236}">
                <a16:creationId xmlns:a16="http://schemas.microsoft.com/office/drawing/2014/main" id="{2D9E5062-0D62-4A51-B87A-651256B0291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591800" y="2381250"/>
            <a:ext cx="742950" cy="781050"/>
          </a:xfrm>
          <a:prstGeom xmlns:a="http://schemas.openxmlformats.org/drawingml/2006/main" prst="roundRect">
            <a:avLst>
              <a:gd name="adj" fmla="val 15385"/>
            </a:avLst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1" name="unit-text-4">
            <a:extLst xmlns:a="http://schemas.openxmlformats.org/drawingml/2006/main">
              <a:ext uri="{FF2B5EF4-FFF2-40B4-BE49-F238E27FC236}">
                <a16:creationId xmlns:a16="http://schemas.microsoft.com/office/drawing/2014/main" id="{CF0302B3-EB7A-4BF9-9C6C-A05B02931F3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639425" y="2590800"/>
            <a:ext cx="6477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061D33"/>
                </a:solidFill>
              </a:defRPr>
            </a:pPr>
            <a:r>
              <a:rPr sz="825" b="1">
                <a:solidFill>
                  <a:srgbClr val="061D33"/>
                </a:solidFill>
              </a:rPr>
              <a:t>DESTINO</a:t>
            </a:r>
          </a:p>
        </p:txBody>
      </p:sp>
      <p:sp>
        <p:nvSpPr>
          <p:cNvPr id="22" name="train-cap">
            <a:extLst xmlns:a="http://schemas.openxmlformats.org/drawingml/2006/main">
              <a:ext uri="{FF2B5EF4-FFF2-40B4-BE49-F238E27FC236}">
                <a16:creationId xmlns:a16="http://schemas.microsoft.com/office/drawing/2014/main" id="{22999AB4-DD9A-4714-944C-CC73AC6ADB2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3857625"/>
            <a:ext cx="4095750" cy="238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900" b="1">
                <a:solidFill>
                  <a:srgbClr val="DDECF2"/>
                </a:solidFill>
              </a:defRPr>
            </a:pPr>
            <a:r>
              <a:rPr sz="900" b="1">
                <a:solidFill>
                  <a:srgbClr val="DDECF2"/>
                </a:solidFill>
              </a:rPr>
              <a:t>TREN CONCEPTUAL Â· VALIDAR CON DATOS Y CONDICIONES LOCALES</a:t>
            </a:r>
          </a:p>
        </p:txBody>
      </p:sp>
      <p:sp>
        <p:nvSpPr>
          <p:cNvPr id="23" name="app-line">
            <a:extLst xmlns:a="http://schemas.openxmlformats.org/drawingml/2006/main">
              <a:ext uri="{FF2B5EF4-FFF2-40B4-BE49-F238E27FC236}">
                <a16:creationId xmlns:a16="http://schemas.microsoft.com/office/drawing/2014/main" id="{612C89CC-8F74-40CC-879A-7FD493C8CE2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5772150"/>
            <a:ext cx="66675" cy="49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4" name="app">
            <a:extLst xmlns:a="http://schemas.openxmlformats.org/drawingml/2006/main">
              <a:ext uri="{FF2B5EF4-FFF2-40B4-BE49-F238E27FC236}">
                <a16:creationId xmlns:a16="http://schemas.microsoft.com/office/drawing/2014/main" id="{AFF6E0D7-AEEC-4B29-925E-4594C9F7E36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5876925"/>
            <a:ext cx="9334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275" b="1">
                <a:solidFill>
                  <a:srgbClr val="FFFFFF"/>
                </a:solidFill>
              </a:defRPr>
            </a:pPr>
            <a:r>
              <a:rPr sz="1275" b="1">
                <a:solidFill>
                  <a:srgbClr val="FFFFFF"/>
                </a:solidFill>
              </a:rPr>
              <a:t>ENTREGABLE · Plan de manejo interno, rutas y sistema de trazabilidad</a:t>
            </a:r>
          </a:p>
        </p:txBody>
      </p:sp>
    </p:spTree>
    <p:extLst>
      <p:ext uri="{BB962C8B-B14F-4D97-AF65-F5344CB8AC3E}">
        <p14:creationId xmlns:p14="http://schemas.microsoft.com/office/powerpoint/2010/main" val="636367239"/>
      </p:ext>
    </p:extLst>
  </p:cSld>
</p:sld>
</file>

<file path=ppt/slides/slide11.xml><?xml version="1.0" encoding="utf-8"?>
<p:sld xmlns:p="http://schemas.openxmlformats.org/presentationml/2006/main">
  <p:cSld>
    <p:bg>
      <p:bgPr>
        <a:solidFill xmlns:a="http://schemas.openxmlformats.org/drawingml/2006/main">
          <a:srgbClr val="061D33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2" name="accent">
            <a:extLst xmlns:a="http://schemas.openxmlformats.org/drawingml/2006/main">
              <a:ext uri="{FF2B5EF4-FFF2-40B4-BE49-F238E27FC236}">
                <a16:creationId xmlns:a16="http://schemas.microsoft.com/office/drawing/2014/main" id="{857017C0-5380-4237-A980-696D56EF7AD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" name="kicker">
            <a:extLst xmlns:a="http://schemas.openxmlformats.org/drawingml/2006/main">
              <a:ext uri="{FF2B5EF4-FFF2-40B4-BE49-F238E27FC236}">
                <a16:creationId xmlns:a16="http://schemas.microsoft.com/office/drawing/2014/main" id="{DA74FD23-CECC-4259-9C49-B7DBECF2043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361950"/>
            <a:ext cx="7810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1">
                <a:solidFill>
                  <a:srgbClr val="34D4E7"/>
                </a:solidFill>
              </a:defRPr>
            </a:pPr>
            <a:r>
              <a:rPr sz="1050" b="1">
                <a:solidFill>
                  <a:srgbClr val="34D4E7"/>
                </a:solidFill>
              </a:rPr>
              <a:t>GESTIÓN INTEGRAL DE RESIDUOS SÓLIDOS CON IA · MÓDULO 03</a:t>
            </a:r>
          </a:p>
        </p:txBody>
      </p:sp>
      <p:sp>
        <p:nvSpPr>
          <p:cNvPr id="3" name="num">
            <a:extLst xmlns:a="http://schemas.openxmlformats.org/drawingml/2006/main">
              <a:ext uri="{FF2B5EF4-FFF2-40B4-BE49-F238E27FC236}">
                <a16:creationId xmlns:a16="http://schemas.microsoft.com/office/drawing/2014/main" id="{4C115508-609D-4E43-A59D-B6E5AEBB71B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0" y="209550"/>
            <a:ext cx="1238250" cy="762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>
              <a:defRPr sz="4800" b="1">
                <a:solidFill>
                  <a:srgbClr val="15405A"/>
                </a:solidFill>
              </a:defRPr>
            </a:pPr>
            <a:r>
              <a:rPr sz="4800" b="1">
                <a:solidFill>
                  <a:srgbClr val="15405A"/>
                </a:solidFill>
              </a:rPr>
              <a:t>11</a:t>
            </a:r>
          </a:p>
        </p:txBody>
      </p:sp>
      <p:sp>
        <p:nvSpPr>
          <p:cNvPr id="4" name="foot">
            <a:extLst xmlns:a="http://schemas.openxmlformats.org/drawingml/2006/main">
              <a:ext uri="{FF2B5EF4-FFF2-40B4-BE49-F238E27FC236}">
                <a16:creationId xmlns:a16="http://schemas.microsoft.com/office/drawing/2014/main" id="{7EE3EA38-ED44-456C-9831-B39AEAE1959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6496050"/>
            <a:ext cx="828675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825">
                <a:solidFill>
                  <a:srgbClr val="88A6B9"/>
                </a:solidFill>
              </a:defRPr>
            </a:pPr>
            <a:r>
              <a:rPr sz="825">
                <a:solidFill>
                  <a:srgbClr val="88A6B9"/>
                </a:solidFill>
              </a:rPr>
              <a:t>CENESAM Nexus IA · Manejo interno y transporte · 11/20</a:t>
            </a:r>
          </a:p>
        </p:txBody>
      </p:sp>
      <p:pic>
        <p:nvPicPr>
          <p:cNvPr id="26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d65aba3e178b4cd9"/>
          <a:stretch xmlns:a="http://schemas.openxmlformats.org/drawingml/2006/main"/>
        </p:blipFill>
        <p:spPr>
          <a:xfrm xmlns:a="http://schemas.openxmlformats.org/drawingml/2006/main">
            <a:off x="11186183" y="6153150"/>
            <a:ext cx="373335" cy="457200"/>
          </a:xfrm>
          <a:prstGeom xmlns:a="http://schemas.openxmlformats.org/drawingml/2006/main" prst="rect">
            <a:avLst/>
          </a:prstGeom>
        </p:spPr>
      </p:pic>
      <p:sp>
        <p:nvSpPr>
          <p:cNvPr id="6" name="title">
            <a:extLst xmlns:a="http://schemas.openxmlformats.org/drawingml/2006/main">
              <a:ext uri="{FF2B5EF4-FFF2-40B4-BE49-F238E27FC236}">
                <a16:creationId xmlns:a16="http://schemas.microsoft.com/office/drawing/2014/main" id="{E6AF5810-15B8-493D-A908-C048F0A068E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971550"/>
            <a:ext cx="9620250" cy="952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2925" b="1">
                <a:solidFill>
                  <a:srgbClr val="FFFFFF"/>
                </a:solidFill>
              </a:defRPr>
            </a:pPr>
            <a:r>
              <a:rPr sz="2925" b="1">
                <a:solidFill>
                  <a:srgbClr val="FFFFFF"/>
                </a:solidFill>
              </a:rPr>
              <a:t>Los controles ambientales necesitan medición</a:t>
            </a:r>
          </a:p>
        </p:txBody>
      </p:sp>
      <p:sp>
        <p:nvSpPr>
          <p:cNvPr id="7" name="bullets">
            <a:extLst xmlns:a="http://schemas.openxmlformats.org/drawingml/2006/main">
              <a:ext uri="{FF2B5EF4-FFF2-40B4-BE49-F238E27FC236}">
                <a16:creationId xmlns:a16="http://schemas.microsoft.com/office/drawing/2014/main" id="{5DDF9EF3-A917-4148-94ED-F86AEDF601C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2333625"/>
            <a:ext cx="5810250" cy="2857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Indicador de compatibilidad.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Indicador de capacidad y frecuencia.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Indicador de tiempo de almacenamiento.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Indicador de registro y manifiesto.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Responsable, frecuencia, umbral y acción.</a:t>
            </a:r>
          </a:p>
        </p:txBody>
      </p:sp>
      <p:sp>
        <p:nvSpPr>
          <p:cNvPr id="8" name="p0">
            <a:extLst xmlns:a="http://schemas.openxmlformats.org/drawingml/2006/main">
              <a:ext uri="{FF2B5EF4-FFF2-40B4-BE49-F238E27FC236}">
                <a16:creationId xmlns:a16="http://schemas.microsoft.com/office/drawing/2014/main" id="{D0502810-ECCE-49B4-A168-55DA1825AB5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2381250"/>
            <a:ext cx="15240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900" b="1">
                <a:solidFill>
                  <a:srgbClr val="DDECF2"/>
                </a:solidFill>
              </a:defRPr>
            </a:pPr>
            <a:r>
              <a:rPr sz="900" b="1">
                <a:solidFill>
                  <a:srgbClr val="DDECF2"/>
                </a:solidFill>
              </a:rPr>
              <a:t>COMPATIBILIDAD</a:t>
            </a:r>
          </a:p>
        </p:txBody>
      </p:sp>
      <p:sp>
        <p:nvSpPr>
          <p:cNvPr id="9" name="t0">
            <a:extLst xmlns:a="http://schemas.openxmlformats.org/drawingml/2006/main">
              <a:ext uri="{FF2B5EF4-FFF2-40B4-BE49-F238E27FC236}">
                <a16:creationId xmlns:a16="http://schemas.microsoft.com/office/drawing/2014/main" id="{F694DDC3-55C6-41D3-AB60-7CF250B15E4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10625" y="2381250"/>
            <a:ext cx="24765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73C54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0" name="v0">
            <a:extLst xmlns:a="http://schemas.openxmlformats.org/drawingml/2006/main">
              <a:ext uri="{FF2B5EF4-FFF2-40B4-BE49-F238E27FC236}">
                <a16:creationId xmlns:a16="http://schemas.microsoft.com/office/drawing/2014/main" id="{04490821-83EA-48E3-B6A2-A62D9FD2A24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10625" y="2381250"/>
            <a:ext cx="74295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1" name="p1">
            <a:extLst xmlns:a="http://schemas.openxmlformats.org/drawingml/2006/main">
              <a:ext uri="{FF2B5EF4-FFF2-40B4-BE49-F238E27FC236}">
                <a16:creationId xmlns:a16="http://schemas.microsoft.com/office/drawing/2014/main" id="{2C4DDB55-C613-4372-9D92-47ED620D88F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3028950"/>
            <a:ext cx="15240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900" b="1">
                <a:solidFill>
                  <a:srgbClr val="DDECF2"/>
                </a:solidFill>
              </a:defRPr>
            </a:pPr>
            <a:r>
              <a:rPr sz="900" b="1">
                <a:solidFill>
                  <a:srgbClr val="DDECF2"/>
                </a:solidFill>
              </a:rPr>
              <a:t>CAPACIDAD Y FRECUENCIA</a:t>
            </a:r>
          </a:p>
        </p:txBody>
      </p:sp>
      <p:sp>
        <p:nvSpPr>
          <p:cNvPr id="12" name="t1">
            <a:extLst xmlns:a="http://schemas.openxmlformats.org/drawingml/2006/main">
              <a:ext uri="{FF2B5EF4-FFF2-40B4-BE49-F238E27FC236}">
                <a16:creationId xmlns:a16="http://schemas.microsoft.com/office/drawing/2014/main" id="{7D250B76-C831-41E0-B861-E6257AB96A1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10625" y="3028950"/>
            <a:ext cx="24765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73C54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3" name="v1">
            <a:extLst xmlns:a="http://schemas.openxmlformats.org/drawingml/2006/main">
              <a:ext uri="{FF2B5EF4-FFF2-40B4-BE49-F238E27FC236}">
                <a16:creationId xmlns:a16="http://schemas.microsoft.com/office/drawing/2014/main" id="{E5B559DF-E4C0-48BE-A819-19D489F1BEF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10625" y="3028950"/>
            <a:ext cx="113919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4" name="p2">
            <a:extLst xmlns:a="http://schemas.openxmlformats.org/drawingml/2006/main">
              <a:ext uri="{FF2B5EF4-FFF2-40B4-BE49-F238E27FC236}">
                <a16:creationId xmlns:a16="http://schemas.microsoft.com/office/drawing/2014/main" id="{770E3273-8859-4999-9822-370EB3E0153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3676650"/>
            <a:ext cx="15240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900" b="1">
                <a:solidFill>
                  <a:srgbClr val="DDECF2"/>
                </a:solidFill>
              </a:defRPr>
            </a:pPr>
            <a:r>
              <a:rPr sz="900" b="1">
                <a:solidFill>
                  <a:srgbClr val="DDECF2"/>
                </a:solidFill>
              </a:rPr>
              <a:t>TIEMPO DE ALMACENAMIENTO</a:t>
            </a:r>
          </a:p>
        </p:txBody>
      </p:sp>
      <p:sp>
        <p:nvSpPr>
          <p:cNvPr id="15" name="t2">
            <a:extLst xmlns:a="http://schemas.openxmlformats.org/drawingml/2006/main">
              <a:ext uri="{FF2B5EF4-FFF2-40B4-BE49-F238E27FC236}">
                <a16:creationId xmlns:a16="http://schemas.microsoft.com/office/drawing/2014/main" id="{820A0621-9949-4647-83D3-877E0FB7D45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10625" y="3676650"/>
            <a:ext cx="24765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73C54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6" name="v2">
            <a:extLst xmlns:a="http://schemas.openxmlformats.org/drawingml/2006/main">
              <a:ext uri="{FF2B5EF4-FFF2-40B4-BE49-F238E27FC236}">
                <a16:creationId xmlns:a16="http://schemas.microsoft.com/office/drawing/2014/main" id="{E5058B9B-96CB-42B4-AC2F-A4456ECB621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10625" y="3676650"/>
            <a:ext cx="153543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7" name="p3">
            <a:extLst xmlns:a="http://schemas.openxmlformats.org/drawingml/2006/main">
              <a:ext uri="{FF2B5EF4-FFF2-40B4-BE49-F238E27FC236}">
                <a16:creationId xmlns:a16="http://schemas.microsoft.com/office/drawing/2014/main" id="{A925C170-C1A8-4A8A-A4E5-F28AECA9CBB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4324350"/>
            <a:ext cx="15240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900" b="1">
                <a:solidFill>
                  <a:srgbClr val="DDECF2"/>
                </a:solidFill>
              </a:defRPr>
            </a:pPr>
            <a:r>
              <a:rPr sz="900" b="1">
                <a:solidFill>
                  <a:srgbClr val="DDECF2"/>
                </a:solidFill>
              </a:rPr>
              <a:t>REGISTRO Y MANIFIESTO</a:t>
            </a:r>
          </a:p>
        </p:txBody>
      </p:sp>
      <p:sp>
        <p:nvSpPr>
          <p:cNvPr id="18" name="t3">
            <a:extLst xmlns:a="http://schemas.openxmlformats.org/drawingml/2006/main">
              <a:ext uri="{FF2B5EF4-FFF2-40B4-BE49-F238E27FC236}">
                <a16:creationId xmlns:a16="http://schemas.microsoft.com/office/drawing/2014/main" id="{BACFC7D0-6462-4626-83C4-090797D4C86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10625" y="4324350"/>
            <a:ext cx="24765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73C54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9" name="v3">
            <a:extLst xmlns:a="http://schemas.openxmlformats.org/drawingml/2006/main">
              <a:ext uri="{FF2B5EF4-FFF2-40B4-BE49-F238E27FC236}">
                <a16:creationId xmlns:a16="http://schemas.microsoft.com/office/drawing/2014/main" id="{C1EE4FE6-008E-4987-A457-055DEF77C8D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10625" y="4324350"/>
            <a:ext cx="193167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0" name="app-line">
            <a:extLst xmlns:a="http://schemas.openxmlformats.org/drawingml/2006/main">
              <a:ext uri="{FF2B5EF4-FFF2-40B4-BE49-F238E27FC236}">
                <a16:creationId xmlns:a16="http://schemas.microsoft.com/office/drawing/2014/main" id="{23674625-AFD5-4666-81C6-635E0F4C6FB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5772150"/>
            <a:ext cx="66675" cy="49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1" name="app">
            <a:extLst xmlns:a="http://schemas.openxmlformats.org/drawingml/2006/main">
              <a:ext uri="{FF2B5EF4-FFF2-40B4-BE49-F238E27FC236}">
                <a16:creationId xmlns:a16="http://schemas.microsoft.com/office/drawing/2014/main" id="{59347023-50E5-4FD9-9C27-B029C9F0EEF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5876925"/>
            <a:ext cx="9334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275" b="1">
                <a:solidFill>
                  <a:srgbClr val="FFFFFF"/>
                </a:solidFill>
              </a:defRPr>
            </a:pPr>
            <a:r>
              <a:rPr sz="1275" b="1">
                <a:solidFill>
                  <a:srgbClr val="FFFFFF"/>
                </a:solidFill>
              </a:rPr>
              <a:t>ENTREGABLE · Plan de manejo interno, rutas y sistema de trazabilidad</a:t>
            </a:r>
          </a:p>
        </p:txBody>
      </p:sp>
    </p:spTree>
    <p:extLst>
      <p:ext uri="{BB962C8B-B14F-4D97-AF65-F5344CB8AC3E}">
        <p14:creationId xmlns:p14="http://schemas.microsoft.com/office/powerpoint/2010/main" val="210370829"/>
      </p:ext>
    </p:extLst>
  </p:cSld>
</p:sld>
</file>

<file path=ppt/slides/slide12.xml><?xml version="1.0" encoding="utf-8"?>
<p:sld xmlns:p="http://schemas.openxmlformats.org/presentationml/2006/main">
  <p:cSld>
    <p:bg>
      <p:bgPr>
        <a:solidFill xmlns:a="http://schemas.openxmlformats.org/drawingml/2006/main">
          <a:srgbClr val="061D33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8" name="accent">
            <a:extLst xmlns:a="http://schemas.openxmlformats.org/drawingml/2006/main">
              <a:ext uri="{FF2B5EF4-FFF2-40B4-BE49-F238E27FC236}">
                <a16:creationId xmlns:a16="http://schemas.microsoft.com/office/drawing/2014/main" id="{1E4F4866-97D2-4BA7-B6D8-E5457BDD76F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" name="kicker">
            <a:extLst xmlns:a="http://schemas.openxmlformats.org/drawingml/2006/main">
              <a:ext uri="{FF2B5EF4-FFF2-40B4-BE49-F238E27FC236}">
                <a16:creationId xmlns:a16="http://schemas.microsoft.com/office/drawing/2014/main" id="{2D570240-F3C8-4152-BAD1-101DAED1355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361950"/>
            <a:ext cx="7810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1">
                <a:solidFill>
                  <a:srgbClr val="34D4E7"/>
                </a:solidFill>
              </a:defRPr>
            </a:pPr>
            <a:r>
              <a:rPr sz="1050" b="1">
                <a:solidFill>
                  <a:srgbClr val="34D4E7"/>
                </a:solidFill>
              </a:rPr>
              <a:t>GESTIÓN INTEGRAL DE RESIDUOS SÓLIDOS CON IA · MÓDULO 03</a:t>
            </a:r>
          </a:p>
        </p:txBody>
      </p:sp>
      <p:sp>
        <p:nvSpPr>
          <p:cNvPr id="3" name="num">
            <a:extLst xmlns:a="http://schemas.openxmlformats.org/drawingml/2006/main">
              <a:ext uri="{FF2B5EF4-FFF2-40B4-BE49-F238E27FC236}">
                <a16:creationId xmlns:a16="http://schemas.microsoft.com/office/drawing/2014/main" id="{35C13DC4-7516-4609-9EC2-70B5FD68D1A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0" y="209550"/>
            <a:ext cx="1238250" cy="762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>
              <a:defRPr sz="4800" b="1">
                <a:solidFill>
                  <a:srgbClr val="15405A"/>
                </a:solidFill>
              </a:defRPr>
            </a:pPr>
            <a:r>
              <a:rPr sz="4800" b="1">
                <a:solidFill>
                  <a:srgbClr val="15405A"/>
                </a:solidFill>
              </a:rPr>
              <a:t>12</a:t>
            </a:r>
          </a:p>
        </p:txBody>
      </p:sp>
      <p:sp>
        <p:nvSpPr>
          <p:cNvPr id="4" name="foot">
            <a:extLst xmlns:a="http://schemas.openxmlformats.org/drawingml/2006/main">
              <a:ext uri="{FF2B5EF4-FFF2-40B4-BE49-F238E27FC236}">
                <a16:creationId xmlns:a16="http://schemas.microsoft.com/office/drawing/2014/main" id="{0C733F02-00C3-4A4B-9E6C-2A0E847050A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6496050"/>
            <a:ext cx="828675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825">
                <a:solidFill>
                  <a:srgbClr val="88A6B9"/>
                </a:solidFill>
              </a:defRPr>
            </a:pPr>
            <a:r>
              <a:rPr sz="825">
                <a:solidFill>
                  <a:srgbClr val="88A6B9"/>
                </a:solidFill>
              </a:rPr>
              <a:t>CENESAM Nexus IA · Manejo interno y transporte · 12/20</a:t>
            </a:r>
          </a:p>
        </p:txBody>
      </p:sp>
      <p:pic>
        <p:nvPicPr>
          <p:cNvPr id="22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d2c87ea6d69e4cbb"/>
          <a:stretch xmlns:a="http://schemas.openxmlformats.org/drawingml/2006/main"/>
        </p:blipFill>
        <p:spPr>
          <a:xfrm xmlns:a="http://schemas.openxmlformats.org/drawingml/2006/main">
            <a:off x="11186183" y="6153150"/>
            <a:ext cx="373335" cy="457200"/>
          </a:xfrm>
          <a:prstGeom xmlns:a="http://schemas.openxmlformats.org/drawingml/2006/main" prst="rect">
            <a:avLst/>
          </a:prstGeom>
        </p:spPr>
      </p:pic>
      <p:sp>
        <p:nvSpPr>
          <p:cNvPr id="6" name="title">
            <a:extLst xmlns:a="http://schemas.openxmlformats.org/drawingml/2006/main">
              <a:ext uri="{FF2B5EF4-FFF2-40B4-BE49-F238E27FC236}">
                <a16:creationId xmlns:a16="http://schemas.microsoft.com/office/drawing/2014/main" id="{F66E7AAE-D43D-40E7-81BA-96FD1971963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971550"/>
            <a:ext cx="9620250" cy="952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2925" b="1">
                <a:solidFill>
                  <a:srgbClr val="FFFFFF"/>
                </a:solidFill>
              </a:defRPr>
            </a:pPr>
            <a:r>
              <a:rPr sz="2925" b="1">
                <a:solidFill>
                  <a:srgbClr val="FFFFFF"/>
                </a:solidFill>
              </a:rPr>
              <a:t>La emergencia se controla antes de que ocurra</a:t>
            </a:r>
          </a:p>
        </p:txBody>
      </p:sp>
      <p:sp>
        <p:nvSpPr>
          <p:cNvPr id="7" name="bullets">
            <a:extLst xmlns:a="http://schemas.openxmlformats.org/drawingml/2006/main">
              <a:ext uri="{FF2B5EF4-FFF2-40B4-BE49-F238E27FC236}">
                <a16:creationId xmlns:a16="http://schemas.microsoft.com/office/drawing/2014/main" id="{15AFBED0-B560-4847-9D15-42AF21753EA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2333625"/>
            <a:ext cx="5810250" cy="2857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Escenario, contención y comunicación.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Equipos, entrenamiento y simulacro.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Investigación y reposición posterior.</a:t>
            </a:r>
          </a:p>
        </p:txBody>
      </p:sp>
      <p:sp>
        <p:nvSpPr>
          <p:cNvPr id="8" name="c0">
            <a:extLst xmlns:a="http://schemas.openxmlformats.org/drawingml/2006/main">
              <a:ext uri="{FF2B5EF4-FFF2-40B4-BE49-F238E27FC236}">
                <a16:creationId xmlns:a16="http://schemas.microsoft.com/office/drawing/2014/main" id="{AAA4ED88-4B29-464E-94B9-C571E5DA7FC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2381250"/>
            <a:ext cx="1857375" cy="781050"/>
          </a:xfrm>
          <a:prstGeom xmlns:a="http://schemas.openxmlformats.org/drawingml/2006/main" prst="roundRect">
            <a:avLst>
              <a:gd name="adj" fmla="val 14634"/>
            </a:avLst>
          </a:prstGeom>
          <a:solidFill xmlns:a="http://schemas.openxmlformats.org/drawingml/2006/main">
            <a:srgbClr val="0C4A3E"/>
          </a:solidFill>
          <a:ln xmlns:a="http://schemas.openxmlformats.org/drawingml/2006/main" w="9525">
            <a:solidFill>
              <a:srgbClr val="0E7C6B"/>
            </a:solidFill>
            <a:prstDash val="solid"/>
          </a:ln>
        </p:spPr>
      </p:sp>
      <p:sp>
        <p:nvSpPr>
          <p:cNvPr id="9" name="ct0">
            <a:extLst xmlns:a="http://schemas.openxmlformats.org/drawingml/2006/main">
              <a:ext uri="{FF2B5EF4-FFF2-40B4-BE49-F238E27FC236}">
                <a16:creationId xmlns:a16="http://schemas.microsoft.com/office/drawing/2014/main" id="{5F7DD586-3619-4B7B-8416-075C1EACFDF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334250" y="2638425"/>
            <a:ext cx="1666875" cy="238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125" b="1">
                <a:solidFill>
                  <a:srgbClr val="FFFFFF"/>
                </a:solidFill>
              </a:defRPr>
            </a:pPr>
            <a:r>
              <a:rPr sz="1125" b="1">
                <a:solidFill>
                  <a:srgbClr val="FFFFFF"/>
                </a:solidFill>
              </a:rPr>
              <a:t>GENERACIÓN</a:t>
            </a:r>
          </a:p>
        </p:txBody>
      </p:sp>
      <p:sp>
        <p:nvSpPr>
          <p:cNvPr id="10" name="c1">
            <a:extLst xmlns:a="http://schemas.openxmlformats.org/drawingml/2006/main">
              <a:ext uri="{FF2B5EF4-FFF2-40B4-BE49-F238E27FC236}">
                <a16:creationId xmlns:a16="http://schemas.microsoft.com/office/drawing/2014/main" id="{E007DDE5-AC66-4608-A49A-97BFBA474A1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286875" y="2381250"/>
            <a:ext cx="1857375" cy="781050"/>
          </a:xfrm>
          <a:prstGeom xmlns:a="http://schemas.openxmlformats.org/drawingml/2006/main" prst="roundRect">
            <a:avLst>
              <a:gd name="adj" fmla="val 14634"/>
            </a:avLst>
          </a:prstGeom>
          <a:solidFill xmlns:a="http://schemas.openxmlformats.org/drawingml/2006/main">
            <a:srgbClr val="0C4A3E"/>
          </a:solidFill>
          <a:ln xmlns:a="http://schemas.openxmlformats.org/drawingml/2006/main" w="9525">
            <a:solidFill>
              <a:srgbClr val="0E7C6B"/>
            </a:solidFill>
            <a:prstDash val="solid"/>
          </a:ln>
        </p:spPr>
      </p:sp>
      <p:sp>
        <p:nvSpPr>
          <p:cNvPr id="11" name="ct1">
            <a:extLst xmlns:a="http://schemas.openxmlformats.org/drawingml/2006/main">
              <a:ext uri="{FF2B5EF4-FFF2-40B4-BE49-F238E27FC236}">
                <a16:creationId xmlns:a16="http://schemas.microsoft.com/office/drawing/2014/main" id="{AEDC06B9-6BFC-4E5B-BF40-7271C64CBBA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382125" y="2638425"/>
            <a:ext cx="1666875" cy="238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125" b="1">
                <a:solidFill>
                  <a:srgbClr val="FFFFFF"/>
                </a:solidFill>
              </a:defRPr>
            </a:pPr>
            <a:r>
              <a:rPr sz="1125" b="1">
                <a:solidFill>
                  <a:srgbClr val="FFFFFF"/>
                </a:solidFill>
              </a:rPr>
              <a:t>SEGREGACIÓN</a:t>
            </a:r>
          </a:p>
        </p:txBody>
      </p:sp>
      <p:sp>
        <p:nvSpPr>
          <p:cNvPr id="12" name="c2">
            <a:extLst xmlns:a="http://schemas.openxmlformats.org/drawingml/2006/main">
              <a:ext uri="{FF2B5EF4-FFF2-40B4-BE49-F238E27FC236}">
                <a16:creationId xmlns:a16="http://schemas.microsoft.com/office/drawing/2014/main" id="{D491F914-2BC6-4CD3-A455-09E462E61AE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3381375"/>
            <a:ext cx="1857375" cy="781050"/>
          </a:xfrm>
          <a:prstGeom xmlns:a="http://schemas.openxmlformats.org/drawingml/2006/main" prst="roundRect">
            <a:avLst>
              <a:gd name="adj" fmla="val 14634"/>
            </a:avLst>
          </a:prstGeom>
          <a:solidFill xmlns:a="http://schemas.openxmlformats.org/drawingml/2006/main">
            <a:srgbClr val="0C4A3E"/>
          </a:solidFill>
          <a:ln xmlns:a="http://schemas.openxmlformats.org/drawingml/2006/main" w="9525">
            <a:solidFill>
              <a:srgbClr val="0E7C6B"/>
            </a:solidFill>
            <a:prstDash val="solid"/>
          </a:ln>
        </p:spPr>
      </p:sp>
      <p:sp>
        <p:nvSpPr>
          <p:cNvPr id="13" name="ct2">
            <a:extLst xmlns:a="http://schemas.openxmlformats.org/drawingml/2006/main">
              <a:ext uri="{FF2B5EF4-FFF2-40B4-BE49-F238E27FC236}">
                <a16:creationId xmlns:a16="http://schemas.microsoft.com/office/drawing/2014/main" id="{3F54F68E-52E9-4FF1-A2D9-2004F008D7B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334250" y="3638550"/>
            <a:ext cx="1666875" cy="238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125" b="1">
                <a:solidFill>
                  <a:srgbClr val="FFFFFF"/>
                </a:solidFill>
              </a:defRPr>
            </a:pPr>
            <a:r>
              <a:rPr sz="1125" b="1">
                <a:solidFill>
                  <a:srgbClr val="FFFFFF"/>
                </a:solidFill>
              </a:rPr>
              <a:t>VALORIZACIÓN</a:t>
            </a:r>
          </a:p>
        </p:txBody>
      </p:sp>
      <p:sp>
        <p:nvSpPr>
          <p:cNvPr id="14" name="c3">
            <a:extLst xmlns:a="http://schemas.openxmlformats.org/drawingml/2006/main">
              <a:ext uri="{FF2B5EF4-FFF2-40B4-BE49-F238E27FC236}">
                <a16:creationId xmlns:a16="http://schemas.microsoft.com/office/drawing/2014/main" id="{544DBED1-FD28-4A4F-91D0-CEA7A3C415C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286875" y="3381375"/>
            <a:ext cx="1857375" cy="781050"/>
          </a:xfrm>
          <a:prstGeom xmlns:a="http://schemas.openxmlformats.org/drawingml/2006/main" prst="roundRect">
            <a:avLst>
              <a:gd name="adj" fmla="val 14634"/>
            </a:avLst>
          </a:prstGeom>
          <a:solidFill xmlns:a="http://schemas.openxmlformats.org/drawingml/2006/main">
            <a:srgbClr val="F3BC3D"/>
          </a:solidFill>
          <a:ln xmlns:a="http://schemas.openxmlformats.org/drawingml/2006/main" w="9525">
            <a:solidFill>
              <a:srgbClr val="0E7C6B"/>
            </a:solidFill>
            <a:prstDash val="solid"/>
          </a:ln>
        </p:spPr>
      </p:sp>
      <p:sp>
        <p:nvSpPr>
          <p:cNvPr id="15" name="ct3">
            <a:extLst xmlns:a="http://schemas.openxmlformats.org/drawingml/2006/main">
              <a:ext uri="{FF2B5EF4-FFF2-40B4-BE49-F238E27FC236}">
                <a16:creationId xmlns:a16="http://schemas.microsoft.com/office/drawing/2014/main" id="{0D0E196D-3C62-426E-B9C1-F51C35F2DF4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382125" y="3638550"/>
            <a:ext cx="1666875" cy="238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125" b="1">
                <a:solidFill>
                  <a:srgbClr val="061D33"/>
                </a:solidFill>
              </a:defRPr>
            </a:pPr>
            <a:r>
              <a:rPr sz="1125" b="1">
                <a:solidFill>
                  <a:srgbClr val="061D33"/>
                </a:solidFill>
              </a:rPr>
              <a:t>DESTINO</a:t>
            </a:r>
          </a:p>
        </p:txBody>
      </p:sp>
      <p:sp>
        <p:nvSpPr>
          <p:cNvPr id="16" name="app-line">
            <a:extLst xmlns:a="http://schemas.openxmlformats.org/drawingml/2006/main">
              <a:ext uri="{FF2B5EF4-FFF2-40B4-BE49-F238E27FC236}">
                <a16:creationId xmlns:a16="http://schemas.microsoft.com/office/drawing/2014/main" id="{3F7BC508-4093-4753-B8AC-F8FCD5C2993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5772150"/>
            <a:ext cx="66675" cy="49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7" name="app">
            <a:extLst xmlns:a="http://schemas.openxmlformats.org/drawingml/2006/main">
              <a:ext uri="{FF2B5EF4-FFF2-40B4-BE49-F238E27FC236}">
                <a16:creationId xmlns:a16="http://schemas.microsoft.com/office/drawing/2014/main" id="{0D916DC9-273B-4532-B85E-4EB1EF3BCBF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5876925"/>
            <a:ext cx="9334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275" b="1">
                <a:solidFill>
                  <a:srgbClr val="FFFFFF"/>
                </a:solidFill>
              </a:defRPr>
            </a:pPr>
            <a:r>
              <a:rPr sz="1275" b="1">
                <a:solidFill>
                  <a:srgbClr val="FFFFFF"/>
                </a:solidFill>
              </a:rPr>
              <a:t>ENTREGABLE · Plan de manejo interno, rutas y sistema de trazabilidad</a:t>
            </a:r>
          </a:p>
        </p:txBody>
      </p:sp>
    </p:spTree>
    <p:extLst>
      <p:ext uri="{BB962C8B-B14F-4D97-AF65-F5344CB8AC3E}">
        <p14:creationId xmlns:p14="http://schemas.microsoft.com/office/powerpoint/2010/main" val="1664484499"/>
      </p:ext>
    </p:extLst>
  </p:cSld>
</p:sld>
</file>

<file path=ppt/slides/slide13.xml><?xml version="1.0" encoding="utf-8"?>
<p:sld xmlns:p="http://schemas.openxmlformats.org/presentationml/2006/main">
  <p:cSld>
    <p:bg>
      <p:bgPr>
        <a:solidFill xmlns:a="http://schemas.openxmlformats.org/drawingml/2006/main">
          <a:srgbClr val="061D33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7" name="accent">
            <a:extLst xmlns:a="http://schemas.openxmlformats.org/drawingml/2006/main">
              <a:ext uri="{FF2B5EF4-FFF2-40B4-BE49-F238E27FC236}">
                <a16:creationId xmlns:a16="http://schemas.microsoft.com/office/drawing/2014/main" id="{8A3531C9-82AB-42EA-BDA5-F81D42D3FCE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" name="kicker">
            <a:extLst xmlns:a="http://schemas.openxmlformats.org/drawingml/2006/main">
              <a:ext uri="{FF2B5EF4-FFF2-40B4-BE49-F238E27FC236}">
                <a16:creationId xmlns:a16="http://schemas.microsoft.com/office/drawing/2014/main" id="{66BFFCBC-6D24-4999-9938-11DE005090F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361950"/>
            <a:ext cx="7810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1">
                <a:solidFill>
                  <a:srgbClr val="34D4E7"/>
                </a:solidFill>
              </a:defRPr>
            </a:pPr>
            <a:r>
              <a:rPr sz="1050" b="1">
                <a:solidFill>
                  <a:srgbClr val="34D4E7"/>
                </a:solidFill>
              </a:rPr>
              <a:t>GESTIÓN INTEGRAL DE RESIDUOS SÓLIDOS CON IA · MÓDULO 03</a:t>
            </a:r>
          </a:p>
        </p:txBody>
      </p:sp>
      <p:sp>
        <p:nvSpPr>
          <p:cNvPr id="3" name="num">
            <a:extLst xmlns:a="http://schemas.openxmlformats.org/drawingml/2006/main">
              <a:ext uri="{FF2B5EF4-FFF2-40B4-BE49-F238E27FC236}">
                <a16:creationId xmlns:a16="http://schemas.microsoft.com/office/drawing/2014/main" id="{2E6F4451-9544-4F76-A1BE-034B5B5B4C8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0" y="209550"/>
            <a:ext cx="1238250" cy="762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>
              <a:defRPr sz="4800" b="1">
                <a:solidFill>
                  <a:srgbClr val="15405A"/>
                </a:solidFill>
              </a:defRPr>
            </a:pPr>
            <a:r>
              <a:rPr sz="4800" b="1">
                <a:solidFill>
                  <a:srgbClr val="15405A"/>
                </a:solidFill>
              </a:rPr>
              <a:t>13</a:t>
            </a:r>
          </a:p>
        </p:txBody>
      </p:sp>
      <p:sp>
        <p:nvSpPr>
          <p:cNvPr id="4" name="foot">
            <a:extLst xmlns:a="http://schemas.openxmlformats.org/drawingml/2006/main">
              <a:ext uri="{FF2B5EF4-FFF2-40B4-BE49-F238E27FC236}">
                <a16:creationId xmlns:a16="http://schemas.microsoft.com/office/drawing/2014/main" id="{EB4C6797-5DDF-4D6B-955A-EE0EB2A48EE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6496050"/>
            <a:ext cx="828675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825">
                <a:solidFill>
                  <a:srgbClr val="88A6B9"/>
                </a:solidFill>
              </a:defRPr>
            </a:pPr>
            <a:r>
              <a:rPr sz="825">
                <a:solidFill>
                  <a:srgbClr val="88A6B9"/>
                </a:solidFill>
              </a:rPr>
              <a:t>CENESAM Nexus IA · Manejo interno y transporte · 13/20</a:t>
            </a:r>
          </a:p>
        </p:txBody>
      </p:sp>
      <p:pic>
        <p:nvPicPr>
          <p:cNvPr id="21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95b00712e72c4fd1"/>
          <a:stretch xmlns:a="http://schemas.openxmlformats.org/drawingml/2006/main"/>
        </p:blipFill>
        <p:spPr>
          <a:xfrm xmlns:a="http://schemas.openxmlformats.org/drawingml/2006/main">
            <a:off x="11186183" y="6153150"/>
            <a:ext cx="373335" cy="457200"/>
          </a:xfrm>
          <a:prstGeom xmlns:a="http://schemas.openxmlformats.org/drawingml/2006/main" prst="rect">
            <a:avLst/>
          </a:prstGeom>
        </p:spPr>
      </p:pic>
      <p:sp>
        <p:nvSpPr>
          <p:cNvPr id="6" name="title">
            <a:extLst xmlns:a="http://schemas.openxmlformats.org/drawingml/2006/main">
              <a:ext uri="{FF2B5EF4-FFF2-40B4-BE49-F238E27FC236}">
                <a16:creationId xmlns:a16="http://schemas.microsoft.com/office/drawing/2014/main" id="{B66770B8-7014-4015-8B55-A65BB1EE5C6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971550"/>
            <a:ext cx="9620250" cy="952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2925" b="1">
                <a:solidFill>
                  <a:srgbClr val="FFFFFF"/>
                </a:solidFill>
              </a:defRPr>
            </a:pPr>
            <a:r>
              <a:rPr sz="2925" b="1">
                <a:solidFill>
                  <a:srgbClr val="FFFFFF"/>
                </a:solidFill>
              </a:rPr>
              <a:t>Simulación interactiva: siga el residuo hasta su destino</a:t>
            </a:r>
          </a:p>
        </p:txBody>
      </p:sp>
      <p:sp>
        <p:nvSpPr>
          <p:cNvPr id="7" name="bullets">
            <a:extLst xmlns:a="http://schemas.openxmlformats.org/drawingml/2006/main">
              <a:ext uri="{FF2B5EF4-FFF2-40B4-BE49-F238E27FC236}">
                <a16:creationId xmlns:a16="http://schemas.microsoft.com/office/drawing/2014/main" id="{FBAE3CDA-C580-4E19-8B31-68B7D1ED33D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2333625"/>
            <a:ext cx="5810250" cy="2857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Varíe generación, segregación y valorización.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Observe rechazo, capacidad, costo y riesgo.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Valide con datos reales antes de contratar o construir.</a:t>
            </a:r>
          </a:p>
        </p:txBody>
      </p:sp>
      <p:sp>
        <p:nvSpPr>
          <p:cNvPr id="8" name="b0">
            <a:extLst xmlns:a="http://schemas.openxmlformats.org/drawingml/2006/main">
              <a:ext uri="{FF2B5EF4-FFF2-40B4-BE49-F238E27FC236}">
                <a16:creationId xmlns:a16="http://schemas.microsoft.com/office/drawing/2014/main" id="{CAA8667A-7F1D-46BE-A7A4-E8CC041F3E0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4048125"/>
            <a:ext cx="400050" cy="3333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9" name="b1">
            <a:extLst xmlns:a="http://schemas.openxmlformats.org/drawingml/2006/main">
              <a:ext uri="{FF2B5EF4-FFF2-40B4-BE49-F238E27FC236}">
                <a16:creationId xmlns:a16="http://schemas.microsoft.com/office/drawing/2014/main" id="{B392FE79-8CA3-4450-A25F-4F5E441FC54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58125" y="3762375"/>
            <a:ext cx="400050" cy="6191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0" name="b2">
            <a:extLst xmlns:a="http://schemas.openxmlformats.org/drawingml/2006/main">
              <a:ext uri="{FF2B5EF4-FFF2-40B4-BE49-F238E27FC236}">
                <a16:creationId xmlns:a16="http://schemas.microsoft.com/office/drawing/2014/main" id="{DB831A9E-4A14-4080-BC87-CFD6587A50B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77250" y="3381375"/>
            <a:ext cx="400050" cy="10001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1" name="b3">
            <a:extLst xmlns:a="http://schemas.openxmlformats.org/drawingml/2006/main">
              <a:ext uri="{FF2B5EF4-FFF2-40B4-BE49-F238E27FC236}">
                <a16:creationId xmlns:a16="http://schemas.microsoft.com/office/drawing/2014/main" id="{46D4F5A5-562B-4B1A-ABDF-4F73CA0E65E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096375" y="3638550"/>
            <a:ext cx="400050" cy="7429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2" name="b4">
            <a:extLst xmlns:a="http://schemas.openxmlformats.org/drawingml/2006/main">
              <a:ext uri="{FF2B5EF4-FFF2-40B4-BE49-F238E27FC236}">
                <a16:creationId xmlns:a16="http://schemas.microsoft.com/office/drawing/2014/main" id="{A070CDC5-77C5-4171-820C-3DE950C874B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0" y="3000375"/>
            <a:ext cx="400050" cy="13811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3" name="b5">
            <a:extLst xmlns:a="http://schemas.openxmlformats.org/drawingml/2006/main">
              <a:ext uri="{FF2B5EF4-FFF2-40B4-BE49-F238E27FC236}">
                <a16:creationId xmlns:a16="http://schemas.microsoft.com/office/drawing/2014/main" id="{50457EE7-29B8-49F5-A22D-7BCED721287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334625" y="2714625"/>
            <a:ext cx="400050" cy="16668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4" name="chartlabel">
            <a:extLst xmlns:a="http://schemas.openxmlformats.org/drawingml/2006/main">
              <a:ext uri="{FF2B5EF4-FFF2-40B4-BE49-F238E27FC236}">
                <a16:creationId xmlns:a16="http://schemas.microsoft.com/office/drawing/2014/main" id="{92B285D3-DDA3-4EBC-B580-CD4B0950CA7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4572000"/>
            <a:ext cx="4000500" cy="238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975" b="1">
                <a:solidFill>
                  <a:srgbClr val="DDECF2"/>
                </a:solidFill>
              </a:defRPr>
            </a:pPr>
            <a:r>
              <a:rPr sz="975" b="1">
                <a:solidFill>
                  <a:srgbClr val="DDECF2"/>
                </a:solidFill>
              </a:rPr>
              <a:t>ESCENARIOS Â· DESEMPEÃ‘O Â· RIESGO</a:t>
            </a:r>
          </a:p>
        </p:txBody>
      </p:sp>
      <p:sp>
        <p:nvSpPr>
          <p:cNvPr id="15" name="app-line">
            <a:extLst xmlns:a="http://schemas.openxmlformats.org/drawingml/2006/main">
              <a:ext uri="{FF2B5EF4-FFF2-40B4-BE49-F238E27FC236}">
                <a16:creationId xmlns:a16="http://schemas.microsoft.com/office/drawing/2014/main" id="{CB1CFB48-8EB6-4F15-8E2C-6178372A52D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5772150"/>
            <a:ext cx="66675" cy="49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6" name="app">
            <a:extLst xmlns:a="http://schemas.openxmlformats.org/drawingml/2006/main">
              <a:ext uri="{FF2B5EF4-FFF2-40B4-BE49-F238E27FC236}">
                <a16:creationId xmlns:a16="http://schemas.microsoft.com/office/drawing/2014/main" id="{5B731B1E-2491-4857-9A16-201B5645CBF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5876925"/>
            <a:ext cx="9334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275" b="1">
                <a:solidFill>
                  <a:srgbClr val="FFFFFF"/>
                </a:solidFill>
              </a:defRPr>
            </a:pPr>
            <a:r>
              <a:rPr sz="1275" b="1">
                <a:solidFill>
                  <a:srgbClr val="FFFFFF"/>
                </a:solidFill>
              </a:rPr>
              <a:t>ENTREGABLE · Plan de manejo interno, rutas y sistema de trazabilidad</a:t>
            </a:r>
          </a:p>
        </p:txBody>
      </p:sp>
    </p:spTree>
    <p:extLst>
      <p:ext uri="{BB962C8B-B14F-4D97-AF65-F5344CB8AC3E}">
        <p14:creationId xmlns:p14="http://schemas.microsoft.com/office/powerpoint/2010/main" val="765517443"/>
      </p:ext>
    </p:extLst>
  </p:cSld>
</p:sld>
</file>

<file path=ppt/slides/slide14.xml><?xml version="1.0" encoding="utf-8"?>
<p:sld xmlns:p="http://schemas.openxmlformats.org/presentationml/2006/main">
  <p:cSld>
    <p:bg>
      <p:bgPr>
        <a:solidFill xmlns:a="http://schemas.openxmlformats.org/drawingml/2006/main">
          <a:srgbClr val="061D33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8" name="accent">
            <a:extLst xmlns:a="http://schemas.openxmlformats.org/drawingml/2006/main">
              <a:ext uri="{FF2B5EF4-FFF2-40B4-BE49-F238E27FC236}">
                <a16:creationId xmlns:a16="http://schemas.microsoft.com/office/drawing/2014/main" id="{33A500C8-077D-401B-8CCE-7ED472C8087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" name="kicker">
            <a:extLst xmlns:a="http://schemas.openxmlformats.org/drawingml/2006/main">
              <a:ext uri="{FF2B5EF4-FFF2-40B4-BE49-F238E27FC236}">
                <a16:creationId xmlns:a16="http://schemas.microsoft.com/office/drawing/2014/main" id="{8ADB3CF1-B789-4CC4-B30D-F3553C054AE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361950"/>
            <a:ext cx="7810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1">
                <a:solidFill>
                  <a:srgbClr val="34D4E7"/>
                </a:solidFill>
              </a:defRPr>
            </a:pPr>
            <a:r>
              <a:rPr sz="1050" b="1">
                <a:solidFill>
                  <a:srgbClr val="34D4E7"/>
                </a:solidFill>
              </a:rPr>
              <a:t>GESTIÓN INTEGRAL DE RESIDUOS SÓLIDOS CON IA · MÓDULO 03</a:t>
            </a:r>
          </a:p>
        </p:txBody>
      </p:sp>
      <p:sp>
        <p:nvSpPr>
          <p:cNvPr id="3" name="num">
            <a:extLst xmlns:a="http://schemas.openxmlformats.org/drawingml/2006/main">
              <a:ext uri="{FF2B5EF4-FFF2-40B4-BE49-F238E27FC236}">
                <a16:creationId xmlns:a16="http://schemas.microsoft.com/office/drawing/2014/main" id="{DF24F9BD-5850-434E-9FFE-84A89B22B45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0" y="209550"/>
            <a:ext cx="1238250" cy="762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>
              <a:defRPr sz="4800" b="1">
                <a:solidFill>
                  <a:srgbClr val="15405A"/>
                </a:solidFill>
              </a:defRPr>
            </a:pPr>
            <a:r>
              <a:rPr sz="4800" b="1">
                <a:solidFill>
                  <a:srgbClr val="15405A"/>
                </a:solidFill>
              </a:rPr>
              <a:t>14</a:t>
            </a:r>
          </a:p>
        </p:txBody>
      </p:sp>
      <p:sp>
        <p:nvSpPr>
          <p:cNvPr id="4" name="foot">
            <a:extLst xmlns:a="http://schemas.openxmlformats.org/drawingml/2006/main">
              <a:ext uri="{FF2B5EF4-FFF2-40B4-BE49-F238E27FC236}">
                <a16:creationId xmlns:a16="http://schemas.microsoft.com/office/drawing/2014/main" id="{998C6477-C8C8-481F-A1FF-B9BDC92A67F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6496050"/>
            <a:ext cx="828675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825">
                <a:solidFill>
                  <a:srgbClr val="88A6B9"/>
                </a:solidFill>
              </a:defRPr>
            </a:pPr>
            <a:r>
              <a:rPr sz="825">
                <a:solidFill>
                  <a:srgbClr val="88A6B9"/>
                </a:solidFill>
              </a:rPr>
              <a:t>CENESAM Nexus IA · Manejo interno y transporte · 14/20</a:t>
            </a:r>
          </a:p>
        </p:txBody>
      </p:sp>
      <p:pic>
        <p:nvPicPr>
          <p:cNvPr id="22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df723e3ea6f4481d"/>
          <a:stretch xmlns:a="http://schemas.openxmlformats.org/drawingml/2006/main"/>
        </p:blipFill>
        <p:spPr>
          <a:xfrm xmlns:a="http://schemas.openxmlformats.org/drawingml/2006/main">
            <a:off x="11186183" y="6153150"/>
            <a:ext cx="373335" cy="457200"/>
          </a:xfrm>
          <a:prstGeom xmlns:a="http://schemas.openxmlformats.org/drawingml/2006/main" prst="rect">
            <a:avLst/>
          </a:prstGeom>
        </p:spPr>
      </p:pic>
      <p:sp>
        <p:nvSpPr>
          <p:cNvPr id="6" name="title">
            <a:extLst xmlns:a="http://schemas.openxmlformats.org/drawingml/2006/main">
              <a:ext uri="{FF2B5EF4-FFF2-40B4-BE49-F238E27FC236}">
                <a16:creationId xmlns:a16="http://schemas.microsoft.com/office/drawing/2014/main" id="{BBF3E5F4-3F6C-4FFB-BE64-0BF8C326B0F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971550"/>
            <a:ext cx="9620250" cy="952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2925" b="1">
                <a:solidFill>
                  <a:srgbClr val="FFFFFF"/>
                </a:solidFill>
              </a:defRPr>
            </a:pPr>
            <a:r>
              <a:rPr sz="2925" b="1">
                <a:solidFill>
                  <a:srgbClr val="FFFFFF"/>
                </a:solidFill>
              </a:rPr>
              <a:t>Caso aplicado: convertir hallazgos en decisiones</a:t>
            </a:r>
          </a:p>
        </p:txBody>
      </p:sp>
      <p:sp>
        <p:nvSpPr>
          <p:cNvPr id="7" name="bullets">
            <a:extLst xmlns:a="http://schemas.openxmlformats.org/drawingml/2006/main">
              <a:ext uri="{FF2B5EF4-FFF2-40B4-BE49-F238E27FC236}">
                <a16:creationId xmlns:a16="http://schemas.microsoft.com/office/drawing/2014/main" id="{4B5F852B-3786-4945-99DD-D2C34AA3EED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2333625"/>
            <a:ext cx="5810250" cy="2857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Complejo industrial con 35 puntos de generación, incompatibilidades y retiros sin evidencia completa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Comparar escenario actual, cumplimiento mínimo y mejora.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Priorizar por riesgo, impacto y costo total.</a:t>
            </a:r>
          </a:p>
        </p:txBody>
      </p:sp>
      <p:sp>
        <p:nvSpPr>
          <p:cNvPr id="8" name="node0">
            <a:extLst xmlns:a="http://schemas.openxmlformats.org/drawingml/2006/main">
              <a:ext uri="{FF2B5EF4-FFF2-40B4-BE49-F238E27FC236}">
                <a16:creationId xmlns:a16="http://schemas.microsoft.com/office/drawing/2014/main" id="{F43CF835-4CC7-4749-A81F-13C083EA0DC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477125" y="3619500"/>
            <a:ext cx="857250" cy="609600"/>
          </a:xfrm>
          <a:prstGeom xmlns:a="http://schemas.openxmlformats.org/drawingml/2006/main" prst="roundRect">
            <a:avLst>
              <a:gd name="adj" fmla="val 18750"/>
            </a:avLst>
          </a:prstGeom>
          <a:solidFill xmlns:a="http://schemas.openxmlformats.org/drawingml/2006/main">
            <a:srgbClr val="0E7C6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9" name="nodeT0">
            <a:extLst xmlns:a="http://schemas.openxmlformats.org/drawingml/2006/main">
              <a:ext uri="{FF2B5EF4-FFF2-40B4-BE49-F238E27FC236}">
                <a16:creationId xmlns:a16="http://schemas.microsoft.com/office/drawing/2014/main" id="{17AB2057-65AC-4D1A-A72E-192F8FCCDB0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524750" y="3819525"/>
            <a:ext cx="7620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MEDIR</a:t>
            </a:r>
          </a:p>
        </p:txBody>
      </p:sp>
      <p:sp>
        <p:nvSpPr>
          <p:cNvPr id="10" name="node1">
            <a:extLst xmlns:a="http://schemas.openxmlformats.org/drawingml/2006/main">
              <a:ext uri="{FF2B5EF4-FFF2-40B4-BE49-F238E27FC236}">
                <a16:creationId xmlns:a16="http://schemas.microsoft.com/office/drawing/2014/main" id="{36E59AB9-2968-4F40-8A5A-C49EB2F18A9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29625" y="2809875"/>
            <a:ext cx="857250" cy="609600"/>
          </a:xfrm>
          <a:prstGeom xmlns:a="http://schemas.openxmlformats.org/drawingml/2006/main" prst="roundRect">
            <a:avLst>
              <a:gd name="adj" fmla="val 18750"/>
            </a:avLst>
          </a:prstGeom>
          <a:solidFill xmlns:a="http://schemas.openxmlformats.org/drawingml/2006/main">
            <a:srgbClr val="0E7C6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1" name="nodeT1">
            <a:extLst xmlns:a="http://schemas.openxmlformats.org/drawingml/2006/main">
              <a:ext uri="{FF2B5EF4-FFF2-40B4-BE49-F238E27FC236}">
                <a16:creationId xmlns:a16="http://schemas.microsoft.com/office/drawing/2014/main" id="{EF4A9147-1984-4B98-85B9-6D80727EA24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77250" y="3009900"/>
            <a:ext cx="7620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MODELAR</a:t>
            </a:r>
          </a:p>
        </p:txBody>
      </p:sp>
      <p:sp>
        <p:nvSpPr>
          <p:cNvPr id="12" name="node2">
            <a:extLst xmlns:a="http://schemas.openxmlformats.org/drawingml/2006/main">
              <a:ext uri="{FF2B5EF4-FFF2-40B4-BE49-F238E27FC236}">
                <a16:creationId xmlns:a16="http://schemas.microsoft.com/office/drawing/2014/main" id="{B46BFD8B-A81B-415B-B91A-D434DC82D84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429750" y="3810000"/>
            <a:ext cx="857250" cy="609600"/>
          </a:xfrm>
          <a:prstGeom xmlns:a="http://schemas.openxmlformats.org/drawingml/2006/main" prst="roundRect">
            <a:avLst>
              <a:gd name="adj" fmla="val 18750"/>
            </a:avLst>
          </a:prstGeom>
          <a:solidFill xmlns:a="http://schemas.openxmlformats.org/drawingml/2006/main">
            <a:srgbClr val="0E7C6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3" name="nodeT2">
            <a:extLst xmlns:a="http://schemas.openxmlformats.org/drawingml/2006/main">
              <a:ext uri="{FF2B5EF4-FFF2-40B4-BE49-F238E27FC236}">
                <a16:creationId xmlns:a16="http://schemas.microsoft.com/office/drawing/2014/main" id="{E24CADB3-C483-42F7-986A-6A0AD6D80BC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477375" y="4010025"/>
            <a:ext cx="7620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DECIDIR</a:t>
            </a:r>
          </a:p>
        </p:txBody>
      </p:sp>
      <p:sp>
        <p:nvSpPr>
          <p:cNvPr id="14" name="node3">
            <a:extLst xmlns:a="http://schemas.openxmlformats.org/drawingml/2006/main">
              <a:ext uri="{FF2B5EF4-FFF2-40B4-BE49-F238E27FC236}">
                <a16:creationId xmlns:a16="http://schemas.microsoft.com/office/drawing/2014/main" id="{2FFD4F44-EE7F-486A-B051-EF843EE6AB7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429875" y="3048000"/>
            <a:ext cx="857250" cy="609600"/>
          </a:xfrm>
          <a:prstGeom xmlns:a="http://schemas.openxmlformats.org/drawingml/2006/main" prst="roundRect">
            <a:avLst>
              <a:gd name="adj" fmla="val 18750"/>
            </a:avLst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5" name="nodeT3">
            <a:extLst xmlns:a="http://schemas.openxmlformats.org/drawingml/2006/main">
              <a:ext uri="{FF2B5EF4-FFF2-40B4-BE49-F238E27FC236}">
                <a16:creationId xmlns:a16="http://schemas.microsoft.com/office/drawing/2014/main" id="{B332D809-E9F7-43A9-AD03-55FEA808F15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477500" y="3248025"/>
            <a:ext cx="7620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061D33"/>
                </a:solidFill>
              </a:defRPr>
            </a:pPr>
            <a:r>
              <a:rPr sz="825" b="1">
                <a:solidFill>
                  <a:srgbClr val="061D33"/>
                </a:solidFill>
              </a:rPr>
              <a:t>VERIFICAR</a:t>
            </a:r>
          </a:p>
        </p:txBody>
      </p:sp>
      <p:sp>
        <p:nvSpPr>
          <p:cNvPr id="16" name="app-line">
            <a:extLst xmlns:a="http://schemas.openxmlformats.org/drawingml/2006/main">
              <a:ext uri="{FF2B5EF4-FFF2-40B4-BE49-F238E27FC236}">
                <a16:creationId xmlns:a16="http://schemas.microsoft.com/office/drawing/2014/main" id="{30CDFB13-5A6E-4DED-93B9-3DC48D70F27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5772150"/>
            <a:ext cx="66675" cy="49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7" name="app">
            <a:extLst xmlns:a="http://schemas.openxmlformats.org/drawingml/2006/main">
              <a:ext uri="{FF2B5EF4-FFF2-40B4-BE49-F238E27FC236}">
                <a16:creationId xmlns:a16="http://schemas.microsoft.com/office/drawing/2014/main" id="{79F1A367-182F-47C1-BE14-A6385368E52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5876925"/>
            <a:ext cx="9334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275" b="1">
                <a:solidFill>
                  <a:srgbClr val="FFFFFF"/>
                </a:solidFill>
              </a:defRPr>
            </a:pPr>
            <a:r>
              <a:rPr sz="1275" b="1">
                <a:solidFill>
                  <a:srgbClr val="FFFFFF"/>
                </a:solidFill>
              </a:rPr>
              <a:t>ENTREGABLE · Plan de manejo interno, rutas y sistema de trazabilidad</a:t>
            </a:r>
          </a:p>
        </p:txBody>
      </p:sp>
    </p:spTree>
    <p:extLst>
      <p:ext uri="{BB962C8B-B14F-4D97-AF65-F5344CB8AC3E}">
        <p14:creationId xmlns:p14="http://schemas.microsoft.com/office/powerpoint/2010/main" val="634216150"/>
      </p:ext>
    </p:extLst>
  </p:cSld>
</p:sld>
</file>

<file path=ppt/slides/slide15.xml><?xml version="1.0" encoding="utf-8"?>
<p:sld xmlns:p="http://schemas.openxmlformats.org/presentationml/2006/main">
  <p:cSld>
    <p:bg>
      <p:bgPr>
        <a:solidFill xmlns:a="http://schemas.openxmlformats.org/drawingml/2006/main">
          <a:srgbClr val="061D33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5" name="accent">
            <a:extLst xmlns:a="http://schemas.openxmlformats.org/drawingml/2006/main">
              <a:ext uri="{FF2B5EF4-FFF2-40B4-BE49-F238E27FC236}">
                <a16:creationId xmlns:a16="http://schemas.microsoft.com/office/drawing/2014/main" id="{E1C3C2B5-97A3-4A59-91C4-76EF33B8FDB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" name="kicker">
            <a:extLst xmlns:a="http://schemas.openxmlformats.org/drawingml/2006/main">
              <a:ext uri="{FF2B5EF4-FFF2-40B4-BE49-F238E27FC236}">
                <a16:creationId xmlns:a16="http://schemas.microsoft.com/office/drawing/2014/main" id="{77E0D61F-F7B3-4A82-B832-9E4F4B53B6E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361950"/>
            <a:ext cx="7810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1">
                <a:solidFill>
                  <a:srgbClr val="34D4E7"/>
                </a:solidFill>
              </a:defRPr>
            </a:pPr>
            <a:r>
              <a:rPr sz="1050" b="1">
                <a:solidFill>
                  <a:srgbClr val="34D4E7"/>
                </a:solidFill>
              </a:rPr>
              <a:t>GESTIÓN INTEGRAL DE RESIDUOS SÓLIDOS CON IA · MÓDULO 03</a:t>
            </a:r>
          </a:p>
        </p:txBody>
      </p:sp>
      <p:sp>
        <p:nvSpPr>
          <p:cNvPr id="3" name="num">
            <a:extLst xmlns:a="http://schemas.openxmlformats.org/drawingml/2006/main">
              <a:ext uri="{FF2B5EF4-FFF2-40B4-BE49-F238E27FC236}">
                <a16:creationId xmlns:a16="http://schemas.microsoft.com/office/drawing/2014/main" id="{36BF0862-D590-458A-B296-F27E8F9FE78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0" y="209550"/>
            <a:ext cx="1238250" cy="762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>
              <a:defRPr sz="4800" b="1">
                <a:solidFill>
                  <a:srgbClr val="15405A"/>
                </a:solidFill>
              </a:defRPr>
            </a:pPr>
            <a:r>
              <a:rPr sz="4800" b="1">
                <a:solidFill>
                  <a:srgbClr val="15405A"/>
                </a:solidFill>
              </a:rPr>
              <a:t>15</a:t>
            </a:r>
          </a:p>
        </p:txBody>
      </p:sp>
      <p:sp>
        <p:nvSpPr>
          <p:cNvPr id="4" name="foot">
            <a:extLst xmlns:a="http://schemas.openxmlformats.org/drawingml/2006/main">
              <a:ext uri="{FF2B5EF4-FFF2-40B4-BE49-F238E27FC236}">
                <a16:creationId xmlns:a16="http://schemas.microsoft.com/office/drawing/2014/main" id="{EF8B24F9-7C14-4217-A16F-B0C6D02F839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6496050"/>
            <a:ext cx="828675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825">
                <a:solidFill>
                  <a:srgbClr val="88A6B9"/>
                </a:solidFill>
              </a:defRPr>
            </a:pPr>
            <a:r>
              <a:rPr sz="825">
                <a:solidFill>
                  <a:srgbClr val="88A6B9"/>
                </a:solidFill>
              </a:rPr>
              <a:t>CENESAM Nexus IA · Manejo interno y transporte · 15/20</a:t>
            </a:r>
          </a:p>
        </p:txBody>
      </p:sp>
      <p:pic>
        <p:nvPicPr>
          <p:cNvPr id="29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b1dada2c1fdb45dc"/>
          <a:stretch xmlns:a="http://schemas.openxmlformats.org/drawingml/2006/main"/>
        </p:blipFill>
        <p:spPr>
          <a:xfrm xmlns:a="http://schemas.openxmlformats.org/drawingml/2006/main">
            <a:off x="11186183" y="6153150"/>
            <a:ext cx="373335" cy="457200"/>
          </a:xfrm>
          <a:prstGeom xmlns:a="http://schemas.openxmlformats.org/drawingml/2006/main" prst="rect">
            <a:avLst/>
          </a:prstGeom>
        </p:spPr>
      </p:pic>
      <p:sp>
        <p:nvSpPr>
          <p:cNvPr id="6" name="title">
            <a:extLst xmlns:a="http://schemas.openxmlformats.org/drawingml/2006/main">
              <a:ext uri="{FF2B5EF4-FFF2-40B4-BE49-F238E27FC236}">
                <a16:creationId xmlns:a16="http://schemas.microsoft.com/office/drawing/2014/main" id="{EEF5503C-F3C2-41F8-BA79-0C9C474AF01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971550"/>
            <a:ext cx="9620250" cy="952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2925" b="1">
                <a:solidFill>
                  <a:srgbClr val="FFFFFF"/>
                </a:solidFill>
              </a:defRPr>
            </a:pPr>
            <a:r>
              <a:rPr sz="2925" b="1">
                <a:solidFill>
                  <a:srgbClr val="FFFFFF"/>
                </a:solidFill>
              </a:rPr>
              <a:t>La infraestructura se opera con límites claros</a:t>
            </a:r>
          </a:p>
        </p:txBody>
      </p:sp>
      <p:sp>
        <p:nvSpPr>
          <p:cNvPr id="7" name="bullets">
            <a:extLst xmlns:a="http://schemas.openxmlformats.org/drawingml/2006/main">
              <a:ext uri="{FF2B5EF4-FFF2-40B4-BE49-F238E27FC236}">
                <a16:creationId xmlns:a16="http://schemas.microsoft.com/office/drawing/2014/main" id="{F720C50A-83AE-46A2-BDBC-6AE7D3A0066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2333625"/>
            <a:ext cx="5810250" cy="2857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Capacidad, zonas, accesos y señalización.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Lixiviados, emisiones, vectores y limpieza.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Inspecciones y mantenimiento documentados.</a:t>
            </a:r>
          </a:p>
        </p:txBody>
      </p:sp>
      <p:sp>
        <p:nvSpPr>
          <p:cNvPr id="8" name="unit-0">
            <a:extLst xmlns:a="http://schemas.openxmlformats.org/drawingml/2006/main">
              <a:ext uri="{FF2B5EF4-FFF2-40B4-BE49-F238E27FC236}">
                <a16:creationId xmlns:a16="http://schemas.microsoft.com/office/drawing/2014/main" id="{C435C117-8BCA-45DD-B301-8C61204D754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2381250"/>
            <a:ext cx="742950" cy="781050"/>
          </a:xfrm>
          <a:prstGeom xmlns:a="http://schemas.openxmlformats.org/drawingml/2006/main" prst="roundRect">
            <a:avLst>
              <a:gd name="adj" fmla="val 15385"/>
            </a:avLst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9" name="unit-text-0">
            <a:extLst xmlns:a="http://schemas.openxmlformats.org/drawingml/2006/main">
              <a:ext uri="{FF2B5EF4-FFF2-40B4-BE49-F238E27FC236}">
                <a16:creationId xmlns:a16="http://schemas.microsoft.com/office/drawing/2014/main" id="{E79C2F8D-44C7-4A0F-887F-2F9153637B1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86625" y="2590800"/>
            <a:ext cx="6477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SEGREGACIÓN</a:t>
            </a:r>
          </a:p>
        </p:txBody>
      </p:sp>
      <p:sp>
        <p:nvSpPr>
          <p:cNvPr id="10" name="pipe-0">
            <a:extLst xmlns:a="http://schemas.openxmlformats.org/drawingml/2006/main">
              <a:ext uri="{FF2B5EF4-FFF2-40B4-BE49-F238E27FC236}">
                <a16:creationId xmlns:a16="http://schemas.microsoft.com/office/drawing/2014/main" id="{17D35BE7-5B21-4E05-B582-33AB7493D41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981950" y="2743200"/>
            <a:ext cx="95250" cy="476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1" name="unit-1">
            <a:extLst xmlns:a="http://schemas.openxmlformats.org/drawingml/2006/main">
              <a:ext uri="{FF2B5EF4-FFF2-40B4-BE49-F238E27FC236}">
                <a16:creationId xmlns:a16="http://schemas.microsoft.com/office/drawing/2014/main" id="{31CBC3ED-2E00-4C46-8FB5-267603EBC56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77200" y="2705100"/>
            <a:ext cx="742950" cy="781050"/>
          </a:xfrm>
          <a:prstGeom xmlns:a="http://schemas.openxmlformats.org/drawingml/2006/main" prst="roundRect">
            <a:avLst>
              <a:gd name="adj" fmla="val 15385"/>
            </a:avLst>
          </a:prstGeom>
          <a:solidFill xmlns:a="http://schemas.openxmlformats.org/drawingml/2006/main">
            <a:srgbClr val="0E7C6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2" name="unit-text-1">
            <a:extLst xmlns:a="http://schemas.openxmlformats.org/drawingml/2006/main">
              <a:ext uri="{FF2B5EF4-FFF2-40B4-BE49-F238E27FC236}">
                <a16:creationId xmlns:a16="http://schemas.microsoft.com/office/drawing/2014/main" id="{FE59E806-48C2-4166-99C2-3E5087E8388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24825" y="2914650"/>
            <a:ext cx="6477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ACOPIO PRIMARIO</a:t>
            </a:r>
          </a:p>
        </p:txBody>
      </p:sp>
      <p:sp>
        <p:nvSpPr>
          <p:cNvPr id="13" name="pipe-1">
            <a:extLst xmlns:a="http://schemas.openxmlformats.org/drawingml/2006/main">
              <a:ext uri="{FF2B5EF4-FFF2-40B4-BE49-F238E27FC236}">
                <a16:creationId xmlns:a16="http://schemas.microsoft.com/office/drawing/2014/main" id="{27B1D960-7D98-4721-BF80-00AD616013C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20150" y="3067050"/>
            <a:ext cx="95250" cy="476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4" name="unit-2">
            <a:extLst xmlns:a="http://schemas.openxmlformats.org/drawingml/2006/main">
              <a:ext uri="{FF2B5EF4-FFF2-40B4-BE49-F238E27FC236}">
                <a16:creationId xmlns:a16="http://schemas.microsoft.com/office/drawing/2014/main" id="{94151C38-CD0D-4DAB-9208-D9AA4DB9827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915400" y="2381250"/>
            <a:ext cx="742950" cy="781050"/>
          </a:xfrm>
          <a:prstGeom xmlns:a="http://schemas.openxmlformats.org/drawingml/2006/main" prst="roundRect">
            <a:avLst>
              <a:gd name="adj" fmla="val 15385"/>
            </a:avLst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5" name="unit-text-2">
            <a:extLst xmlns:a="http://schemas.openxmlformats.org/drawingml/2006/main">
              <a:ext uri="{FF2B5EF4-FFF2-40B4-BE49-F238E27FC236}">
                <a16:creationId xmlns:a16="http://schemas.microsoft.com/office/drawing/2014/main" id="{9C0C9591-EF70-4899-928B-85F2831A8CE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963025" y="2590800"/>
            <a:ext cx="6477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ALMACÉN CENTRAL</a:t>
            </a:r>
          </a:p>
        </p:txBody>
      </p:sp>
      <p:sp>
        <p:nvSpPr>
          <p:cNvPr id="16" name="pipe-2">
            <a:extLst xmlns:a="http://schemas.openxmlformats.org/drawingml/2006/main">
              <a:ext uri="{FF2B5EF4-FFF2-40B4-BE49-F238E27FC236}">
                <a16:creationId xmlns:a16="http://schemas.microsoft.com/office/drawing/2014/main" id="{73666C4D-C682-4271-9D0C-E1B9847B6E7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658350" y="2743200"/>
            <a:ext cx="95250" cy="476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7" name="unit-3">
            <a:extLst xmlns:a="http://schemas.openxmlformats.org/drawingml/2006/main">
              <a:ext uri="{FF2B5EF4-FFF2-40B4-BE49-F238E27FC236}">
                <a16:creationId xmlns:a16="http://schemas.microsoft.com/office/drawing/2014/main" id="{CF99799F-27E2-4592-AC99-1E8FD431A4F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53600" y="2705100"/>
            <a:ext cx="742950" cy="781050"/>
          </a:xfrm>
          <a:prstGeom xmlns:a="http://schemas.openxmlformats.org/drawingml/2006/main" prst="roundRect">
            <a:avLst>
              <a:gd name="adj" fmla="val 15385"/>
            </a:avLst>
          </a:prstGeom>
          <a:solidFill xmlns:a="http://schemas.openxmlformats.org/drawingml/2006/main">
            <a:srgbClr val="0E7C6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8" name="unit-text-3">
            <a:extLst xmlns:a="http://schemas.openxmlformats.org/drawingml/2006/main">
              <a:ext uri="{FF2B5EF4-FFF2-40B4-BE49-F238E27FC236}">
                <a16:creationId xmlns:a16="http://schemas.microsoft.com/office/drawing/2014/main" id="{6473E53D-10ED-46B8-800F-C97E2EBC988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801225" y="2914650"/>
            <a:ext cx="6477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TRANSPORTE</a:t>
            </a:r>
          </a:p>
        </p:txBody>
      </p:sp>
      <p:sp>
        <p:nvSpPr>
          <p:cNvPr id="19" name="pipe-3">
            <a:extLst xmlns:a="http://schemas.openxmlformats.org/drawingml/2006/main">
              <a:ext uri="{FF2B5EF4-FFF2-40B4-BE49-F238E27FC236}">
                <a16:creationId xmlns:a16="http://schemas.microsoft.com/office/drawing/2014/main" id="{25FF43FF-D5B4-4338-9F9A-6205C6261B9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496550" y="3067050"/>
            <a:ext cx="95250" cy="476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0" name="unit-4">
            <a:extLst xmlns:a="http://schemas.openxmlformats.org/drawingml/2006/main">
              <a:ext uri="{FF2B5EF4-FFF2-40B4-BE49-F238E27FC236}">
                <a16:creationId xmlns:a16="http://schemas.microsoft.com/office/drawing/2014/main" id="{BEFC286A-58F0-462E-8D27-5B2838E1EFC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591800" y="2381250"/>
            <a:ext cx="742950" cy="781050"/>
          </a:xfrm>
          <a:prstGeom xmlns:a="http://schemas.openxmlformats.org/drawingml/2006/main" prst="roundRect">
            <a:avLst>
              <a:gd name="adj" fmla="val 15385"/>
            </a:avLst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1" name="unit-text-4">
            <a:extLst xmlns:a="http://schemas.openxmlformats.org/drawingml/2006/main">
              <a:ext uri="{FF2B5EF4-FFF2-40B4-BE49-F238E27FC236}">
                <a16:creationId xmlns:a16="http://schemas.microsoft.com/office/drawing/2014/main" id="{D4ED5B8B-3CEA-483E-89FF-4D710F92160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639425" y="2590800"/>
            <a:ext cx="6477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061D33"/>
                </a:solidFill>
              </a:defRPr>
            </a:pPr>
            <a:r>
              <a:rPr sz="825" b="1">
                <a:solidFill>
                  <a:srgbClr val="061D33"/>
                </a:solidFill>
              </a:rPr>
              <a:t>DESTINO</a:t>
            </a:r>
          </a:p>
        </p:txBody>
      </p:sp>
      <p:sp>
        <p:nvSpPr>
          <p:cNvPr id="22" name="train-cap">
            <a:extLst xmlns:a="http://schemas.openxmlformats.org/drawingml/2006/main">
              <a:ext uri="{FF2B5EF4-FFF2-40B4-BE49-F238E27FC236}">
                <a16:creationId xmlns:a16="http://schemas.microsoft.com/office/drawing/2014/main" id="{7B2D0D6C-CB47-4035-B02A-BE225E22E8A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3857625"/>
            <a:ext cx="4095750" cy="238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900" b="1">
                <a:solidFill>
                  <a:srgbClr val="DDECF2"/>
                </a:solidFill>
              </a:defRPr>
            </a:pPr>
            <a:r>
              <a:rPr sz="900" b="1">
                <a:solidFill>
                  <a:srgbClr val="DDECF2"/>
                </a:solidFill>
              </a:rPr>
              <a:t>TREN CONCEPTUAL Â· VALIDAR CON DATOS Y CONDICIONES LOCALES</a:t>
            </a:r>
          </a:p>
        </p:txBody>
      </p:sp>
      <p:sp>
        <p:nvSpPr>
          <p:cNvPr id="23" name="app-line">
            <a:extLst xmlns:a="http://schemas.openxmlformats.org/drawingml/2006/main">
              <a:ext uri="{FF2B5EF4-FFF2-40B4-BE49-F238E27FC236}">
                <a16:creationId xmlns:a16="http://schemas.microsoft.com/office/drawing/2014/main" id="{2C9C6126-3A8F-4BD9-B8C4-ACCD6CCDC70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5772150"/>
            <a:ext cx="66675" cy="49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4" name="app">
            <a:extLst xmlns:a="http://schemas.openxmlformats.org/drawingml/2006/main">
              <a:ext uri="{FF2B5EF4-FFF2-40B4-BE49-F238E27FC236}">
                <a16:creationId xmlns:a16="http://schemas.microsoft.com/office/drawing/2014/main" id="{F7D798D5-FA65-41C0-8923-5B54562E8AB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5876925"/>
            <a:ext cx="9334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275" b="1">
                <a:solidFill>
                  <a:srgbClr val="FFFFFF"/>
                </a:solidFill>
              </a:defRPr>
            </a:pPr>
            <a:r>
              <a:rPr sz="1275" b="1">
                <a:solidFill>
                  <a:srgbClr val="FFFFFF"/>
                </a:solidFill>
              </a:rPr>
              <a:t>ENTREGABLE · Plan de manejo interno, rutas y sistema de trazabilidad</a:t>
            </a:r>
          </a:p>
        </p:txBody>
      </p:sp>
    </p:spTree>
    <p:extLst>
      <p:ext uri="{BB962C8B-B14F-4D97-AF65-F5344CB8AC3E}">
        <p14:creationId xmlns:p14="http://schemas.microsoft.com/office/powerpoint/2010/main" val="1525365668"/>
      </p:ext>
    </p:extLst>
  </p:cSld>
</p:sld>
</file>

<file path=ppt/slides/slide16.xml><?xml version="1.0" encoding="utf-8"?>
<p:sld xmlns:p="http://schemas.openxmlformats.org/presentationml/2006/main">
  <p:cSld>
    <p:bg>
      <p:bgPr>
        <a:solidFill xmlns:a="http://schemas.openxmlformats.org/drawingml/2006/main">
          <a:srgbClr val="061D33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2" name="accent">
            <a:extLst xmlns:a="http://schemas.openxmlformats.org/drawingml/2006/main">
              <a:ext uri="{FF2B5EF4-FFF2-40B4-BE49-F238E27FC236}">
                <a16:creationId xmlns:a16="http://schemas.microsoft.com/office/drawing/2014/main" id="{4B7ED104-F6EF-4B81-9AA7-85253D04153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" name="kicker">
            <a:extLst xmlns:a="http://schemas.openxmlformats.org/drawingml/2006/main">
              <a:ext uri="{FF2B5EF4-FFF2-40B4-BE49-F238E27FC236}">
                <a16:creationId xmlns:a16="http://schemas.microsoft.com/office/drawing/2014/main" id="{A24BC2C5-826F-44D4-9A34-653D20A22BA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361950"/>
            <a:ext cx="7810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1">
                <a:solidFill>
                  <a:srgbClr val="34D4E7"/>
                </a:solidFill>
              </a:defRPr>
            </a:pPr>
            <a:r>
              <a:rPr sz="1050" b="1">
                <a:solidFill>
                  <a:srgbClr val="34D4E7"/>
                </a:solidFill>
              </a:rPr>
              <a:t>GESTIÓN INTEGRAL DE RESIDUOS SÓLIDOS CON IA · MÓDULO 03</a:t>
            </a:r>
          </a:p>
        </p:txBody>
      </p:sp>
      <p:sp>
        <p:nvSpPr>
          <p:cNvPr id="3" name="num">
            <a:extLst xmlns:a="http://schemas.openxmlformats.org/drawingml/2006/main">
              <a:ext uri="{FF2B5EF4-FFF2-40B4-BE49-F238E27FC236}">
                <a16:creationId xmlns:a16="http://schemas.microsoft.com/office/drawing/2014/main" id="{20512FFA-9F82-4C73-A664-F75725D2AD5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0" y="209550"/>
            <a:ext cx="1238250" cy="762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>
              <a:defRPr sz="4800" b="1">
                <a:solidFill>
                  <a:srgbClr val="15405A"/>
                </a:solidFill>
              </a:defRPr>
            </a:pPr>
            <a:r>
              <a:rPr sz="4800" b="1">
                <a:solidFill>
                  <a:srgbClr val="15405A"/>
                </a:solidFill>
              </a:rPr>
              <a:t>16</a:t>
            </a:r>
          </a:p>
        </p:txBody>
      </p:sp>
      <p:sp>
        <p:nvSpPr>
          <p:cNvPr id="4" name="foot">
            <a:extLst xmlns:a="http://schemas.openxmlformats.org/drawingml/2006/main">
              <a:ext uri="{FF2B5EF4-FFF2-40B4-BE49-F238E27FC236}">
                <a16:creationId xmlns:a16="http://schemas.microsoft.com/office/drawing/2014/main" id="{84A067F9-1AE1-4670-B7E1-5BB594BCCD4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6496050"/>
            <a:ext cx="828675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825">
                <a:solidFill>
                  <a:srgbClr val="88A6B9"/>
                </a:solidFill>
              </a:defRPr>
            </a:pPr>
            <a:r>
              <a:rPr sz="825">
                <a:solidFill>
                  <a:srgbClr val="88A6B9"/>
                </a:solidFill>
              </a:rPr>
              <a:t>CENESAM Nexus IA · Manejo interno y transporte · 16/20</a:t>
            </a:r>
          </a:p>
        </p:txBody>
      </p:sp>
      <p:pic>
        <p:nvPicPr>
          <p:cNvPr id="26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789a3bb7298c4305"/>
          <a:stretch xmlns:a="http://schemas.openxmlformats.org/drawingml/2006/main"/>
        </p:blipFill>
        <p:spPr>
          <a:xfrm xmlns:a="http://schemas.openxmlformats.org/drawingml/2006/main">
            <a:off x="11186183" y="6153150"/>
            <a:ext cx="373335" cy="457200"/>
          </a:xfrm>
          <a:prstGeom xmlns:a="http://schemas.openxmlformats.org/drawingml/2006/main" prst="rect">
            <a:avLst/>
          </a:prstGeom>
        </p:spPr>
      </p:pic>
      <p:sp>
        <p:nvSpPr>
          <p:cNvPr id="6" name="title">
            <a:extLst xmlns:a="http://schemas.openxmlformats.org/drawingml/2006/main">
              <a:ext uri="{FF2B5EF4-FFF2-40B4-BE49-F238E27FC236}">
                <a16:creationId xmlns:a16="http://schemas.microsoft.com/office/drawing/2014/main" id="{537CAA1C-68D4-43EC-81BC-022946C345A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971550"/>
            <a:ext cx="9620250" cy="952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2925" b="1">
                <a:solidFill>
                  <a:srgbClr val="FFFFFF"/>
                </a:solidFill>
              </a:defRPr>
            </a:pPr>
            <a:r>
              <a:rPr sz="2925" b="1">
                <a:solidFill>
                  <a:srgbClr val="FFFFFF"/>
                </a:solidFill>
              </a:rPr>
              <a:t>La trazabilidad debe resistir una fiscalización</a:t>
            </a:r>
          </a:p>
        </p:txBody>
      </p:sp>
      <p:sp>
        <p:nvSpPr>
          <p:cNvPr id="7" name="bullets">
            <a:extLst xmlns:a="http://schemas.openxmlformats.org/drawingml/2006/main">
              <a:ext uri="{FF2B5EF4-FFF2-40B4-BE49-F238E27FC236}">
                <a16:creationId xmlns:a16="http://schemas.microsoft.com/office/drawing/2014/main" id="{B5665FBF-688A-447A-88C4-C93FA79BEB2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2333625"/>
            <a:ext cx="5810250" cy="2857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Fecha, peso, clasificación, origen y responsable.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Transportista, vehículo, destino y recepción.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Documento auténtico, legible y reconciliado.</a:t>
            </a:r>
          </a:p>
        </p:txBody>
      </p:sp>
      <p:sp>
        <p:nvSpPr>
          <p:cNvPr id="8" name="p0">
            <a:extLst xmlns:a="http://schemas.openxmlformats.org/drawingml/2006/main">
              <a:ext uri="{FF2B5EF4-FFF2-40B4-BE49-F238E27FC236}">
                <a16:creationId xmlns:a16="http://schemas.microsoft.com/office/drawing/2014/main" id="{185D2AF1-499D-4BF2-9CB0-248FB203C77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2381250"/>
            <a:ext cx="15240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900" b="1">
                <a:solidFill>
                  <a:srgbClr val="DDECF2"/>
                </a:solidFill>
              </a:defRPr>
            </a:pPr>
            <a:r>
              <a:rPr sz="900" b="1">
                <a:solidFill>
                  <a:srgbClr val="DDECF2"/>
                </a:solidFill>
              </a:rPr>
              <a:t>COMPATIBILIDAD</a:t>
            </a:r>
          </a:p>
        </p:txBody>
      </p:sp>
      <p:sp>
        <p:nvSpPr>
          <p:cNvPr id="9" name="t0">
            <a:extLst xmlns:a="http://schemas.openxmlformats.org/drawingml/2006/main">
              <a:ext uri="{FF2B5EF4-FFF2-40B4-BE49-F238E27FC236}">
                <a16:creationId xmlns:a16="http://schemas.microsoft.com/office/drawing/2014/main" id="{A3A095C5-EFE3-4873-94B1-E6A68AE0F95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10625" y="2381250"/>
            <a:ext cx="24765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73C54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0" name="v0">
            <a:extLst xmlns:a="http://schemas.openxmlformats.org/drawingml/2006/main">
              <a:ext uri="{FF2B5EF4-FFF2-40B4-BE49-F238E27FC236}">
                <a16:creationId xmlns:a16="http://schemas.microsoft.com/office/drawing/2014/main" id="{CEA627A0-8145-48A0-8D07-938C6EFA41F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10625" y="2381250"/>
            <a:ext cx="74295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1" name="p1">
            <a:extLst xmlns:a="http://schemas.openxmlformats.org/drawingml/2006/main">
              <a:ext uri="{FF2B5EF4-FFF2-40B4-BE49-F238E27FC236}">
                <a16:creationId xmlns:a16="http://schemas.microsoft.com/office/drawing/2014/main" id="{959E2FC7-4960-4483-966A-1BDB7249CAB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3028950"/>
            <a:ext cx="15240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900" b="1">
                <a:solidFill>
                  <a:srgbClr val="DDECF2"/>
                </a:solidFill>
              </a:defRPr>
            </a:pPr>
            <a:r>
              <a:rPr sz="900" b="1">
                <a:solidFill>
                  <a:srgbClr val="DDECF2"/>
                </a:solidFill>
              </a:rPr>
              <a:t>CAPACIDAD Y FRECUENCIA</a:t>
            </a:r>
          </a:p>
        </p:txBody>
      </p:sp>
      <p:sp>
        <p:nvSpPr>
          <p:cNvPr id="12" name="t1">
            <a:extLst xmlns:a="http://schemas.openxmlformats.org/drawingml/2006/main">
              <a:ext uri="{FF2B5EF4-FFF2-40B4-BE49-F238E27FC236}">
                <a16:creationId xmlns:a16="http://schemas.microsoft.com/office/drawing/2014/main" id="{1B5D506A-F100-41C9-ACF2-8F1937D5DD6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10625" y="3028950"/>
            <a:ext cx="24765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73C54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3" name="v1">
            <a:extLst xmlns:a="http://schemas.openxmlformats.org/drawingml/2006/main">
              <a:ext uri="{FF2B5EF4-FFF2-40B4-BE49-F238E27FC236}">
                <a16:creationId xmlns:a16="http://schemas.microsoft.com/office/drawing/2014/main" id="{163617D3-ABEA-46E6-B447-DBD09BF9761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10625" y="3028950"/>
            <a:ext cx="113919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4" name="p2">
            <a:extLst xmlns:a="http://schemas.openxmlformats.org/drawingml/2006/main">
              <a:ext uri="{FF2B5EF4-FFF2-40B4-BE49-F238E27FC236}">
                <a16:creationId xmlns:a16="http://schemas.microsoft.com/office/drawing/2014/main" id="{1B46A95D-F6FE-4A5F-A09E-969D837FAD9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3676650"/>
            <a:ext cx="15240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900" b="1">
                <a:solidFill>
                  <a:srgbClr val="DDECF2"/>
                </a:solidFill>
              </a:defRPr>
            </a:pPr>
            <a:r>
              <a:rPr sz="900" b="1">
                <a:solidFill>
                  <a:srgbClr val="DDECF2"/>
                </a:solidFill>
              </a:rPr>
              <a:t>TIEMPO DE ALMACENAMIENTO</a:t>
            </a:r>
          </a:p>
        </p:txBody>
      </p:sp>
      <p:sp>
        <p:nvSpPr>
          <p:cNvPr id="15" name="t2">
            <a:extLst xmlns:a="http://schemas.openxmlformats.org/drawingml/2006/main">
              <a:ext uri="{FF2B5EF4-FFF2-40B4-BE49-F238E27FC236}">
                <a16:creationId xmlns:a16="http://schemas.microsoft.com/office/drawing/2014/main" id="{CB153723-0C56-48DA-BC14-72519BD2873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10625" y="3676650"/>
            <a:ext cx="24765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73C54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6" name="v2">
            <a:extLst xmlns:a="http://schemas.openxmlformats.org/drawingml/2006/main">
              <a:ext uri="{FF2B5EF4-FFF2-40B4-BE49-F238E27FC236}">
                <a16:creationId xmlns:a16="http://schemas.microsoft.com/office/drawing/2014/main" id="{D3DDC048-0766-479F-95A7-83C94B0BBAA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10625" y="3676650"/>
            <a:ext cx="153543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7" name="p3">
            <a:extLst xmlns:a="http://schemas.openxmlformats.org/drawingml/2006/main">
              <a:ext uri="{FF2B5EF4-FFF2-40B4-BE49-F238E27FC236}">
                <a16:creationId xmlns:a16="http://schemas.microsoft.com/office/drawing/2014/main" id="{33428326-217F-41AA-BA39-77425B6F23E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4324350"/>
            <a:ext cx="15240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900" b="1">
                <a:solidFill>
                  <a:srgbClr val="DDECF2"/>
                </a:solidFill>
              </a:defRPr>
            </a:pPr>
            <a:r>
              <a:rPr sz="900" b="1">
                <a:solidFill>
                  <a:srgbClr val="DDECF2"/>
                </a:solidFill>
              </a:rPr>
              <a:t>REGISTRO Y MANIFIESTO</a:t>
            </a:r>
          </a:p>
        </p:txBody>
      </p:sp>
      <p:sp>
        <p:nvSpPr>
          <p:cNvPr id="18" name="t3">
            <a:extLst xmlns:a="http://schemas.openxmlformats.org/drawingml/2006/main">
              <a:ext uri="{FF2B5EF4-FFF2-40B4-BE49-F238E27FC236}">
                <a16:creationId xmlns:a16="http://schemas.microsoft.com/office/drawing/2014/main" id="{0B7D8D90-0CE5-4F40-B98C-3EF04220371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10625" y="4324350"/>
            <a:ext cx="24765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73C54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9" name="v3">
            <a:extLst xmlns:a="http://schemas.openxmlformats.org/drawingml/2006/main">
              <a:ext uri="{FF2B5EF4-FFF2-40B4-BE49-F238E27FC236}">
                <a16:creationId xmlns:a16="http://schemas.microsoft.com/office/drawing/2014/main" id="{D186B0B4-91C7-4314-B4F0-BBA9DB5871F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10625" y="4324350"/>
            <a:ext cx="193167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0" name="app-line">
            <a:extLst xmlns:a="http://schemas.openxmlformats.org/drawingml/2006/main">
              <a:ext uri="{FF2B5EF4-FFF2-40B4-BE49-F238E27FC236}">
                <a16:creationId xmlns:a16="http://schemas.microsoft.com/office/drawing/2014/main" id="{08882D74-F2CC-465E-9CBA-E38D82930E5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5772150"/>
            <a:ext cx="66675" cy="49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1" name="app">
            <a:extLst xmlns:a="http://schemas.openxmlformats.org/drawingml/2006/main">
              <a:ext uri="{FF2B5EF4-FFF2-40B4-BE49-F238E27FC236}">
                <a16:creationId xmlns:a16="http://schemas.microsoft.com/office/drawing/2014/main" id="{2B815EE7-799D-4870-80D9-3A15E00F4F1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5876925"/>
            <a:ext cx="9334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275" b="1">
                <a:solidFill>
                  <a:srgbClr val="FFFFFF"/>
                </a:solidFill>
              </a:defRPr>
            </a:pPr>
            <a:r>
              <a:rPr sz="1275" b="1">
                <a:solidFill>
                  <a:srgbClr val="FFFFFF"/>
                </a:solidFill>
              </a:rPr>
              <a:t>ENTREGABLE · Plan de manejo interno, rutas y sistema de trazabilidad</a:t>
            </a:r>
          </a:p>
        </p:txBody>
      </p:sp>
    </p:spTree>
    <p:extLst>
      <p:ext uri="{BB962C8B-B14F-4D97-AF65-F5344CB8AC3E}">
        <p14:creationId xmlns:p14="http://schemas.microsoft.com/office/powerpoint/2010/main" val="1557568583"/>
      </p:ext>
    </p:extLst>
  </p:cSld>
</p:sld>
</file>

<file path=ppt/slides/slide17.xml><?xml version="1.0" encoding="utf-8"?>
<p:sld xmlns:p="http://schemas.openxmlformats.org/presentationml/2006/main">
  <p:cSld>
    <p:bg>
      <p:bgPr>
        <a:solidFill xmlns:a="http://schemas.openxmlformats.org/drawingml/2006/main">
          <a:srgbClr val="061D33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8" name="accent">
            <a:extLst xmlns:a="http://schemas.openxmlformats.org/drawingml/2006/main">
              <a:ext uri="{FF2B5EF4-FFF2-40B4-BE49-F238E27FC236}">
                <a16:creationId xmlns:a16="http://schemas.microsoft.com/office/drawing/2014/main" id="{4A5015BA-F519-4CA7-9E64-C1F91D0583D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" name="kicker">
            <a:extLst xmlns:a="http://schemas.openxmlformats.org/drawingml/2006/main">
              <a:ext uri="{FF2B5EF4-FFF2-40B4-BE49-F238E27FC236}">
                <a16:creationId xmlns:a16="http://schemas.microsoft.com/office/drawing/2014/main" id="{CDFFF362-16CD-4CFE-9034-E67DF8ED2D0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361950"/>
            <a:ext cx="7810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1">
                <a:solidFill>
                  <a:srgbClr val="34D4E7"/>
                </a:solidFill>
              </a:defRPr>
            </a:pPr>
            <a:r>
              <a:rPr sz="1050" b="1">
                <a:solidFill>
                  <a:srgbClr val="34D4E7"/>
                </a:solidFill>
              </a:rPr>
              <a:t>GESTIÓN INTEGRAL DE RESIDUOS SÓLIDOS CON IA · MÓDULO 03</a:t>
            </a:r>
          </a:p>
        </p:txBody>
      </p:sp>
      <p:sp>
        <p:nvSpPr>
          <p:cNvPr id="3" name="num">
            <a:extLst xmlns:a="http://schemas.openxmlformats.org/drawingml/2006/main">
              <a:ext uri="{FF2B5EF4-FFF2-40B4-BE49-F238E27FC236}">
                <a16:creationId xmlns:a16="http://schemas.microsoft.com/office/drawing/2014/main" id="{67100CBF-B4B6-418B-97D7-3702E0302A1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0" y="209550"/>
            <a:ext cx="1238250" cy="762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>
              <a:defRPr sz="4800" b="1">
                <a:solidFill>
                  <a:srgbClr val="15405A"/>
                </a:solidFill>
              </a:defRPr>
            </a:pPr>
            <a:r>
              <a:rPr sz="4800" b="1">
                <a:solidFill>
                  <a:srgbClr val="15405A"/>
                </a:solidFill>
              </a:rPr>
              <a:t>17</a:t>
            </a:r>
          </a:p>
        </p:txBody>
      </p:sp>
      <p:sp>
        <p:nvSpPr>
          <p:cNvPr id="4" name="foot">
            <a:extLst xmlns:a="http://schemas.openxmlformats.org/drawingml/2006/main">
              <a:ext uri="{FF2B5EF4-FFF2-40B4-BE49-F238E27FC236}">
                <a16:creationId xmlns:a16="http://schemas.microsoft.com/office/drawing/2014/main" id="{0F6F12CD-12D3-4FB1-96C9-5C822739E17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6496050"/>
            <a:ext cx="828675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825">
                <a:solidFill>
                  <a:srgbClr val="88A6B9"/>
                </a:solidFill>
              </a:defRPr>
            </a:pPr>
            <a:r>
              <a:rPr sz="825">
                <a:solidFill>
                  <a:srgbClr val="88A6B9"/>
                </a:solidFill>
              </a:rPr>
              <a:t>CENESAM Nexus IA · Manejo interno y transporte · 17/20</a:t>
            </a:r>
          </a:p>
        </p:txBody>
      </p:sp>
      <p:pic>
        <p:nvPicPr>
          <p:cNvPr id="22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5ee274532ced4284"/>
          <a:stretch xmlns:a="http://schemas.openxmlformats.org/drawingml/2006/main"/>
        </p:blipFill>
        <p:spPr>
          <a:xfrm xmlns:a="http://schemas.openxmlformats.org/drawingml/2006/main">
            <a:off x="11186183" y="6153150"/>
            <a:ext cx="373335" cy="457200"/>
          </a:xfrm>
          <a:prstGeom xmlns:a="http://schemas.openxmlformats.org/drawingml/2006/main" prst="rect">
            <a:avLst/>
          </a:prstGeom>
        </p:spPr>
      </p:pic>
      <p:sp>
        <p:nvSpPr>
          <p:cNvPr id="6" name="title">
            <a:extLst xmlns:a="http://schemas.openxmlformats.org/drawingml/2006/main">
              <a:ext uri="{FF2B5EF4-FFF2-40B4-BE49-F238E27FC236}">
                <a16:creationId xmlns:a16="http://schemas.microsoft.com/office/drawing/2014/main" id="{46BCA9CC-053A-4469-B581-825043D33B7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971550"/>
            <a:ext cx="9620250" cy="952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2925" b="1">
                <a:solidFill>
                  <a:srgbClr val="FFFFFF"/>
                </a:solidFill>
              </a:defRPr>
            </a:pPr>
            <a:r>
              <a:rPr sz="2925" b="1">
                <a:solidFill>
                  <a:srgbClr val="FFFFFF"/>
                </a:solidFill>
              </a:rPr>
              <a:t>OEFA y las EFA fiscalizan según competencia</a:t>
            </a:r>
          </a:p>
        </p:txBody>
      </p:sp>
      <p:sp>
        <p:nvSpPr>
          <p:cNvPr id="7" name="bullets">
            <a:extLst xmlns:a="http://schemas.openxmlformats.org/drawingml/2006/main">
              <a:ext uri="{FF2B5EF4-FFF2-40B4-BE49-F238E27FC236}">
                <a16:creationId xmlns:a16="http://schemas.microsoft.com/office/drawing/2014/main" id="{961B0D94-3F35-42F1-AA89-CE848F244C7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2333625"/>
            <a:ext cx="5810250" cy="2857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Identificar autoridad y obligación concreta.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Preparar evidencia antes de la visita.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Cerrar causa raíz, no solo el síntoma.</a:t>
            </a:r>
          </a:p>
        </p:txBody>
      </p:sp>
      <p:sp>
        <p:nvSpPr>
          <p:cNvPr id="8" name="c0">
            <a:extLst xmlns:a="http://schemas.openxmlformats.org/drawingml/2006/main">
              <a:ext uri="{FF2B5EF4-FFF2-40B4-BE49-F238E27FC236}">
                <a16:creationId xmlns:a16="http://schemas.microsoft.com/office/drawing/2014/main" id="{6DA8ECD9-65BB-4AB5-9BA6-4E6A2FF9DF3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2381250"/>
            <a:ext cx="1857375" cy="781050"/>
          </a:xfrm>
          <a:prstGeom xmlns:a="http://schemas.openxmlformats.org/drawingml/2006/main" prst="roundRect">
            <a:avLst>
              <a:gd name="adj" fmla="val 14634"/>
            </a:avLst>
          </a:prstGeom>
          <a:solidFill xmlns:a="http://schemas.openxmlformats.org/drawingml/2006/main">
            <a:srgbClr val="0C4A3E"/>
          </a:solidFill>
          <a:ln xmlns:a="http://schemas.openxmlformats.org/drawingml/2006/main" w="9525">
            <a:solidFill>
              <a:srgbClr val="0E7C6B"/>
            </a:solidFill>
            <a:prstDash val="solid"/>
          </a:ln>
        </p:spPr>
      </p:sp>
      <p:sp>
        <p:nvSpPr>
          <p:cNvPr id="9" name="ct0">
            <a:extLst xmlns:a="http://schemas.openxmlformats.org/drawingml/2006/main">
              <a:ext uri="{FF2B5EF4-FFF2-40B4-BE49-F238E27FC236}">
                <a16:creationId xmlns:a16="http://schemas.microsoft.com/office/drawing/2014/main" id="{455BE288-F4E0-4721-AD8F-B55E72AF1FD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334250" y="2638425"/>
            <a:ext cx="1666875" cy="238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125" b="1">
                <a:solidFill>
                  <a:srgbClr val="FFFFFF"/>
                </a:solidFill>
              </a:defRPr>
            </a:pPr>
            <a:r>
              <a:rPr sz="1125" b="1">
                <a:solidFill>
                  <a:srgbClr val="FFFFFF"/>
                </a:solidFill>
              </a:rPr>
              <a:t>GENERACIÓN</a:t>
            </a:r>
          </a:p>
        </p:txBody>
      </p:sp>
      <p:sp>
        <p:nvSpPr>
          <p:cNvPr id="10" name="c1">
            <a:extLst xmlns:a="http://schemas.openxmlformats.org/drawingml/2006/main">
              <a:ext uri="{FF2B5EF4-FFF2-40B4-BE49-F238E27FC236}">
                <a16:creationId xmlns:a16="http://schemas.microsoft.com/office/drawing/2014/main" id="{21146876-821E-4225-9962-5312F6EA50E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286875" y="2381250"/>
            <a:ext cx="1857375" cy="781050"/>
          </a:xfrm>
          <a:prstGeom xmlns:a="http://schemas.openxmlformats.org/drawingml/2006/main" prst="roundRect">
            <a:avLst>
              <a:gd name="adj" fmla="val 14634"/>
            </a:avLst>
          </a:prstGeom>
          <a:solidFill xmlns:a="http://schemas.openxmlformats.org/drawingml/2006/main">
            <a:srgbClr val="0C4A3E"/>
          </a:solidFill>
          <a:ln xmlns:a="http://schemas.openxmlformats.org/drawingml/2006/main" w="9525">
            <a:solidFill>
              <a:srgbClr val="0E7C6B"/>
            </a:solidFill>
            <a:prstDash val="solid"/>
          </a:ln>
        </p:spPr>
      </p:sp>
      <p:sp>
        <p:nvSpPr>
          <p:cNvPr id="11" name="ct1">
            <a:extLst xmlns:a="http://schemas.openxmlformats.org/drawingml/2006/main">
              <a:ext uri="{FF2B5EF4-FFF2-40B4-BE49-F238E27FC236}">
                <a16:creationId xmlns:a16="http://schemas.microsoft.com/office/drawing/2014/main" id="{CDEE38E1-E432-4A6D-A5DB-1C6F49CC36D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382125" y="2638425"/>
            <a:ext cx="1666875" cy="238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125" b="1">
                <a:solidFill>
                  <a:srgbClr val="FFFFFF"/>
                </a:solidFill>
              </a:defRPr>
            </a:pPr>
            <a:r>
              <a:rPr sz="1125" b="1">
                <a:solidFill>
                  <a:srgbClr val="FFFFFF"/>
                </a:solidFill>
              </a:rPr>
              <a:t>SEGREGACIÓN</a:t>
            </a:r>
          </a:p>
        </p:txBody>
      </p:sp>
      <p:sp>
        <p:nvSpPr>
          <p:cNvPr id="12" name="c2">
            <a:extLst xmlns:a="http://schemas.openxmlformats.org/drawingml/2006/main">
              <a:ext uri="{FF2B5EF4-FFF2-40B4-BE49-F238E27FC236}">
                <a16:creationId xmlns:a16="http://schemas.microsoft.com/office/drawing/2014/main" id="{FDABE0D2-05F8-46CE-B95A-521C4443D12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3381375"/>
            <a:ext cx="1857375" cy="781050"/>
          </a:xfrm>
          <a:prstGeom xmlns:a="http://schemas.openxmlformats.org/drawingml/2006/main" prst="roundRect">
            <a:avLst>
              <a:gd name="adj" fmla="val 14634"/>
            </a:avLst>
          </a:prstGeom>
          <a:solidFill xmlns:a="http://schemas.openxmlformats.org/drawingml/2006/main">
            <a:srgbClr val="0C4A3E"/>
          </a:solidFill>
          <a:ln xmlns:a="http://schemas.openxmlformats.org/drawingml/2006/main" w="9525">
            <a:solidFill>
              <a:srgbClr val="0E7C6B"/>
            </a:solidFill>
            <a:prstDash val="solid"/>
          </a:ln>
        </p:spPr>
      </p:sp>
      <p:sp>
        <p:nvSpPr>
          <p:cNvPr id="13" name="ct2">
            <a:extLst xmlns:a="http://schemas.openxmlformats.org/drawingml/2006/main">
              <a:ext uri="{FF2B5EF4-FFF2-40B4-BE49-F238E27FC236}">
                <a16:creationId xmlns:a16="http://schemas.microsoft.com/office/drawing/2014/main" id="{24256E86-9A05-4668-9868-C0DADEB6863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334250" y="3638550"/>
            <a:ext cx="1666875" cy="238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125" b="1">
                <a:solidFill>
                  <a:srgbClr val="FFFFFF"/>
                </a:solidFill>
              </a:defRPr>
            </a:pPr>
            <a:r>
              <a:rPr sz="1125" b="1">
                <a:solidFill>
                  <a:srgbClr val="FFFFFF"/>
                </a:solidFill>
              </a:rPr>
              <a:t>VALORIZACIÓN</a:t>
            </a:r>
          </a:p>
        </p:txBody>
      </p:sp>
      <p:sp>
        <p:nvSpPr>
          <p:cNvPr id="14" name="c3">
            <a:extLst xmlns:a="http://schemas.openxmlformats.org/drawingml/2006/main">
              <a:ext uri="{FF2B5EF4-FFF2-40B4-BE49-F238E27FC236}">
                <a16:creationId xmlns:a16="http://schemas.microsoft.com/office/drawing/2014/main" id="{FBF1397A-7926-4699-B0CA-DD82D918C7E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286875" y="3381375"/>
            <a:ext cx="1857375" cy="781050"/>
          </a:xfrm>
          <a:prstGeom xmlns:a="http://schemas.openxmlformats.org/drawingml/2006/main" prst="roundRect">
            <a:avLst>
              <a:gd name="adj" fmla="val 14634"/>
            </a:avLst>
          </a:prstGeom>
          <a:solidFill xmlns:a="http://schemas.openxmlformats.org/drawingml/2006/main">
            <a:srgbClr val="F3BC3D"/>
          </a:solidFill>
          <a:ln xmlns:a="http://schemas.openxmlformats.org/drawingml/2006/main" w="9525">
            <a:solidFill>
              <a:srgbClr val="0E7C6B"/>
            </a:solidFill>
            <a:prstDash val="solid"/>
          </a:ln>
        </p:spPr>
      </p:sp>
      <p:sp>
        <p:nvSpPr>
          <p:cNvPr id="15" name="ct3">
            <a:extLst xmlns:a="http://schemas.openxmlformats.org/drawingml/2006/main">
              <a:ext uri="{FF2B5EF4-FFF2-40B4-BE49-F238E27FC236}">
                <a16:creationId xmlns:a16="http://schemas.microsoft.com/office/drawing/2014/main" id="{031D3545-4F74-4165-B07B-6CE357FFAD8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382125" y="3638550"/>
            <a:ext cx="1666875" cy="238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125" b="1">
                <a:solidFill>
                  <a:srgbClr val="061D33"/>
                </a:solidFill>
              </a:defRPr>
            </a:pPr>
            <a:r>
              <a:rPr sz="1125" b="1">
                <a:solidFill>
                  <a:srgbClr val="061D33"/>
                </a:solidFill>
              </a:rPr>
              <a:t>DESTINO</a:t>
            </a:r>
          </a:p>
        </p:txBody>
      </p:sp>
      <p:sp>
        <p:nvSpPr>
          <p:cNvPr id="16" name="app-line">
            <a:extLst xmlns:a="http://schemas.openxmlformats.org/drawingml/2006/main">
              <a:ext uri="{FF2B5EF4-FFF2-40B4-BE49-F238E27FC236}">
                <a16:creationId xmlns:a16="http://schemas.microsoft.com/office/drawing/2014/main" id="{0D123C93-2E32-4FF8-A645-B06F1B2D853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5772150"/>
            <a:ext cx="66675" cy="49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7" name="app">
            <a:extLst xmlns:a="http://schemas.openxmlformats.org/drawingml/2006/main">
              <a:ext uri="{FF2B5EF4-FFF2-40B4-BE49-F238E27FC236}">
                <a16:creationId xmlns:a16="http://schemas.microsoft.com/office/drawing/2014/main" id="{59875EF1-07A5-435E-B580-FE815CF850C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5876925"/>
            <a:ext cx="9334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275" b="1">
                <a:solidFill>
                  <a:srgbClr val="FFFFFF"/>
                </a:solidFill>
              </a:defRPr>
            </a:pPr>
            <a:r>
              <a:rPr sz="1275" b="1">
                <a:solidFill>
                  <a:srgbClr val="FFFFFF"/>
                </a:solidFill>
              </a:rPr>
              <a:t>ENTREGABLE · Plan de manejo interno, rutas y sistema de trazabilidad</a:t>
            </a:r>
          </a:p>
        </p:txBody>
      </p:sp>
    </p:spTree>
    <p:extLst>
      <p:ext uri="{BB962C8B-B14F-4D97-AF65-F5344CB8AC3E}">
        <p14:creationId xmlns:p14="http://schemas.microsoft.com/office/powerpoint/2010/main" val="1784509655"/>
      </p:ext>
    </p:extLst>
  </p:cSld>
</p:sld>
</file>

<file path=ppt/slides/slide18.xml><?xml version="1.0" encoding="utf-8"?>
<p:sld xmlns:p="http://schemas.openxmlformats.org/presentationml/2006/main">
  <p:cSld>
    <p:bg>
      <p:bgPr>
        <a:solidFill xmlns:a="http://schemas.openxmlformats.org/drawingml/2006/main">
          <a:srgbClr val="061D33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7" name="accent">
            <a:extLst xmlns:a="http://schemas.openxmlformats.org/drawingml/2006/main">
              <a:ext uri="{FF2B5EF4-FFF2-40B4-BE49-F238E27FC236}">
                <a16:creationId xmlns:a16="http://schemas.microsoft.com/office/drawing/2014/main" id="{D8F0745C-DDB9-4795-9064-80F88B236EE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" name="kicker">
            <a:extLst xmlns:a="http://schemas.openxmlformats.org/drawingml/2006/main">
              <a:ext uri="{FF2B5EF4-FFF2-40B4-BE49-F238E27FC236}">
                <a16:creationId xmlns:a16="http://schemas.microsoft.com/office/drawing/2014/main" id="{DDB0250E-ECB6-4BE9-A62E-826F9266D48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361950"/>
            <a:ext cx="7810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1">
                <a:solidFill>
                  <a:srgbClr val="34D4E7"/>
                </a:solidFill>
              </a:defRPr>
            </a:pPr>
            <a:r>
              <a:rPr sz="1050" b="1">
                <a:solidFill>
                  <a:srgbClr val="34D4E7"/>
                </a:solidFill>
              </a:rPr>
              <a:t>GESTIÓN INTEGRAL DE RESIDUOS SÓLIDOS CON IA · MÓDULO 03</a:t>
            </a:r>
          </a:p>
        </p:txBody>
      </p:sp>
      <p:sp>
        <p:nvSpPr>
          <p:cNvPr id="3" name="num">
            <a:extLst xmlns:a="http://schemas.openxmlformats.org/drawingml/2006/main">
              <a:ext uri="{FF2B5EF4-FFF2-40B4-BE49-F238E27FC236}">
                <a16:creationId xmlns:a16="http://schemas.microsoft.com/office/drawing/2014/main" id="{2B90A36B-D4EF-40EC-9D09-CBDED6DD82B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0" y="209550"/>
            <a:ext cx="1238250" cy="762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>
              <a:defRPr sz="4800" b="1">
                <a:solidFill>
                  <a:srgbClr val="15405A"/>
                </a:solidFill>
              </a:defRPr>
            </a:pPr>
            <a:r>
              <a:rPr sz="4800" b="1">
                <a:solidFill>
                  <a:srgbClr val="15405A"/>
                </a:solidFill>
              </a:rPr>
              <a:t>18</a:t>
            </a:r>
          </a:p>
        </p:txBody>
      </p:sp>
      <p:sp>
        <p:nvSpPr>
          <p:cNvPr id="4" name="foot">
            <a:extLst xmlns:a="http://schemas.openxmlformats.org/drawingml/2006/main">
              <a:ext uri="{FF2B5EF4-FFF2-40B4-BE49-F238E27FC236}">
                <a16:creationId xmlns:a16="http://schemas.microsoft.com/office/drawing/2014/main" id="{A9DCE561-7F65-4E63-AAFB-AE5B1CFCDF0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6496050"/>
            <a:ext cx="828675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825">
                <a:solidFill>
                  <a:srgbClr val="88A6B9"/>
                </a:solidFill>
              </a:defRPr>
            </a:pPr>
            <a:r>
              <a:rPr sz="825">
                <a:solidFill>
                  <a:srgbClr val="88A6B9"/>
                </a:solidFill>
              </a:rPr>
              <a:t>CENESAM Nexus IA · Manejo interno y transporte · 18/20</a:t>
            </a:r>
          </a:p>
        </p:txBody>
      </p:sp>
      <p:pic>
        <p:nvPicPr>
          <p:cNvPr id="21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ffb71977dec34656"/>
          <a:stretch xmlns:a="http://schemas.openxmlformats.org/drawingml/2006/main"/>
        </p:blipFill>
        <p:spPr>
          <a:xfrm xmlns:a="http://schemas.openxmlformats.org/drawingml/2006/main">
            <a:off x="11186183" y="6153150"/>
            <a:ext cx="373335" cy="457200"/>
          </a:xfrm>
          <a:prstGeom xmlns:a="http://schemas.openxmlformats.org/drawingml/2006/main" prst="rect">
            <a:avLst/>
          </a:prstGeom>
        </p:spPr>
      </p:pic>
      <p:sp>
        <p:nvSpPr>
          <p:cNvPr id="6" name="title">
            <a:extLst xmlns:a="http://schemas.openxmlformats.org/drawingml/2006/main">
              <a:ext uri="{FF2B5EF4-FFF2-40B4-BE49-F238E27FC236}">
                <a16:creationId xmlns:a16="http://schemas.microsoft.com/office/drawing/2014/main" id="{9804D343-505A-4847-B32D-790B0DD8BF4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971550"/>
            <a:ext cx="9620250" cy="952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2925" b="1">
                <a:solidFill>
                  <a:srgbClr val="FFFFFF"/>
                </a:solidFill>
              </a:defRPr>
            </a:pPr>
            <a:r>
              <a:rPr sz="2925" b="1">
                <a:solidFill>
                  <a:srgbClr val="FFFFFF"/>
                </a:solidFill>
              </a:rPr>
              <a:t>El tablero convierte datos en evidencia reproducible</a:t>
            </a:r>
          </a:p>
        </p:txBody>
      </p:sp>
      <p:sp>
        <p:nvSpPr>
          <p:cNvPr id="7" name="bullets">
            <a:extLst xmlns:a="http://schemas.openxmlformats.org/drawingml/2006/main">
              <a:ext uri="{FF2B5EF4-FFF2-40B4-BE49-F238E27FC236}">
                <a16:creationId xmlns:a16="http://schemas.microsoft.com/office/drawing/2014/main" id="{E72C9714-286D-4569-87AB-68ECB06BD1C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2333625"/>
            <a:ext cx="5810250" cy="2857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Plan de manejo interno, rutas y sistema de trazabilidad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Entradas, fórmula, resultado y fuente.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Escenarios separados del caso de referencia.</a:t>
            </a:r>
          </a:p>
        </p:txBody>
      </p:sp>
      <p:sp>
        <p:nvSpPr>
          <p:cNvPr id="8" name="b0">
            <a:extLst xmlns:a="http://schemas.openxmlformats.org/drawingml/2006/main">
              <a:ext uri="{FF2B5EF4-FFF2-40B4-BE49-F238E27FC236}">
                <a16:creationId xmlns:a16="http://schemas.microsoft.com/office/drawing/2014/main" id="{4AC42690-549F-460D-8025-959FCFD4196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4048125"/>
            <a:ext cx="400050" cy="3333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9" name="b1">
            <a:extLst xmlns:a="http://schemas.openxmlformats.org/drawingml/2006/main">
              <a:ext uri="{FF2B5EF4-FFF2-40B4-BE49-F238E27FC236}">
                <a16:creationId xmlns:a16="http://schemas.microsoft.com/office/drawing/2014/main" id="{206E5E00-6AE8-494B-9457-CE51E042E08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58125" y="3762375"/>
            <a:ext cx="400050" cy="6191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0" name="b2">
            <a:extLst xmlns:a="http://schemas.openxmlformats.org/drawingml/2006/main">
              <a:ext uri="{FF2B5EF4-FFF2-40B4-BE49-F238E27FC236}">
                <a16:creationId xmlns:a16="http://schemas.microsoft.com/office/drawing/2014/main" id="{0FE95B1B-C6CB-4D3F-9787-48128E1E8C2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77250" y="3381375"/>
            <a:ext cx="400050" cy="10001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1" name="b3">
            <a:extLst xmlns:a="http://schemas.openxmlformats.org/drawingml/2006/main">
              <a:ext uri="{FF2B5EF4-FFF2-40B4-BE49-F238E27FC236}">
                <a16:creationId xmlns:a16="http://schemas.microsoft.com/office/drawing/2014/main" id="{4C79B823-35F8-4A07-B9F3-52AC849F364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096375" y="3638550"/>
            <a:ext cx="400050" cy="7429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2" name="b4">
            <a:extLst xmlns:a="http://schemas.openxmlformats.org/drawingml/2006/main">
              <a:ext uri="{FF2B5EF4-FFF2-40B4-BE49-F238E27FC236}">
                <a16:creationId xmlns:a16="http://schemas.microsoft.com/office/drawing/2014/main" id="{AB6BF64B-5CFF-4B0F-A0ED-B38F99F2EF7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0" y="3000375"/>
            <a:ext cx="400050" cy="13811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3" name="b5">
            <a:extLst xmlns:a="http://schemas.openxmlformats.org/drawingml/2006/main">
              <a:ext uri="{FF2B5EF4-FFF2-40B4-BE49-F238E27FC236}">
                <a16:creationId xmlns:a16="http://schemas.microsoft.com/office/drawing/2014/main" id="{A271B09B-FACF-4BDE-A4D8-3F708CE0096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334625" y="2714625"/>
            <a:ext cx="400050" cy="16668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4" name="chartlabel">
            <a:extLst xmlns:a="http://schemas.openxmlformats.org/drawingml/2006/main">
              <a:ext uri="{FF2B5EF4-FFF2-40B4-BE49-F238E27FC236}">
                <a16:creationId xmlns:a16="http://schemas.microsoft.com/office/drawing/2014/main" id="{6931C4EC-FA41-4B33-9F73-1F7A52F249F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4572000"/>
            <a:ext cx="4000500" cy="238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975" b="1">
                <a:solidFill>
                  <a:srgbClr val="DDECF2"/>
                </a:solidFill>
              </a:defRPr>
            </a:pPr>
            <a:r>
              <a:rPr sz="975" b="1">
                <a:solidFill>
                  <a:srgbClr val="DDECF2"/>
                </a:solidFill>
              </a:rPr>
              <a:t>ESCENARIOS Â· DESEMPEÃ‘O Â· RIESGO</a:t>
            </a:r>
          </a:p>
        </p:txBody>
      </p:sp>
      <p:sp>
        <p:nvSpPr>
          <p:cNvPr id="15" name="app-line">
            <a:extLst xmlns:a="http://schemas.openxmlformats.org/drawingml/2006/main">
              <a:ext uri="{FF2B5EF4-FFF2-40B4-BE49-F238E27FC236}">
                <a16:creationId xmlns:a16="http://schemas.microsoft.com/office/drawing/2014/main" id="{CB82026B-7559-485F-B7C0-CEA663FF2C8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5772150"/>
            <a:ext cx="66675" cy="49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6" name="app">
            <a:extLst xmlns:a="http://schemas.openxmlformats.org/drawingml/2006/main">
              <a:ext uri="{FF2B5EF4-FFF2-40B4-BE49-F238E27FC236}">
                <a16:creationId xmlns:a16="http://schemas.microsoft.com/office/drawing/2014/main" id="{B2AC44EE-8F66-4686-823D-34CBB930762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5876925"/>
            <a:ext cx="9334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275" b="1">
                <a:solidFill>
                  <a:srgbClr val="FFFFFF"/>
                </a:solidFill>
              </a:defRPr>
            </a:pPr>
            <a:r>
              <a:rPr sz="1275" b="1">
                <a:solidFill>
                  <a:srgbClr val="FFFFFF"/>
                </a:solidFill>
              </a:rPr>
              <a:t>ENTREGABLE · Plan de manejo interno, rutas y sistema de trazabilidad</a:t>
            </a:r>
          </a:p>
        </p:txBody>
      </p:sp>
    </p:spTree>
    <p:extLst>
      <p:ext uri="{BB962C8B-B14F-4D97-AF65-F5344CB8AC3E}">
        <p14:creationId xmlns:p14="http://schemas.microsoft.com/office/powerpoint/2010/main" val="1408367562"/>
      </p:ext>
    </p:extLst>
  </p:cSld>
</p:sld>
</file>

<file path=ppt/slides/slide19.xml><?xml version="1.0" encoding="utf-8"?>
<p:sld xmlns:p="http://schemas.openxmlformats.org/presentationml/2006/main">
  <p:cSld>
    <p:bg>
      <p:bgPr>
        <a:solidFill xmlns:a="http://schemas.openxmlformats.org/drawingml/2006/main">
          <a:srgbClr val="061D33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8" name="accent">
            <a:extLst xmlns:a="http://schemas.openxmlformats.org/drawingml/2006/main">
              <a:ext uri="{FF2B5EF4-FFF2-40B4-BE49-F238E27FC236}">
                <a16:creationId xmlns:a16="http://schemas.microsoft.com/office/drawing/2014/main" id="{910199EB-D45C-4F01-918D-BABE580ACB3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" name="kicker">
            <a:extLst xmlns:a="http://schemas.openxmlformats.org/drawingml/2006/main">
              <a:ext uri="{FF2B5EF4-FFF2-40B4-BE49-F238E27FC236}">
                <a16:creationId xmlns:a16="http://schemas.microsoft.com/office/drawing/2014/main" id="{334628B1-C1FD-4BBE-BFC4-74E556E62F5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361950"/>
            <a:ext cx="7810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1">
                <a:solidFill>
                  <a:srgbClr val="34D4E7"/>
                </a:solidFill>
              </a:defRPr>
            </a:pPr>
            <a:r>
              <a:rPr sz="1050" b="1">
                <a:solidFill>
                  <a:srgbClr val="34D4E7"/>
                </a:solidFill>
              </a:rPr>
              <a:t>GESTIÓN INTEGRAL DE RESIDUOS SÓLIDOS CON IA · MÓDULO 03</a:t>
            </a:r>
          </a:p>
        </p:txBody>
      </p:sp>
      <p:sp>
        <p:nvSpPr>
          <p:cNvPr id="3" name="num">
            <a:extLst xmlns:a="http://schemas.openxmlformats.org/drawingml/2006/main">
              <a:ext uri="{FF2B5EF4-FFF2-40B4-BE49-F238E27FC236}">
                <a16:creationId xmlns:a16="http://schemas.microsoft.com/office/drawing/2014/main" id="{436E5B9D-10E1-48DA-8A93-2CBD6652C65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0" y="209550"/>
            <a:ext cx="1238250" cy="762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>
              <a:defRPr sz="4800" b="1">
                <a:solidFill>
                  <a:srgbClr val="15405A"/>
                </a:solidFill>
              </a:defRPr>
            </a:pPr>
            <a:r>
              <a:rPr sz="4800" b="1">
                <a:solidFill>
                  <a:srgbClr val="15405A"/>
                </a:solidFill>
              </a:rPr>
              <a:t>19</a:t>
            </a:r>
          </a:p>
        </p:txBody>
      </p:sp>
      <p:sp>
        <p:nvSpPr>
          <p:cNvPr id="4" name="foot">
            <a:extLst xmlns:a="http://schemas.openxmlformats.org/drawingml/2006/main">
              <a:ext uri="{FF2B5EF4-FFF2-40B4-BE49-F238E27FC236}">
                <a16:creationId xmlns:a16="http://schemas.microsoft.com/office/drawing/2014/main" id="{142EAE4C-9A06-448E-95CC-D27E4102FDB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6496050"/>
            <a:ext cx="828675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825">
                <a:solidFill>
                  <a:srgbClr val="88A6B9"/>
                </a:solidFill>
              </a:defRPr>
            </a:pPr>
            <a:r>
              <a:rPr sz="825">
                <a:solidFill>
                  <a:srgbClr val="88A6B9"/>
                </a:solidFill>
              </a:rPr>
              <a:t>CENESAM Nexus IA · Manejo interno y transporte · 19/20</a:t>
            </a:r>
          </a:p>
        </p:txBody>
      </p:sp>
      <p:pic>
        <p:nvPicPr>
          <p:cNvPr id="22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37da03cb40584256"/>
          <a:stretch xmlns:a="http://schemas.openxmlformats.org/drawingml/2006/main"/>
        </p:blipFill>
        <p:spPr>
          <a:xfrm xmlns:a="http://schemas.openxmlformats.org/drawingml/2006/main">
            <a:off x="11186183" y="6153150"/>
            <a:ext cx="373335" cy="457200"/>
          </a:xfrm>
          <a:prstGeom xmlns:a="http://schemas.openxmlformats.org/drawingml/2006/main" prst="rect">
            <a:avLst/>
          </a:prstGeom>
        </p:spPr>
      </p:pic>
      <p:sp>
        <p:nvSpPr>
          <p:cNvPr id="6" name="title">
            <a:extLst xmlns:a="http://schemas.openxmlformats.org/drawingml/2006/main">
              <a:ext uri="{FF2B5EF4-FFF2-40B4-BE49-F238E27FC236}">
                <a16:creationId xmlns:a16="http://schemas.microsoft.com/office/drawing/2014/main" id="{BAC36E9C-C300-4E1D-A1B6-EAEF1AD92A0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971550"/>
            <a:ext cx="9620250" cy="952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2925" b="1">
                <a:solidFill>
                  <a:srgbClr val="FFFFFF"/>
                </a:solidFill>
              </a:defRPr>
            </a:pPr>
            <a:r>
              <a:rPr sz="2925" b="1">
                <a:solidFill>
                  <a:srgbClr val="FFFFFF"/>
                </a:solidFill>
              </a:rPr>
              <a:t>IA útil exige datos gobernados</a:t>
            </a:r>
          </a:p>
        </p:txBody>
      </p:sp>
      <p:sp>
        <p:nvSpPr>
          <p:cNvPr id="7" name="bullets">
            <a:extLst xmlns:a="http://schemas.openxmlformats.org/drawingml/2006/main">
              <a:ext uri="{FF2B5EF4-FFF2-40B4-BE49-F238E27FC236}">
                <a16:creationId xmlns:a16="http://schemas.microsoft.com/office/drawing/2014/main" id="{C349CC05-68D1-4B39-A19E-F0A9CF4A06E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2333625"/>
            <a:ext cx="5810250" cy="2857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Clasificar y detectar anomalías con revisión humana.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Proteger datos, versiones y cadena de evidencia.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No inventar pesos, peligrosidad, destinos, normas ni costos.</a:t>
            </a:r>
          </a:p>
        </p:txBody>
      </p:sp>
      <p:sp>
        <p:nvSpPr>
          <p:cNvPr id="8" name="node0">
            <a:extLst xmlns:a="http://schemas.openxmlformats.org/drawingml/2006/main">
              <a:ext uri="{FF2B5EF4-FFF2-40B4-BE49-F238E27FC236}">
                <a16:creationId xmlns:a16="http://schemas.microsoft.com/office/drawing/2014/main" id="{DB36981F-66E1-42A3-BE39-2B181D905AE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477125" y="3619500"/>
            <a:ext cx="857250" cy="609600"/>
          </a:xfrm>
          <a:prstGeom xmlns:a="http://schemas.openxmlformats.org/drawingml/2006/main" prst="roundRect">
            <a:avLst>
              <a:gd name="adj" fmla="val 18750"/>
            </a:avLst>
          </a:prstGeom>
          <a:solidFill xmlns:a="http://schemas.openxmlformats.org/drawingml/2006/main">
            <a:srgbClr val="0E7C6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9" name="nodeT0">
            <a:extLst xmlns:a="http://schemas.openxmlformats.org/drawingml/2006/main">
              <a:ext uri="{FF2B5EF4-FFF2-40B4-BE49-F238E27FC236}">
                <a16:creationId xmlns:a16="http://schemas.microsoft.com/office/drawing/2014/main" id="{37E570B7-0D0B-4CAD-B04A-48B90BA5101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524750" y="3819525"/>
            <a:ext cx="7620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MEDIR</a:t>
            </a:r>
          </a:p>
        </p:txBody>
      </p:sp>
      <p:sp>
        <p:nvSpPr>
          <p:cNvPr id="10" name="node1">
            <a:extLst xmlns:a="http://schemas.openxmlformats.org/drawingml/2006/main">
              <a:ext uri="{FF2B5EF4-FFF2-40B4-BE49-F238E27FC236}">
                <a16:creationId xmlns:a16="http://schemas.microsoft.com/office/drawing/2014/main" id="{827FF455-818B-4544-80D1-3BF05D344AA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29625" y="2809875"/>
            <a:ext cx="857250" cy="609600"/>
          </a:xfrm>
          <a:prstGeom xmlns:a="http://schemas.openxmlformats.org/drawingml/2006/main" prst="roundRect">
            <a:avLst>
              <a:gd name="adj" fmla="val 18750"/>
            </a:avLst>
          </a:prstGeom>
          <a:solidFill xmlns:a="http://schemas.openxmlformats.org/drawingml/2006/main">
            <a:srgbClr val="0E7C6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1" name="nodeT1">
            <a:extLst xmlns:a="http://schemas.openxmlformats.org/drawingml/2006/main">
              <a:ext uri="{FF2B5EF4-FFF2-40B4-BE49-F238E27FC236}">
                <a16:creationId xmlns:a16="http://schemas.microsoft.com/office/drawing/2014/main" id="{445BC88F-7CEA-4FDD-A25C-403B39F0623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77250" y="3009900"/>
            <a:ext cx="7620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MODELAR</a:t>
            </a:r>
          </a:p>
        </p:txBody>
      </p:sp>
      <p:sp>
        <p:nvSpPr>
          <p:cNvPr id="12" name="node2">
            <a:extLst xmlns:a="http://schemas.openxmlformats.org/drawingml/2006/main">
              <a:ext uri="{FF2B5EF4-FFF2-40B4-BE49-F238E27FC236}">
                <a16:creationId xmlns:a16="http://schemas.microsoft.com/office/drawing/2014/main" id="{B82BE0FD-AD58-403B-8D4F-F266B4824D5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429750" y="3810000"/>
            <a:ext cx="857250" cy="609600"/>
          </a:xfrm>
          <a:prstGeom xmlns:a="http://schemas.openxmlformats.org/drawingml/2006/main" prst="roundRect">
            <a:avLst>
              <a:gd name="adj" fmla="val 18750"/>
            </a:avLst>
          </a:prstGeom>
          <a:solidFill xmlns:a="http://schemas.openxmlformats.org/drawingml/2006/main">
            <a:srgbClr val="0E7C6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3" name="nodeT2">
            <a:extLst xmlns:a="http://schemas.openxmlformats.org/drawingml/2006/main">
              <a:ext uri="{FF2B5EF4-FFF2-40B4-BE49-F238E27FC236}">
                <a16:creationId xmlns:a16="http://schemas.microsoft.com/office/drawing/2014/main" id="{58453268-AD4A-4EAB-9763-A4849A178DE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477375" y="4010025"/>
            <a:ext cx="7620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DECIDIR</a:t>
            </a:r>
          </a:p>
        </p:txBody>
      </p:sp>
      <p:sp>
        <p:nvSpPr>
          <p:cNvPr id="14" name="node3">
            <a:extLst xmlns:a="http://schemas.openxmlformats.org/drawingml/2006/main">
              <a:ext uri="{FF2B5EF4-FFF2-40B4-BE49-F238E27FC236}">
                <a16:creationId xmlns:a16="http://schemas.microsoft.com/office/drawing/2014/main" id="{04D5EF76-BA8E-4017-B311-10BC0E68617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429875" y="3048000"/>
            <a:ext cx="857250" cy="609600"/>
          </a:xfrm>
          <a:prstGeom xmlns:a="http://schemas.openxmlformats.org/drawingml/2006/main" prst="roundRect">
            <a:avLst>
              <a:gd name="adj" fmla="val 18750"/>
            </a:avLst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5" name="nodeT3">
            <a:extLst xmlns:a="http://schemas.openxmlformats.org/drawingml/2006/main">
              <a:ext uri="{FF2B5EF4-FFF2-40B4-BE49-F238E27FC236}">
                <a16:creationId xmlns:a16="http://schemas.microsoft.com/office/drawing/2014/main" id="{3463584C-EC71-47A9-B5BB-C9D28A3C5CC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477500" y="3248025"/>
            <a:ext cx="7620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061D33"/>
                </a:solidFill>
              </a:defRPr>
            </a:pPr>
            <a:r>
              <a:rPr sz="825" b="1">
                <a:solidFill>
                  <a:srgbClr val="061D33"/>
                </a:solidFill>
              </a:rPr>
              <a:t>VERIFICAR</a:t>
            </a:r>
          </a:p>
        </p:txBody>
      </p:sp>
      <p:sp>
        <p:nvSpPr>
          <p:cNvPr id="16" name="app-line">
            <a:extLst xmlns:a="http://schemas.openxmlformats.org/drawingml/2006/main">
              <a:ext uri="{FF2B5EF4-FFF2-40B4-BE49-F238E27FC236}">
                <a16:creationId xmlns:a16="http://schemas.microsoft.com/office/drawing/2014/main" id="{EA5902DA-7F2C-46D9-B19E-82399B01486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5772150"/>
            <a:ext cx="66675" cy="49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7" name="app">
            <a:extLst xmlns:a="http://schemas.openxmlformats.org/drawingml/2006/main">
              <a:ext uri="{FF2B5EF4-FFF2-40B4-BE49-F238E27FC236}">
                <a16:creationId xmlns:a16="http://schemas.microsoft.com/office/drawing/2014/main" id="{700C23AB-ADB4-4A49-B678-A827F3E5F25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5876925"/>
            <a:ext cx="9334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275" b="1">
                <a:solidFill>
                  <a:srgbClr val="FFFFFF"/>
                </a:solidFill>
              </a:defRPr>
            </a:pPr>
            <a:r>
              <a:rPr sz="1275" b="1">
                <a:solidFill>
                  <a:srgbClr val="FFFFFF"/>
                </a:solidFill>
              </a:rPr>
              <a:t>ENTREGABLE · Plan de manejo interno, rutas y sistema de trazabilidad</a:t>
            </a:r>
          </a:p>
        </p:txBody>
      </p:sp>
    </p:spTree>
    <p:extLst>
      <p:ext uri="{BB962C8B-B14F-4D97-AF65-F5344CB8AC3E}">
        <p14:creationId xmlns:p14="http://schemas.microsoft.com/office/powerpoint/2010/main" val="1644101807"/>
      </p:ext>
    </p:extLst>
  </p:cSld>
</p:sld>
</file>

<file path=ppt/slides/slide2.xml><?xml version="1.0" encoding="utf-8"?>
<p:sld xmlns:p="http://schemas.openxmlformats.org/presentationml/2006/main">
  <p:cSld>
    <p:bg>
      <p:bgPr>
        <a:solidFill xmlns:a="http://schemas.openxmlformats.org/drawingml/2006/main">
          <a:srgbClr val="061D33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8" name="accent">
            <a:extLst xmlns:a="http://schemas.openxmlformats.org/drawingml/2006/main">
              <a:ext uri="{FF2B5EF4-FFF2-40B4-BE49-F238E27FC236}">
                <a16:creationId xmlns:a16="http://schemas.microsoft.com/office/drawing/2014/main" id="{5B781056-135E-4892-AFC2-8A5ABBBD45B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" name="kicker">
            <a:extLst xmlns:a="http://schemas.openxmlformats.org/drawingml/2006/main">
              <a:ext uri="{FF2B5EF4-FFF2-40B4-BE49-F238E27FC236}">
                <a16:creationId xmlns:a16="http://schemas.microsoft.com/office/drawing/2014/main" id="{0EB0DCDF-0D1B-41FC-8544-9232CFF58DB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361950"/>
            <a:ext cx="7810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1">
                <a:solidFill>
                  <a:srgbClr val="34D4E7"/>
                </a:solidFill>
              </a:defRPr>
            </a:pPr>
            <a:r>
              <a:rPr sz="1050" b="1">
                <a:solidFill>
                  <a:srgbClr val="34D4E7"/>
                </a:solidFill>
              </a:rPr>
              <a:t>GESTIÓN INTEGRAL DE RESIDUOS SÓLIDOS CON IA · MÓDULO 03</a:t>
            </a:r>
          </a:p>
        </p:txBody>
      </p:sp>
      <p:sp>
        <p:nvSpPr>
          <p:cNvPr id="3" name="num">
            <a:extLst xmlns:a="http://schemas.openxmlformats.org/drawingml/2006/main">
              <a:ext uri="{FF2B5EF4-FFF2-40B4-BE49-F238E27FC236}">
                <a16:creationId xmlns:a16="http://schemas.microsoft.com/office/drawing/2014/main" id="{33CCFF82-9D47-4EBD-85EB-10986EB6506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0" y="209550"/>
            <a:ext cx="1238250" cy="762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>
              <a:defRPr sz="4800" b="1">
                <a:solidFill>
                  <a:srgbClr val="15405A"/>
                </a:solidFill>
              </a:defRPr>
            </a:pPr>
            <a:r>
              <a:rPr sz="4800" b="1">
                <a:solidFill>
                  <a:srgbClr val="15405A"/>
                </a:solidFill>
              </a:rPr>
              <a:t>02</a:t>
            </a:r>
          </a:p>
        </p:txBody>
      </p:sp>
      <p:sp>
        <p:nvSpPr>
          <p:cNvPr id="4" name="foot">
            <a:extLst xmlns:a="http://schemas.openxmlformats.org/drawingml/2006/main">
              <a:ext uri="{FF2B5EF4-FFF2-40B4-BE49-F238E27FC236}">
                <a16:creationId xmlns:a16="http://schemas.microsoft.com/office/drawing/2014/main" id="{D4179985-2695-4E71-A4F4-D3E2DB3269A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6496050"/>
            <a:ext cx="828675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825">
                <a:solidFill>
                  <a:srgbClr val="88A6B9"/>
                </a:solidFill>
              </a:defRPr>
            </a:pPr>
            <a:r>
              <a:rPr sz="825">
                <a:solidFill>
                  <a:srgbClr val="88A6B9"/>
                </a:solidFill>
              </a:rPr>
              <a:t>CENESAM Nexus IA · Manejo interno y transporte · 2/20</a:t>
            </a:r>
          </a:p>
        </p:txBody>
      </p:sp>
      <p:pic>
        <p:nvPicPr>
          <p:cNvPr id="22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20bab72c79fe4504"/>
          <a:stretch xmlns:a="http://schemas.openxmlformats.org/drawingml/2006/main"/>
        </p:blipFill>
        <p:spPr>
          <a:xfrm xmlns:a="http://schemas.openxmlformats.org/drawingml/2006/main">
            <a:off x="11186183" y="6153150"/>
            <a:ext cx="373335" cy="457200"/>
          </a:xfrm>
          <a:prstGeom xmlns:a="http://schemas.openxmlformats.org/drawingml/2006/main" prst="rect">
            <a:avLst/>
          </a:prstGeom>
        </p:spPr>
      </p:pic>
      <p:sp>
        <p:nvSpPr>
          <p:cNvPr id="6" name="title">
            <a:extLst xmlns:a="http://schemas.openxmlformats.org/drawingml/2006/main">
              <a:ext uri="{FF2B5EF4-FFF2-40B4-BE49-F238E27FC236}">
                <a16:creationId xmlns:a16="http://schemas.microsoft.com/office/drawing/2014/main" id="{52A1BAA8-2CC3-4954-8A81-E064A66E0BB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971550"/>
            <a:ext cx="9620250" cy="952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2925" b="1">
                <a:solidFill>
                  <a:srgbClr val="FFFFFF"/>
                </a:solidFill>
              </a:defRPr>
            </a:pPr>
            <a:r>
              <a:rPr sz="2925" b="1">
                <a:solidFill>
                  <a:srgbClr val="FFFFFF"/>
                </a:solidFill>
              </a:rPr>
              <a:t>La jerarquía normativa define quién debe hacer qué</a:t>
            </a:r>
          </a:p>
        </p:txBody>
      </p:sp>
      <p:sp>
        <p:nvSpPr>
          <p:cNvPr id="7" name="bullets">
            <a:extLst xmlns:a="http://schemas.openxmlformats.org/drawingml/2006/main">
              <a:ext uri="{FF2B5EF4-FFF2-40B4-BE49-F238E27FC236}">
                <a16:creationId xmlns:a16="http://schemas.microsoft.com/office/drawing/2014/main" id="{3B016ECE-3104-4875-ABEB-C048733A0D4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2333625"/>
            <a:ext cx="5810250" cy="2857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D. Leg. N.° 1278 — Ley de Gestión Integral de Residuos Sólidos y modificatorias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D.S. N.° 014-2017-MINAM y D.S. N.° 001-2022-MINAM — Reglamento y modificatoria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Verificar sector, competencia, IGA, licencia y autorización aplicable.</a:t>
            </a:r>
          </a:p>
        </p:txBody>
      </p:sp>
      <p:sp>
        <p:nvSpPr>
          <p:cNvPr id="8" name="c0">
            <a:extLst xmlns:a="http://schemas.openxmlformats.org/drawingml/2006/main">
              <a:ext uri="{FF2B5EF4-FFF2-40B4-BE49-F238E27FC236}">
                <a16:creationId xmlns:a16="http://schemas.microsoft.com/office/drawing/2014/main" id="{D49CED41-66E1-41B4-9E87-1E1EBB90B81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2381250"/>
            <a:ext cx="1857375" cy="781050"/>
          </a:xfrm>
          <a:prstGeom xmlns:a="http://schemas.openxmlformats.org/drawingml/2006/main" prst="roundRect">
            <a:avLst>
              <a:gd name="adj" fmla="val 14634"/>
            </a:avLst>
          </a:prstGeom>
          <a:solidFill xmlns:a="http://schemas.openxmlformats.org/drawingml/2006/main">
            <a:srgbClr val="0C4A3E"/>
          </a:solidFill>
          <a:ln xmlns:a="http://schemas.openxmlformats.org/drawingml/2006/main" w="9525">
            <a:solidFill>
              <a:srgbClr val="0E7C6B"/>
            </a:solidFill>
            <a:prstDash val="solid"/>
          </a:ln>
        </p:spPr>
      </p:sp>
      <p:sp>
        <p:nvSpPr>
          <p:cNvPr id="9" name="ct0">
            <a:extLst xmlns:a="http://schemas.openxmlformats.org/drawingml/2006/main">
              <a:ext uri="{FF2B5EF4-FFF2-40B4-BE49-F238E27FC236}">
                <a16:creationId xmlns:a16="http://schemas.microsoft.com/office/drawing/2014/main" id="{AD4818F3-4FFD-44BC-A5AA-44A8768B151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334250" y="2638425"/>
            <a:ext cx="1666875" cy="238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125" b="1">
                <a:solidFill>
                  <a:srgbClr val="FFFFFF"/>
                </a:solidFill>
              </a:defRPr>
            </a:pPr>
            <a:r>
              <a:rPr sz="1125" b="1">
                <a:solidFill>
                  <a:srgbClr val="FFFFFF"/>
                </a:solidFill>
              </a:rPr>
              <a:t>GENERACIÓN</a:t>
            </a:r>
          </a:p>
        </p:txBody>
      </p:sp>
      <p:sp>
        <p:nvSpPr>
          <p:cNvPr id="10" name="c1">
            <a:extLst xmlns:a="http://schemas.openxmlformats.org/drawingml/2006/main">
              <a:ext uri="{FF2B5EF4-FFF2-40B4-BE49-F238E27FC236}">
                <a16:creationId xmlns:a16="http://schemas.microsoft.com/office/drawing/2014/main" id="{D2E6A4FA-E401-4BDE-AD53-47776C1E7C8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286875" y="2381250"/>
            <a:ext cx="1857375" cy="781050"/>
          </a:xfrm>
          <a:prstGeom xmlns:a="http://schemas.openxmlformats.org/drawingml/2006/main" prst="roundRect">
            <a:avLst>
              <a:gd name="adj" fmla="val 14634"/>
            </a:avLst>
          </a:prstGeom>
          <a:solidFill xmlns:a="http://schemas.openxmlformats.org/drawingml/2006/main">
            <a:srgbClr val="0C4A3E"/>
          </a:solidFill>
          <a:ln xmlns:a="http://schemas.openxmlformats.org/drawingml/2006/main" w="9525">
            <a:solidFill>
              <a:srgbClr val="0E7C6B"/>
            </a:solidFill>
            <a:prstDash val="solid"/>
          </a:ln>
        </p:spPr>
      </p:sp>
      <p:sp>
        <p:nvSpPr>
          <p:cNvPr id="11" name="ct1">
            <a:extLst xmlns:a="http://schemas.openxmlformats.org/drawingml/2006/main">
              <a:ext uri="{FF2B5EF4-FFF2-40B4-BE49-F238E27FC236}">
                <a16:creationId xmlns:a16="http://schemas.microsoft.com/office/drawing/2014/main" id="{3EF266C0-744F-48EC-8E65-FE2429C82DE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382125" y="2638425"/>
            <a:ext cx="1666875" cy="238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125" b="1">
                <a:solidFill>
                  <a:srgbClr val="FFFFFF"/>
                </a:solidFill>
              </a:defRPr>
            </a:pPr>
            <a:r>
              <a:rPr sz="1125" b="1">
                <a:solidFill>
                  <a:srgbClr val="FFFFFF"/>
                </a:solidFill>
              </a:rPr>
              <a:t>SEGREGACIÓN</a:t>
            </a:r>
          </a:p>
        </p:txBody>
      </p:sp>
      <p:sp>
        <p:nvSpPr>
          <p:cNvPr id="12" name="c2">
            <a:extLst xmlns:a="http://schemas.openxmlformats.org/drawingml/2006/main">
              <a:ext uri="{FF2B5EF4-FFF2-40B4-BE49-F238E27FC236}">
                <a16:creationId xmlns:a16="http://schemas.microsoft.com/office/drawing/2014/main" id="{CB9CFEC7-7064-4431-9C74-4E8CAE15DC2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3381375"/>
            <a:ext cx="1857375" cy="781050"/>
          </a:xfrm>
          <a:prstGeom xmlns:a="http://schemas.openxmlformats.org/drawingml/2006/main" prst="roundRect">
            <a:avLst>
              <a:gd name="adj" fmla="val 14634"/>
            </a:avLst>
          </a:prstGeom>
          <a:solidFill xmlns:a="http://schemas.openxmlformats.org/drawingml/2006/main">
            <a:srgbClr val="0C4A3E"/>
          </a:solidFill>
          <a:ln xmlns:a="http://schemas.openxmlformats.org/drawingml/2006/main" w="9525">
            <a:solidFill>
              <a:srgbClr val="0E7C6B"/>
            </a:solidFill>
            <a:prstDash val="solid"/>
          </a:ln>
        </p:spPr>
      </p:sp>
      <p:sp>
        <p:nvSpPr>
          <p:cNvPr id="13" name="ct2">
            <a:extLst xmlns:a="http://schemas.openxmlformats.org/drawingml/2006/main">
              <a:ext uri="{FF2B5EF4-FFF2-40B4-BE49-F238E27FC236}">
                <a16:creationId xmlns:a16="http://schemas.microsoft.com/office/drawing/2014/main" id="{5FA707C3-7F43-4F0A-B1B2-22D15A48190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334250" y="3638550"/>
            <a:ext cx="1666875" cy="238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125" b="1">
                <a:solidFill>
                  <a:srgbClr val="FFFFFF"/>
                </a:solidFill>
              </a:defRPr>
            </a:pPr>
            <a:r>
              <a:rPr sz="1125" b="1">
                <a:solidFill>
                  <a:srgbClr val="FFFFFF"/>
                </a:solidFill>
              </a:rPr>
              <a:t>VALORIZACIÓN</a:t>
            </a:r>
          </a:p>
        </p:txBody>
      </p:sp>
      <p:sp>
        <p:nvSpPr>
          <p:cNvPr id="14" name="c3">
            <a:extLst xmlns:a="http://schemas.openxmlformats.org/drawingml/2006/main">
              <a:ext uri="{FF2B5EF4-FFF2-40B4-BE49-F238E27FC236}">
                <a16:creationId xmlns:a16="http://schemas.microsoft.com/office/drawing/2014/main" id="{5A01E74D-C085-4B6D-A46C-8359A2733D4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286875" y="3381375"/>
            <a:ext cx="1857375" cy="781050"/>
          </a:xfrm>
          <a:prstGeom xmlns:a="http://schemas.openxmlformats.org/drawingml/2006/main" prst="roundRect">
            <a:avLst>
              <a:gd name="adj" fmla="val 14634"/>
            </a:avLst>
          </a:prstGeom>
          <a:solidFill xmlns:a="http://schemas.openxmlformats.org/drawingml/2006/main">
            <a:srgbClr val="F3BC3D"/>
          </a:solidFill>
          <a:ln xmlns:a="http://schemas.openxmlformats.org/drawingml/2006/main" w="9525">
            <a:solidFill>
              <a:srgbClr val="0E7C6B"/>
            </a:solidFill>
            <a:prstDash val="solid"/>
          </a:ln>
        </p:spPr>
      </p:sp>
      <p:sp>
        <p:nvSpPr>
          <p:cNvPr id="15" name="ct3">
            <a:extLst xmlns:a="http://schemas.openxmlformats.org/drawingml/2006/main">
              <a:ext uri="{FF2B5EF4-FFF2-40B4-BE49-F238E27FC236}">
                <a16:creationId xmlns:a16="http://schemas.microsoft.com/office/drawing/2014/main" id="{53BC6251-F620-4D65-9E22-24F1A6FFAD9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382125" y="3638550"/>
            <a:ext cx="1666875" cy="238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125" b="1">
                <a:solidFill>
                  <a:srgbClr val="061D33"/>
                </a:solidFill>
              </a:defRPr>
            </a:pPr>
            <a:r>
              <a:rPr sz="1125" b="1">
                <a:solidFill>
                  <a:srgbClr val="061D33"/>
                </a:solidFill>
              </a:rPr>
              <a:t>DESTINO</a:t>
            </a:r>
          </a:p>
        </p:txBody>
      </p:sp>
      <p:sp>
        <p:nvSpPr>
          <p:cNvPr id="16" name="app-line">
            <a:extLst xmlns:a="http://schemas.openxmlformats.org/drawingml/2006/main">
              <a:ext uri="{FF2B5EF4-FFF2-40B4-BE49-F238E27FC236}">
                <a16:creationId xmlns:a16="http://schemas.microsoft.com/office/drawing/2014/main" id="{B79C5A15-E609-4BC6-8C8E-D65C8095DFC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5772150"/>
            <a:ext cx="66675" cy="49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7" name="app">
            <a:extLst xmlns:a="http://schemas.openxmlformats.org/drawingml/2006/main">
              <a:ext uri="{FF2B5EF4-FFF2-40B4-BE49-F238E27FC236}">
                <a16:creationId xmlns:a16="http://schemas.microsoft.com/office/drawing/2014/main" id="{24829122-F146-4DC3-B40A-31833344653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5876925"/>
            <a:ext cx="9334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275" b="1">
                <a:solidFill>
                  <a:srgbClr val="FFFFFF"/>
                </a:solidFill>
              </a:defRPr>
            </a:pPr>
            <a:r>
              <a:rPr sz="1275" b="1">
                <a:solidFill>
                  <a:srgbClr val="FFFFFF"/>
                </a:solidFill>
              </a:rPr>
              <a:t>ENTREGABLE · Plan de manejo interno, rutas y sistema de trazabilidad</a:t>
            </a:r>
          </a:p>
        </p:txBody>
      </p:sp>
    </p:spTree>
    <p:extLst>
      <p:ext uri="{BB962C8B-B14F-4D97-AF65-F5344CB8AC3E}">
        <p14:creationId xmlns:p14="http://schemas.microsoft.com/office/powerpoint/2010/main" val="1672071569"/>
      </p:ext>
    </p:extLst>
  </p:cSld>
</p:sld>
</file>

<file path=ppt/slides/slide20.xml><?xml version="1.0" encoding="utf-8"?>
<p:sld xmlns:p="http://schemas.openxmlformats.org/presentationml/2006/main">
  <p:cSld>
    <p:bg>
      <p:bgPr>
        <a:solidFill xmlns:a="http://schemas.openxmlformats.org/drawingml/2006/main">
          <a:srgbClr val="061D33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5" name="accent">
            <a:extLst xmlns:a="http://schemas.openxmlformats.org/drawingml/2006/main">
              <a:ext uri="{FF2B5EF4-FFF2-40B4-BE49-F238E27FC236}">
                <a16:creationId xmlns:a16="http://schemas.microsoft.com/office/drawing/2014/main" id="{E64561EB-756C-4BFE-801A-FC083EA9CAB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" name="kicker">
            <a:extLst xmlns:a="http://schemas.openxmlformats.org/drawingml/2006/main">
              <a:ext uri="{FF2B5EF4-FFF2-40B4-BE49-F238E27FC236}">
                <a16:creationId xmlns:a16="http://schemas.microsoft.com/office/drawing/2014/main" id="{0A724895-C1AC-4985-BC63-F08D9233DB3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361950"/>
            <a:ext cx="7810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1">
                <a:solidFill>
                  <a:srgbClr val="34D4E7"/>
                </a:solidFill>
              </a:defRPr>
            </a:pPr>
            <a:r>
              <a:rPr sz="1050" b="1">
                <a:solidFill>
                  <a:srgbClr val="34D4E7"/>
                </a:solidFill>
              </a:rPr>
              <a:t>GESTIÓN INTEGRAL DE RESIDUOS SÓLIDOS CON IA · MÓDULO 03</a:t>
            </a:r>
          </a:p>
        </p:txBody>
      </p:sp>
      <p:sp>
        <p:nvSpPr>
          <p:cNvPr id="3" name="num">
            <a:extLst xmlns:a="http://schemas.openxmlformats.org/drawingml/2006/main">
              <a:ext uri="{FF2B5EF4-FFF2-40B4-BE49-F238E27FC236}">
                <a16:creationId xmlns:a16="http://schemas.microsoft.com/office/drawing/2014/main" id="{E7FA63BD-A5A4-4A07-91B2-6104D7DE704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0" y="209550"/>
            <a:ext cx="1238250" cy="762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>
              <a:defRPr sz="4800" b="1">
                <a:solidFill>
                  <a:srgbClr val="15405A"/>
                </a:solidFill>
              </a:defRPr>
            </a:pPr>
            <a:r>
              <a:rPr sz="4800" b="1">
                <a:solidFill>
                  <a:srgbClr val="15405A"/>
                </a:solidFill>
              </a:rPr>
              <a:t>20</a:t>
            </a:r>
          </a:p>
        </p:txBody>
      </p:sp>
      <p:sp>
        <p:nvSpPr>
          <p:cNvPr id="4" name="foot">
            <a:extLst xmlns:a="http://schemas.openxmlformats.org/drawingml/2006/main">
              <a:ext uri="{FF2B5EF4-FFF2-40B4-BE49-F238E27FC236}">
                <a16:creationId xmlns:a16="http://schemas.microsoft.com/office/drawing/2014/main" id="{0CEDD7AD-8B9D-4DB8-9B35-EDF72B487AE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6496050"/>
            <a:ext cx="828675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825">
                <a:solidFill>
                  <a:srgbClr val="88A6B9"/>
                </a:solidFill>
              </a:defRPr>
            </a:pPr>
            <a:r>
              <a:rPr sz="825">
                <a:solidFill>
                  <a:srgbClr val="88A6B9"/>
                </a:solidFill>
              </a:rPr>
              <a:t>CENESAM Nexus IA · Manejo interno y transporte · 20/20</a:t>
            </a:r>
          </a:p>
        </p:txBody>
      </p:sp>
      <p:pic>
        <p:nvPicPr>
          <p:cNvPr id="29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e50f391879e64ecc"/>
          <a:stretch xmlns:a="http://schemas.openxmlformats.org/drawingml/2006/main"/>
        </p:blipFill>
        <p:spPr>
          <a:xfrm xmlns:a="http://schemas.openxmlformats.org/drawingml/2006/main">
            <a:off x="11186183" y="6153150"/>
            <a:ext cx="373335" cy="457200"/>
          </a:xfrm>
          <a:prstGeom xmlns:a="http://schemas.openxmlformats.org/drawingml/2006/main" prst="rect">
            <a:avLst/>
          </a:prstGeom>
        </p:spPr>
      </p:pic>
      <p:sp>
        <p:nvSpPr>
          <p:cNvPr id="6" name="title">
            <a:extLst xmlns:a="http://schemas.openxmlformats.org/drawingml/2006/main">
              <a:ext uri="{FF2B5EF4-FFF2-40B4-BE49-F238E27FC236}">
                <a16:creationId xmlns:a16="http://schemas.microsoft.com/office/drawing/2014/main" id="{02DBEF02-6D94-48BE-8755-76D284A47DD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971550"/>
            <a:ext cx="9620250" cy="952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2925" b="1">
                <a:solidFill>
                  <a:srgbClr val="FFFFFF"/>
                </a:solidFill>
              </a:defRPr>
            </a:pPr>
            <a:r>
              <a:rPr sz="2925" b="1">
                <a:solidFill>
                  <a:srgbClr val="FFFFFF"/>
                </a:solidFill>
              </a:rPr>
              <a:t>Cierre profesional: cumplimiento, circularidad y control</a:t>
            </a:r>
          </a:p>
        </p:txBody>
      </p:sp>
      <p:sp>
        <p:nvSpPr>
          <p:cNvPr id="7" name="bullets">
            <a:extLst xmlns:a="http://schemas.openxmlformats.org/drawingml/2006/main">
              <a:ext uri="{FF2B5EF4-FFF2-40B4-BE49-F238E27FC236}">
                <a16:creationId xmlns:a16="http://schemas.microsoft.com/office/drawing/2014/main" id="{9EC87D8B-25F4-4970-A823-28FEF8D23DB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2333625"/>
            <a:ext cx="5810250" cy="2857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Plan de manejo interno, rutas y sistema de trazabilidad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Plan, responsables, recursos, plazos y verificación.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Limitaciones y siguiente nivel de ingeniería.</a:t>
            </a:r>
          </a:p>
        </p:txBody>
      </p:sp>
      <p:sp>
        <p:nvSpPr>
          <p:cNvPr id="8" name="unit-0">
            <a:extLst xmlns:a="http://schemas.openxmlformats.org/drawingml/2006/main">
              <a:ext uri="{FF2B5EF4-FFF2-40B4-BE49-F238E27FC236}">
                <a16:creationId xmlns:a16="http://schemas.microsoft.com/office/drawing/2014/main" id="{6F6ABDFE-B3A9-43EE-B45C-BB9E9FE9A0B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2381250"/>
            <a:ext cx="742950" cy="781050"/>
          </a:xfrm>
          <a:prstGeom xmlns:a="http://schemas.openxmlformats.org/drawingml/2006/main" prst="roundRect">
            <a:avLst>
              <a:gd name="adj" fmla="val 15385"/>
            </a:avLst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9" name="unit-text-0">
            <a:extLst xmlns:a="http://schemas.openxmlformats.org/drawingml/2006/main">
              <a:ext uri="{FF2B5EF4-FFF2-40B4-BE49-F238E27FC236}">
                <a16:creationId xmlns:a16="http://schemas.microsoft.com/office/drawing/2014/main" id="{6F593677-233D-43F4-9C13-D6D113A5661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86625" y="2590800"/>
            <a:ext cx="6477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SEGREGACIÓN</a:t>
            </a:r>
          </a:p>
        </p:txBody>
      </p:sp>
      <p:sp>
        <p:nvSpPr>
          <p:cNvPr id="10" name="pipe-0">
            <a:extLst xmlns:a="http://schemas.openxmlformats.org/drawingml/2006/main">
              <a:ext uri="{FF2B5EF4-FFF2-40B4-BE49-F238E27FC236}">
                <a16:creationId xmlns:a16="http://schemas.microsoft.com/office/drawing/2014/main" id="{C76F8AE6-DFE4-4701-BCC3-1E907ABAF08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981950" y="2743200"/>
            <a:ext cx="95250" cy="476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1" name="unit-1">
            <a:extLst xmlns:a="http://schemas.openxmlformats.org/drawingml/2006/main">
              <a:ext uri="{FF2B5EF4-FFF2-40B4-BE49-F238E27FC236}">
                <a16:creationId xmlns:a16="http://schemas.microsoft.com/office/drawing/2014/main" id="{969F6836-EFFE-4286-A7D5-184725E4C5B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77200" y="2705100"/>
            <a:ext cx="742950" cy="781050"/>
          </a:xfrm>
          <a:prstGeom xmlns:a="http://schemas.openxmlformats.org/drawingml/2006/main" prst="roundRect">
            <a:avLst>
              <a:gd name="adj" fmla="val 15385"/>
            </a:avLst>
          </a:prstGeom>
          <a:solidFill xmlns:a="http://schemas.openxmlformats.org/drawingml/2006/main">
            <a:srgbClr val="0E7C6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2" name="unit-text-1">
            <a:extLst xmlns:a="http://schemas.openxmlformats.org/drawingml/2006/main">
              <a:ext uri="{FF2B5EF4-FFF2-40B4-BE49-F238E27FC236}">
                <a16:creationId xmlns:a16="http://schemas.microsoft.com/office/drawing/2014/main" id="{9A27FEFF-0948-4C4A-9D7B-99F5AADB933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24825" y="2914650"/>
            <a:ext cx="6477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ACOPIO PRIMARIO</a:t>
            </a:r>
          </a:p>
        </p:txBody>
      </p:sp>
      <p:sp>
        <p:nvSpPr>
          <p:cNvPr id="13" name="pipe-1">
            <a:extLst xmlns:a="http://schemas.openxmlformats.org/drawingml/2006/main">
              <a:ext uri="{FF2B5EF4-FFF2-40B4-BE49-F238E27FC236}">
                <a16:creationId xmlns:a16="http://schemas.microsoft.com/office/drawing/2014/main" id="{46C129EA-2166-4CF1-B443-1EC3279FAF6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20150" y="3067050"/>
            <a:ext cx="95250" cy="476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4" name="unit-2">
            <a:extLst xmlns:a="http://schemas.openxmlformats.org/drawingml/2006/main">
              <a:ext uri="{FF2B5EF4-FFF2-40B4-BE49-F238E27FC236}">
                <a16:creationId xmlns:a16="http://schemas.microsoft.com/office/drawing/2014/main" id="{828E1671-7E48-46E9-8B80-277685760CB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915400" y="2381250"/>
            <a:ext cx="742950" cy="781050"/>
          </a:xfrm>
          <a:prstGeom xmlns:a="http://schemas.openxmlformats.org/drawingml/2006/main" prst="roundRect">
            <a:avLst>
              <a:gd name="adj" fmla="val 15385"/>
            </a:avLst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5" name="unit-text-2">
            <a:extLst xmlns:a="http://schemas.openxmlformats.org/drawingml/2006/main">
              <a:ext uri="{FF2B5EF4-FFF2-40B4-BE49-F238E27FC236}">
                <a16:creationId xmlns:a16="http://schemas.microsoft.com/office/drawing/2014/main" id="{82AA49FE-9618-4E68-B39C-23C710A9003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963025" y="2590800"/>
            <a:ext cx="6477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ALMACÉN CENTRAL</a:t>
            </a:r>
          </a:p>
        </p:txBody>
      </p:sp>
      <p:sp>
        <p:nvSpPr>
          <p:cNvPr id="16" name="pipe-2">
            <a:extLst xmlns:a="http://schemas.openxmlformats.org/drawingml/2006/main">
              <a:ext uri="{FF2B5EF4-FFF2-40B4-BE49-F238E27FC236}">
                <a16:creationId xmlns:a16="http://schemas.microsoft.com/office/drawing/2014/main" id="{5AC8DB0B-3378-48F2-BA3C-FF022501992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658350" y="2743200"/>
            <a:ext cx="95250" cy="476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7" name="unit-3">
            <a:extLst xmlns:a="http://schemas.openxmlformats.org/drawingml/2006/main">
              <a:ext uri="{FF2B5EF4-FFF2-40B4-BE49-F238E27FC236}">
                <a16:creationId xmlns:a16="http://schemas.microsoft.com/office/drawing/2014/main" id="{6688CB13-77CC-4669-85D7-2B59DFF466F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53600" y="2705100"/>
            <a:ext cx="742950" cy="781050"/>
          </a:xfrm>
          <a:prstGeom xmlns:a="http://schemas.openxmlformats.org/drawingml/2006/main" prst="roundRect">
            <a:avLst>
              <a:gd name="adj" fmla="val 15385"/>
            </a:avLst>
          </a:prstGeom>
          <a:solidFill xmlns:a="http://schemas.openxmlformats.org/drawingml/2006/main">
            <a:srgbClr val="0E7C6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8" name="unit-text-3">
            <a:extLst xmlns:a="http://schemas.openxmlformats.org/drawingml/2006/main">
              <a:ext uri="{FF2B5EF4-FFF2-40B4-BE49-F238E27FC236}">
                <a16:creationId xmlns:a16="http://schemas.microsoft.com/office/drawing/2014/main" id="{3BB44639-8170-4271-995F-6F3B32AA787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801225" y="2914650"/>
            <a:ext cx="6477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TRANSPORTE</a:t>
            </a:r>
          </a:p>
        </p:txBody>
      </p:sp>
      <p:sp>
        <p:nvSpPr>
          <p:cNvPr id="19" name="pipe-3">
            <a:extLst xmlns:a="http://schemas.openxmlformats.org/drawingml/2006/main">
              <a:ext uri="{FF2B5EF4-FFF2-40B4-BE49-F238E27FC236}">
                <a16:creationId xmlns:a16="http://schemas.microsoft.com/office/drawing/2014/main" id="{58AE799A-C585-4544-993A-EB4C2CED510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496550" y="3067050"/>
            <a:ext cx="95250" cy="476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0" name="unit-4">
            <a:extLst xmlns:a="http://schemas.openxmlformats.org/drawingml/2006/main">
              <a:ext uri="{FF2B5EF4-FFF2-40B4-BE49-F238E27FC236}">
                <a16:creationId xmlns:a16="http://schemas.microsoft.com/office/drawing/2014/main" id="{E6464669-7BB2-49F3-9A32-9CDA55E169B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591800" y="2381250"/>
            <a:ext cx="742950" cy="781050"/>
          </a:xfrm>
          <a:prstGeom xmlns:a="http://schemas.openxmlformats.org/drawingml/2006/main" prst="roundRect">
            <a:avLst>
              <a:gd name="adj" fmla="val 15385"/>
            </a:avLst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1" name="unit-text-4">
            <a:extLst xmlns:a="http://schemas.openxmlformats.org/drawingml/2006/main">
              <a:ext uri="{FF2B5EF4-FFF2-40B4-BE49-F238E27FC236}">
                <a16:creationId xmlns:a16="http://schemas.microsoft.com/office/drawing/2014/main" id="{C60C5852-C965-4D07-92D7-A45F1EED76F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639425" y="2590800"/>
            <a:ext cx="6477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061D33"/>
                </a:solidFill>
              </a:defRPr>
            </a:pPr>
            <a:r>
              <a:rPr sz="825" b="1">
                <a:solidFill>
                  <a:srgbClr val="061D33"/>
                </a:solidFill>
              </a:rPr>
              <a:t>DESTINO</a:t>
            </a:r>
          </a:p>
        </p:txBody>
      </p:sp>
      <p:sp>
        <p:nvSpPr>
          <p:cNvPr id="22" name="train-cap">
            <a:extLst xmlns:a="http://schemas.openxmlformats.org/drawingml/2006/main">
              <a:ext uri="{FF2B5EF4-FFF2-40B4-BE49-F238E27FC236}">
                <a16:creationId xmlns:a16="http://schemas.microsoft.com/office/drawing/2014/main" id="{016340ED-C250-49F1-AA56-7EE2A948D45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3857625"/>
            <a:ext cx="4095750" cy="238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900" b="1">
                <a:solidFill>
                  <a:srgbClr val="DDECF2"/>
                </a:solidFill>
              </a:defRPr>
            </a:pPr>
            <a:r>
              <a:rPr sz="900" b="1">
                <a:solidFill>
                  <a:srgbClr val="DDECF2"/>
                </a:solidFill>
              </a:rPr>
              <a:t>TREN CONCEPTUAL Â· VALIDAR CON DATOS Y CONDICIONES LOCALES</a:t>
            </a:r>
          </a:p>
        </p:txBody>
      </p:sp>
      <p:sp>
        <p:nvSpPr>
          <p:cNvPr id="23" name="app-line">
            <a:extLst xmlns:a="http://schemas.openxmlformats.org/drawingml/2006/main">
              <a:ext uri="{FF2B5EF4-FFF2-40B4-BE49-F238E27FC236}">
                <a16:creationId xmlns:a16="http://schemas.microsoft.com/office/drawing/2014/main" id="{9DB98B40-9D9D-4BF0-8950-E87F8E20363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5772150"/>
            <a:ext cx="66675" cy="49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4" name="app">
            <a:extLst xmlns:a="http://schemas.openxmlformats.org/drawingml/2006/main">
              <a:ext uri="{FF2B5EF4-FFF2-40B4-BE49-F238E27FC236}">
                <a16:creationId xmlns:a16="http://schemas.microsoft.com/office/drawing/2014/main" id="{44998A89-B817-4E94-A6EA-6376B47AEE3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5876925"/>
            <a:ext cx="9334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275" b="1">
                <a:solidFill>
                  <a:srgbClr val="FFFFFF"/>
                </a:solidFill>
              </a:defRPr>
            </a:pPr>
            <a:r>
              <a:rPr sz="1275" b="1">
                <a:solidFill>
                  <a:srgbClr val="FFFFFF"/>
                </a:solidFill>
              </a:rPr>
              <a:t>ENTREGABLE · Plan de manejo interno, rutas y sistema de trazabilidad</a:t>
            </a:r>
          </a:p>
        </p:txBody>
      </p:sp>
    </p:spTree>
    <p:extLst>
      <p:ext uri="{BB962C8B-B14F-4D97-AF65-F5344CB8AC3E}">
        <p14:creationId xmlns:p14="http://schemas.microsoft.com/office/powerpoint/2010/main" val="358359118"/>
      </p:ext>
    </p:extLst>
  </p:cSld>
</p:sld>
</file>

<file path=ppt/slides/slide3.xml><?xml version="1.0" encoding="utf-8"?>
<p:sld xmlns:p="http://schemas.openxmlformats.org/presentationml/2006/main">
  <p:cSld>
    <p:bg>
      <p:bgPr>
        <a:solidFill xmlns:a="http://schemas.openxmlformats.org/drawingml/2006/main">
          <a:srgbClr val="061D33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7" name="accent">
            <a:extLst xmlns:a="http://schemas.openxmlformats.org/drawingml/2006/main">
              <a:ext uri="{FF2B5EF4-FFF2-40B4-BE49-F238E27FC236}">
                <a16:creationId xmlns:a16="http://schemas.microsoft.com/office/drawing/2014/main" id="{13059E9B-5A5C-4BCA-AD20-354935DCF45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" name="kicker">
            <a:extLst xmlns:a="http://schemas.openxmlformats.org/drawingml/2006/main">
              <a:ext uri="{FF2B5EF4-FFF2-40B4-BE49-F238E27FC236}">
                <a16:creationId xmlns:a16="http://schemas.microsoft.com/office/drawing/2014/main" id="{79224C07-ACA5-4951-A362-5DD6AAD6DAF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361950"/>
            <a:ext cx="7810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1">
                <a:solidFill>
                  <a:srgbClr val="34D4E7"/>
                </a:solidFill>
              </a:defRPr>
            </a:pPr>
            <a:r>
              <a:rPr sz="1050" b="1">
                <a:solidFill>
                  <a:srgbClr val="34D4E7"/>
                </a:solidFill>
              </a:rPr>
              <a:t>GESTIÓN INTEGRAL DE RESIDUOS SÓLIDOS CON IA · MÓDULO 03</a:t>
            </a:r>
          </a:p>
        </p:txBody>
      </p:sp>
      <p:sp>
        <p:nvSpPr>
          <p:cNvPr id="3" name="num">
            <a:extLst xmlns:a="http://schemas.openxmlformats.org/drawingml/2006/main">
              <a:ext uri="{FF2B5EF4-FFF2-40B4-BE49-F238E27FC236}">
                <a16:creationId xmlns:a16="http://schemas.microsoft.com/office/drawing/2014/main" id="{F8DFC38D-AF16-4AA0-B8DE-EB2F063C9F1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0" y="209550"/>
            <a:ext cx="1238250" cy="762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>
              <a:defRPr sz="4800" b="1">
                <a:solidFill>
                  <a:srgbClr val="15405A"/>
                </a:solidFill>
              </a:defRPr>
            </a:pPr>
            <a:r>
              <a:rPr sz="4800" b="1">
                <a:solidFill>
                  <a:srgbClr val="15405A"/>
                </a:solidFill>
              </a:rPr>
              <a:t>03</a:t>
            </a:r>
          </a:p>
        </p:txBody>
      </p:sp>
      <p:sp>
        <p:nvSpPr>
          <p:cNvPr id="4" name="foot">
            <a:extLst xmlns:a="http://schemas.openxmlformats.org/drawingml/2006/main">
              <a:ext uri="{FF2B5EF4-FFF2-40B4-BE49-F238E27FC236}">
                <a16:creationId xmlns:a16="http://schemas.microsoft.com/office/drawing/2014/main" id="{9A1E25B4-2F79-482E-91B8-1B3CADC60B5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6496050"/>
            <a:ext cx="828675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825">
                <a:solidFill>
                  <a:srgbClr val="88A6B9"/>
                </a:solidFill>
              </a:defRPr>
            </a:pPr>
            <a:r>
              <a:rPr sz="825">
                <a:solidFill>
                  <a:srgbClr val="88A6B9"/>
                </a:solidFill>
              </a:rPr>
              <a:t>CENESAM Nexus IA · Manejo interno y transporte · 3/20</a:t>
            </a:r>
          </a:p>
        </p:txBody>
      </p:sp>
      <p:pic>
        <p:nvPicPr>
          <p:cNvPr id="21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7d4b450c000149ea"/>
          <a:stretch xmlns:a="http://schemas.openxmlformats.org/drawingml/2006/main"/>
        </p:blipFill>
        <p:spPr>
          <a:xfrm xmlns:a="http://schemas.openxmlformats.org/drawingml/2006/main">
            <a:off x="11186183" y="6153150"/>
            <a:ext cx="373335" cy="457200"/>
          </a:xfrm>
          <a:prstGeom xmlns:a="http://schemas.openxmlformats.org/drawingml/2006/main" prst="rect">
            <a:avLst/>
          </a:prstGeom>
        </p:spPr>
      </p:pic>
      <p:sp>
        <p:nvSpPr>
          <p:cNvPr id="6" name="title">
            <a:extLst xmlns:a="http://schemas.openxmlformats.org/drawingml/2006/main">
              <a:ext uri="{FF2B5EF4-FFF2-40B4-BE49-F238E27FC236}">
                <a16:creationId xmlns:a16="http://schemas.microsoft.com/office/drawing/2014/main" id="{40645B43-4055-4F7C-8880-11997F5C006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971550"/>
            <a:ext cx="9620250" cy="952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2925" b="1">
                <a:solidFill>
                  <a:srgbClr val="FFFFFF"/>
                </a:solidFill>
              </a:defRPr>
            </a:pPr>
            <a:r>
              <a:rPr sz="2925" b="1">
                <a:solidFill>
                  <a:srgbClr val="FFFFFF"/>
                </a:solidFill>
              </a:rPr>
              <a:t>La ciencia evita decisiones basadas solo en volumen</a:t>
            </a:r>
          </a:p>
        </p:txBody>
      </p:sp>
      <p:sp>
        <p:nvSpPr>
          <p:cNvPr id="7" name="bullets">
            <a:extLst xmlns:a="http://schemas.openxmlformats.org/drawingml/2006/main">
              <a:ext uri="{FF2B5EF4-FFF2-40B4-BE49-F238E27FC236}">
                <a16:creationId xmlns:a16="http://schemas.microsoft.com/office/drawing/2014/main" id="{4B9C9603-3A6B-4262-9FAA-89EF63D3486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2333625"/>
            <a:ext cx="5810250" cy="2857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compatibilidad, contención, rutas, frecuencias, capacidad, bioseguridad, manifiestos y cadena de custodia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Declarar método, muestra, incertidumbre y limitación.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No convertir estimaciones en datos medidos.</a:t>
            </a:r>
          </a:p>
        </p:txBody>
      </p:sp>
      <p:sp>
        <p:nvSpPr>
          <p:cNvPr id="8" name="b0">
            <a:extLst xmlns:a="http://schemas.openxmlformats.org/drawingml/2006/main">
              <a:ext uri="{FF2B5EF4-FFF2-40B4-BE49-F238E27FC236}">
                <a16:creationId xmlns:a16="http://schemas.microsoft.com/office/drawing/2014/main" id="{A12BE805-4C8E-4910-85C0-5353562DE5E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4048125"/>
            <a:ext cx="400050" cy="3333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9" name="b1">
            <a:extLst xmlns:a="http://schemas.openxmlformats.org/drawingml/2006/main">
              <a:ext uri="{FF2B5EF4-FFF2-40B4-BE49-F238E27FC236}">
                <a16:creationId xmlns:a16="http://schemas.microsoft.com/office/drawing/2014/main" id="{B61D4AF2-D7C7-45FE-AED7-B29C590E9CC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58125" y="3762375"/>
            <a:ext cx="400050" cy="6191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0" name="b2">
            <a:extLst xmlns:a="http://schemas.openxmlformats.org/drawingml/2006/main">
              <a:ext uri="{FF2B5EF4-FFF2-40B4-BE49-F238E27FC236}">
                <a16:creationId xmlns:a16="http://schemas.microsoft.com/office/drawing/2014/main" id="{3284B329-B758-428B-B2DC-314C91F5F7E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77250" y="3381375"/>
            <a:ext cx="400050" cy="10001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1" name="b3">
            <a:extLst xmlns:a="http://schemas.openxmlformats.org/drawingml/2006/main">
              <a:ext uri="{FF2B5EF4-FFF2-40B4-BE49-F238E27FC236}">
                <a16:creationId xmlns:a16="http://schemas.microsoft.com/office/drawing/2014/main" id="{6D358730-9E09-4F55-99D7-BA6DF1D3A8A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096375" y="3638550"/>
            <a:ext cx="400050" cy="7429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2" name="b4">
            <a:extLst xmlns:a="http://schemas.openxmlformats.org/drawingml/2006/main">
              <a:ext uri="{FF2B5EF4-FFF2-40B4-BE49-F238E27FC236}">
                <a16:creationId xmlns:a16="http://schemas.microsoft.com/office/drawing/2014/main" id="{85428EF6-68AB-48BE-8427-435C50531C9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0" y="3000375"/>
            <a:ext cx="400050" cy="13811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3" name="b5">
            <a:extLst xmlns:a="http://schemas.openxmlformats.org/drawingml/2006/main">
              <a:ext uri="{FF2B5EF4-FFF2-40B4-BE49-F238E27FC236}">
                <a16:creationId xmlns:a16="http://schemas.microsoft.com/office/drawing/2014/main" id="{B8DF2356-B2B4-431C-BA61-1A743C4FA4C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334625" y="2714625"/>
            <a:ext cx="400050" cy="16668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4" name="chartlabel">
            <a:extLst xmlns:a="http://schemas.openxmlformats.org/drawingml/2006/main">
              <a:ext uri="{FF2B5EF4-FFF2-40B4-BE49-F238E27FC236}">
                <a16:creationId xmlns:a16="http://schemas.microsoft.com/office/drawing/2014/main" id="{8FC81216-C0C9-4356-8FDF-4FF57911177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4572000"/>
            <a:ext cx="4000500" cy="238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975" b="1">
                <a:solidFill>
                  <a:srgbClr val="DDECF2"/>
                </a:solidFill>
              </a:defRPr>
            </a:pPr>
            <a:r>
              <a:rPr sz="975" b="1">
                <a:solidFill>
                  <a:srgbClr val="DDECF2"/>
                </a:solidFill>
              </a:rPr>
              <a:t>ESCENARIOS Â· DESEMPEÃ‘O Â· RIESGO</a:t>
            </a:r>
          </a:p>
        </p:txBody>
      </p:sp>
      <p:sp>
        <p:nvSpPr>
          <p:cNvPr id="15" name="app-line">
            <a:extLst xmlns:a="http://schemas.openxmlformats.org/drawingml/2006/main">
              <a:ext uri="{FF2B5EF4-FFF2-40B4-BE49-F238E27FC236}">
                <a16:creationId xmlns:a16="http://schemas.microsoft.com/office/drawing/2014/main" id="{3B4FA85A-98B2-4301-9058-E2FC480351E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5772150"/>
            <a:ext cx="66675" cy="49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6" name="app">
            <a:extLst xmlns:a="http://schemas.openxmlformats.org/drawingml/2006/main">
              <a:ext uri="{FF2B5EF4-FFF2-40B4-BE49-F238E27FC236}">
                <a16:creationId xmlns:a16="http://schemas.microsoft.com/office/drawing/2014/main" id="{63A8440C-C7C0-4BA4-9D3C-C0E58EEA4DC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5876925"/>
            <a:ext cx="9334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275" b="1">
                <a:solidFill>
                  <a:srgbClr val="FFFFFF"/>
                </a:solidFill>
              </a:defRPr>
            </a:pPr>
            <a:r>
              <a:rPr sz="1275" b="1">
                <a:solidFill>
                  <a:srgbClr val="FFFFFF"/>
                </a:solidFill>
              </a:rPr>
              <a:t>ENTREGABLE · Plan de manejo interno, rutas y sistema de trazabilidad</a:t>
            </a:r>
          </a:p>
        </p:txBody>
      </p:sp>
    </p:spTree>
    <p:extLst>
      <p:ext uri="{BB962C8B-B14F-4D97-AF65-F5344CB8AC3E}">
        <p14:creationId xmlns:p14="http://schemas.microsoft.com/office/powerpoint/2010/main" val="1261165156"/>
      </p:ext>
    </p:extLst>
  </p:cSld>
</p:sld>
</file>

<file path=ppt/slides/slide4.xml><?xml version="1.0" encoding="utf-8"?>
<p:sld xmlns:p="http://schemas.openxmlformats.org/presentationml/2006/main">
  <p:cSld>
    <p:bg>
      <p:bgPr>
        <a:solidFill xmlns:a="http://schemas.openxmlformats.org/drawingml/2006/main">
          <a:srgbClr val="061D33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8" name="accent">
            <a:extLst xmlns:a="http://schemas.openxmlformats.org/drawingml/2006/main">
              <a:ext uri="{FF2B5EF4-FFF2-40B4-BE49-F238E27FC236}">
                <a16:creationId xmlns:a16="http://schemas.microsoft.com/office/drawing/2014/main" id="{654EEEDB-2380-491A-8AA8-184E61B3661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" name="kicker">
            <a:extLst xmlns:a="http://schemas.openxmlformats.org/drawingml/2006/main">
              <a:ext uri="{FF2B5EF4-FFF2-40B4-BE49-F238E27FC236}">
                <a16:creationId xmlns:a16="http://schemas.microsoft.com/office/drawing/2014/main" id="{3939FECE-ABA3-4790-B412-85C2BBAF493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361950"/>
            <a:ext cx="7810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1">
                <a:solidFill>
                  <a:srgbClr val="34D4E7"/>
                </a:solidFill>
              </a:defRPr>
            </a:pPr>
            <a:r>
              <a:rPr sz="1050" b="1">
                <a:solidFill>
                  <a:srgbClr val="34D4E7"/>
                </a:solidFill>
              </a:rPr>
              <a:t>GESTIÓN INTEGRAL DE RESIDUOS SÓLIDOS CON IA · MÓDULO 03</a:t>
            </a:r>
          </a:p>
        </p:txBody>
      </p:sp>
      <p:sp>
        <p:nvSpPr>
          <p:cNvPr id="3" name="num">
            <a:extLst xmlns:a="http://schemas.openxmlformats.org/drawingml/2006/main">
              <a:ext uri="{FF2B5EF4-FFF2-40B4-BE49-F238E27FC236}">
                <a16:creationId xmlns:a16="http://schemas.microsoft.com/office/drawing/2014/main" id="{0C783C1C-54CE-4CDF-8EE6-587D4882A8D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0" y="209550"/>
            <a:ext cx="1238250" cy="762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>
              <a:defRPr sz="4800" b="1">
                <a:solidFill>
                  <a:srgbClr val="15405A"/>
                </a:solidFill>
              </a:defRPr>
            </a:pPr>
            <a:r>
              <a:rPr sz="4800" b="1">
                <a:solidFill>
                  <a:srgbClr val="15405A"/>
                </a:solidFill>
              </a:rPr>
              <a:t>04</a:t>
            </a:r>
          </a:p>
        </p:txBody>
      </p:sp>
      <p:sp>
        <p:nvSpPr>
          <p:cNvPr id="4" name="foot">
            <a:extLst xmlns:a="http://schemas.openxmlformats.org/drawingml/2006/main">
              <a:ext uri="{FF2B5EF4-FFF2-40B4-BE49-F238E27FC236}">
                <a16:creationId xmlns:a16="http://schemas.microsoft.com/office/drawing/2014/main" id="{EF611FCE-56C5-4687-AD23-DE9B374A8D3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6496050"/>
            <a:ext cx="828675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825">
                <a:solidFill>
                  <a:srgbClr val="88A6B9"/>
                </a:solidFill>
              </a:defRPr>
            </a:pPr>
            <a:r>
              <a:rPr sz="825">
                <a:solidFill>
                  <a:srgbClr val="88A6B9"/>
                </a:solidFill>
              </a:rPr>
              <a:t>CENESAM Nexus IA · Manejo interno y transporte · 4/20</a:t>
            </a:r>
          </a:p>
        </p:txBody>
      </p:sp>
      <p:pic>
        <p:nvPicPr>
          <p:cNvPr id="22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702b138b49de4284"/>
          <a:stretch xmlns:a="http://schemas.openxmlformats.org/drawingml/2006/main"/>
        </p:blipFill>
        <p:spPr>
          <a:xfrm xmlns:a="http://schemas.openxmlformats.org/drawingml/2006/main">
            <a:off x="11186183" y="6153150"/>
            <a:ext cx="373335" cy="457200"/>
          </a:xfrm>
          <a:prstGeom xmlns:a="http://schemas.openxmlformats.org/drawingml/2006/main" prst="rect">
            <a:avLst/>
          </a:prstGeom>
        </p:spPr>
      </p:pic>
      <p:sp>
        <p:nvSpPr>
          <p:cNvPr id="6" name="title">
            <a:extLst xmlns:a="http://schemas.openxmlformats.org/drawingml/2006/main">
              <a:ext uri="{FF2B5EF4-FFF2-40B4-BE49-F238E27FC236}">
                <a16:creationId xmlns:a16="http://schemas.microsoft.com/office/drawing/2014/main" id="{1F459A1A-CCF8-4C65-994B-42993972B9E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971550"/>
            <a:ext cx="9620250" cy="952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2925" b="1">
                <a:solidFill>
                  <a:srgbClr val="FFFFFF"/>
                </a:solidFill>
              </a:defRPr>
            </a:pPr>
            <a:r>
              <a:rPr sz="2925" b="1">
                <a:solidFill>
                  <a:srgbClr val="FFFFFF"/>
                </a:solidFill>
              </a:rPr>
              <a:t>Una línea base confiable separa hechos de supuestos</a:t>
            </a:r>
          </a:p>
        </p:txBody>
      </p:sp>
      <p:sp>
        <p:nvSpPr>
          <p:cNvPr id="7" name="bullets">
            <a:extLst xmlns:a="http://schemas.openxmlformats.org/drawingml/2006/main">
              <a:ext uri="{FF2B5EF4-FFF2-40B4-BE49-F238E27FC236}">
                <a16:creationId xmlns:a16="http://schemas.microsoft.com/office/drawing/2014/main" id="{A449DC03-1251-427A-926B-CB22E11DE4D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2333625"/>
            <a:ext cx="5810250" cy="2857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Medir y documentar compatibilidad.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Medir y documentar capacidad y frecuencia.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Medir y documentar tiempo de almacenamiento.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Medir y documentar registro y manifiesto.</a:t>
            </a:r>
          </a:p>
        </p:txBody>
      </p:sp>
      <p:sp>
        <p:nvSpPr>
          <p:cNvPr id="8" name="node0">
            <a:extLst xmlns:a="http://schemas.openxmlformats.org/drawingml/2006/main">
              <a:ext uri="{FF2B5EF4-FFF2-40B4-BE49-F238E27FC236}">
                <a16:creationId xmlns:a16="http://schemas.microsoft.com/office/drawing/2014/main" id="{FF470676-1BC1-4D9B-A543-577E7749EF9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477125" y="3619500"/>
            <a:ext cx="857250" cy="609600"/>
          </a:xfrm>
          <a:prstGeom xmlns:a="http://schemas.openxmlformats.org/drawingml/2006/main" prst="roundRect">
            <a:avLst>
              <a:gd name="adj" fmla="val 18750"/>
            </a:avLst>
          </a:prstGeom>
          <a:solidFill xmlns:a="http://schemas.openxmlformats.org/drawingml/2006/main">
            <a:srgbClr val="0E7C6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9" name="nodeT0">
            <a:extLst xmlns:a="http://schemas.openxmlformats.org/drawingml/2006/main">
              <a:ext uri="{FF2B5EF4-FFF2-40B4-BE49-F238E27FC236}">
                <a16:creationId xmlns:a16="http://schemas.microsoft.com/office/drawing/2014/main" id="{BE6CE06D-1BF3-4E54-A29A-24722673AAF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524750" y="3819525"/>
            <a:ext cx="7620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MEDIR</a:t>
            </a:r>
          </a:p>
        </p:txBody>
      </p:sp>
      <p:sp>
        <p:nvSpPr>
          <p:cNvPr id="10" name="node1">
            <a:extLst xmlns:a="http://schemas.openxmlformats.org/drawingml/2006/main">
              <a:ext uri="{FF2B5EF4-FFF2-40B4-BE49-F238E27FC236}">
                <a16:creationId xmlns:a16="http://schemas.microsoft.com/office/drawing/2014/main" id="{B4E92F67-D5B6-44F2-A198-697CE99BC58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29625" y="2809875"/>
            <a:ext cx="857250" cy="609600"/>
          </a:xfrm>
          <a:prstGeom xmlns:a="http://schemas.openxmlformats.org/drawingml/2006/main" prst="roundRect">
            <a:avLst>
              <a:gd name="adj" fmla="val 18750"/>
            </a:avLst>
          </a:prstGeom>
          <a:solidFill xmlns:a="http://schemas.openxmlformats.org/drawingml/2006/main">
            <a:srgbClr val="0E7C6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1" name="nodeT1">
            <a:extLst xmlns:a="http://schemas.openxmlformats.org/drawingml/2006/main">
              <a:ext uri="{FF2B5EF4-FFF2-40B4-BE49-F238E27FC236}">
                <a16:creationId xmlns:a16="http://schemas.microsoft.com/office/drawing/2014/main" id="{0D79E840-48AF-41CD-9F13-EF3B36E1AA5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77250" y="3009900"/>
            <a:ext cx="7620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MODELAR</a:t>
            </a:r>
          </a:p>
        </p:txBody>
      </p:sp>
      <p:sp>
        <p:nvSpPr>
          <p:cNvPr id="12" name="node2">
            <a:extLst xmlns:a="http://schemas.openxmlformats.org/drawingml/2006/main">
              <a:ext uri="{FF2B5EF4-FFF2-40B4-BE49-F238E27FC236}">
                <a16:creationId xmlns:a16="http://schemas.microsoft.com/office/drawing/2014/main" id="{7B0BCE56-5C94-4C70-8F19-6D78DC1333C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429750" y="3810000"/>
            <a:ext cx="857250" cy="609600"/>
          </a:xfrm>
          <a:prstGeom xmlns:a="http://schemas.openxmlformats.org/drawingml/2006/main" prst="roundRect">
            <a:avLst>
              <a:gd name="adj" fmla="val 18750"/>
            </a:avLst>
          </a:prstGeom>
          <a:solidFill xmlns:a="http://schemas.openxmlformats.org/drawingml/2006/main">
            <a:srgbClr val="0E7C6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3" name="nodeT2">
            <a:extLst xmlns:a="http://schemas.openxmlformats.org/drawingml/2006/main">
              <a:ext uri="{FF2B5EF4-FFF2-40B4-BE49-F238E27FC236}">
                <a16:creationId xmlns:a16="http://schemas.microsoft.com/office/drawing/2014/main" id="{88B7A612-B4D4-49B2-A54C-9BCFAA2077C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477375" y="4010025"/>
            <a:ext cx="7620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DECIDIR</a:t>
            </a:r>
          </a:p>
        </p:txBody>
      </p:sp>
      <p:sp>
        <p:nvSpPr>
          <p:cNvPr id="14" name="node3">
            <a:extLst xmlns:a="http://schemas.openxmlformats.org/drawingml/2006/main">
              <a:ext uri="{FF2B5EF4-FFF2-40B4-BE49-F238E27FC236}">
                <a16:creationId xmlns:a16="http://schemas.microsoft.com/office/drawing/2014/main" id="{D308D88A-DEC3-4C11-A945-2CC3193F3DA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429875" y="3048000"/>
            <a:ext cx="857250" cy="609600"/>
          </a:xfrm>
          <a:prstGeom xmlns:a="http://schemas.openxmlformats.org/drawingml/2006/main" prst="roundRect">
            <a:avLst>
              <a:gd name="adj" fmla="val 18750"/>
            </a:avLst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5" name="nodeT3">
            <a:extLst xmlns:a="http://schemas.openxmlformats.org/drawingml/2006/main">
              <a:ext uri="{FF2B5EF4-FFF2-40B4-BE49-F238E27FC236}">
                <a16:creationId xmlns:a16="http://schemas.microsoft.com/office/drawing/2014/main" id="{29841EBF-E37E-46E3-9DC4-C1950010648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477500" y="3248025"/>
            <a:ext cx="7620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061D33"/>
                </a:solidFill>
              </a:defRPr>
            </a:pPr>
            <a:r>
              <a:rPr sz="825" b="1">
                <a:solidFill>
                  <a:srgbClr val="061D33"/>
                </a:solidFill>
              </a:rPr>
              <a:t>VERIFICAR</a:t>
            </a:r>
          </a:p>
        </p:txBody>
      </p:sp>
      <p:sp>
        <p:nvSpPr>
          <p:cNvPr id="16" name="app-line">
            <a:extLst xmlns:a="http://schemas.openxmlformats.org/drawingml/2006/main">
              <a:ext uri="{FF2B5EF4-FFF2-40B4-BE49-F238E27FC236}">
                <a16:creationId xmlns:a16="http://schemas.microsoft.com/office/drawing/2014/main" id="{0D362417-12B8-4E09-9130-738A71C3C34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5772150"/>
            <a:ext cx="66675" cy="49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7" name="app">
            <a:extLst xmlns:a="http://schemas.openxmlformats.org/drawingml/2006/main">
              <a:ext uri="{FF2B5EF4-FFF2-40B4-BE49-F238E27FC236}">
                <a16:creationId xmlns:a16="http://schemas.microsoft.com/office/drawing/2014/main" id="{A179659B-E49A-4A87-8961-26F79611FCD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5876925"/>
            <a:ext cx="9334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275" b="1">
                <a:solidFill>
                  <a:srgbClr val="FFFFFF"/>
                </a:solidFill>
              </a:defRPr>
            </a:pPr>
            <a:r>
              <a:rPr sz="1275" b="1">
                <a:solidFill>
                  <a:srgbClr val="FFFFFF"/>
                </a:solidFill>
              </a:rPr>
              <a:t>ENTREGABLE · Plan de manejo interno, rutas y sistema de trazabilidad</a:t>
            </a:r>
          </a:p>
        </p:txBody>
      </p:sp>
    </p:spTree>
    <p:extLst>
      <p:ext uri="{BB962C8B-B14F-4D97-AF65-F5344CB8AC3E}">
        <p14:creationId xmlns:p14="http://schemas.microsoft.com/office/powerpoint/2010/main" val="851948596"/>
      </p:ext>
    </p:extLst>
  </p:cSld>
</p:sld>
</file>

<file path=ppt/slides/slide5.xml><?xml version="1.0" encoding="utf-8"?>
<p:sld xmlns:p="http://schemas.openxmlformats.org/presentationml/2006/main">
  <p:cSld>
    <p:bg>
      <p:bgPr>
        <a:solidFill xmlns:a="http://schemas.openxmlformats.org/drawingml/2006/main">
          <a:srgbClr val="061D33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5" name="accent">
            <a:extLst xmlns:a="http://schemas.openxmlformats.org/drawingml/2006/main">
              <a:ext uri="{FF2B5EF4-FFF2-40B4-BE49-F238E27FC236}">
                <a16:creationId xmlns:a16="http://schemas.microsoft.com/office/drawing/2014/main" id="{D5838033-DBB2-47A5-B065-426DB24C533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" name="kicker">
            <a:extLst xmlns:a="http://schemas.openxmlformats.org/drawingml/2006/main">
              <a:ext uri="{FF2B5EF4-FFF2-40B4-BE49-F238E27FC236}">
                <a16:creationId xmlns:a16="http://schemas.microsoft.com/office/drawing/2014/main" id="{6E1C0F78-57C9-4D5A-B459-7A0B4418B1B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361950"/>
            <a:ext cx="7810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1">
                <a:solidFill>
                  <a:srgbClr val="34D4E7"/>
                </a:solidFill>
              </a:defRPr>
            </a:pPr>
            <a:r>
              <a:rPr sz="1050" b="1">
                <a:solidFill>
                  <a:srgbClr val="34D4E7"/>
                </a:solidFill>
              </a:rPr>
              <a:t>GESTIÓN INTEGRAL DE RESIDUOS SÓLIDOS CON IA · MÓDULO 03</a:t>
            </a:r>
          </a:p>
        </p:txBody>
      </p:sp>
      <p:sp>
        <p:nvSpPr>
          <p:cNvPr id="3" name="num">
            <a:extLst xmlns:a="http://schemas.openxmlformats.org/drawingml/2006/main">
              <a:ext uri="{FF2B5EF4-FFF2-40B4-BE49-F238E27FC236}">
                <a16:creationId xmlns:a16="http://schemas.microsoft.com/office/drawing/2014/main" id="{02410B45-0818-4E77-A7CE-2C8BF8F2ED5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0" y="209550"/>
            <a:ext cx="1238250" cy="762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>
              <a:defRPr sz="4800" b="1">
                <a:solidFill>
                  <a:srgbClr val="15405A"/>
                </a:solidFill>
              </a:defRPr>
            </a:pPr>
            <a:r>
              <a:rPr sz="4800" b="1">
                <a:solidFill>
                  <a:srgbClr val="15405A"/>
                </a:solidFill>
              </a:rPr>
              <a:t>05</a:t>
            </a:r>
          </a:p>
        </p:txBody>
      </p:sp>
      <p:sp>
        <p:nvSpPr>
          <p:cNvPr id="4" name="foot">
            <a:extLst xmlns:a="http://schemas.openxmlformats.org/drawingml/2006/main">
              <a:ext uri="{FF2B5EF4-FFF2-40B4-BE49-F238E27FC236}">
                <a16:creationId xmlns:a16="http://schemas.microsoft.com/office/drawing/2014/main" id="{E79D0663-D25D-403F-BC5E-5679A3024B6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6496050"/>
            <a:ext cx="828675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825">
                <a:solidFill>
                  <a:srgbClr val="88A6B9"/>
                </a:solidFill>
              </a:defRPr>
            </a:pPr>
            <a:r>
              <a:rPr sz="825">
                <a:solidFill>
                  <a:srgbClr val="88A6B9"/>
                </a:solidFill>
              </a:rPr>
              <a:t>CENESAM Nexus IA · Manejo interno y transporte · 5/20</a:t>
            </a:r>
          </a:p>
        </p:txBody>
      </p:sp>
      <p:pic>
        <p:nvPicPr>
          <p:cNvPr id="29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ba68a1ba95cc4798"/>
          <a:stretch xmlns:a="http://schemas.openxmlformats.org/drawingml/2006/main"/>
        </p:blipFill>
        <p:spPr>
          <a:xfrm xmlns:a="http://schemas.openxmlformats.org/drawingml/2006/main">
            <a:off x="11186183" y="6153150"/>
            <a:ext cx="373335" cy="457200"/>
          </a:xfrm>
          <a:prstGeom xmlns:a="http://schemas.openxmlformats.org/drawingml/2006/main" prst="rect">
            <a:avLst/>
          </a:prstGeom>
        </p:spPr>
      </p:pic>
      <p:sp>
        <p:nvSpPr>
          <p:cNvPr id="6" name="title">
            <a:extLst xmlns:a="http://schemas.openxmlformats.org/drawingml/2006/main">
              <a:ext uri="{FF2B5EF4-FFF2-40B4-BE49-F238E27FC236}">
                <a16:creationId xmlns:a16="http://schemas.microsoft.com/office/drawing/2014/main" id="{8BFA3C62-2F2D-4F09-B161-95D2B7139E5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971550"/>
            <a:ext cx="9620250" cy="952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2925" b="1">
                <a:solidFill>
                  <a:srgbClr val="FFFFFF"/>
                </a:solidFill>
              </a:defRPr>
            </a:pPr>
            <a:r>
              <a:rPr sz="2925" b="1">
                <a:solidFill>
                  <a:srgbClr val="FFFFFF"/>
                </a:solidFill>
              </a:rPr>
              <a:t>El sistema debe cerrar la cadena de custodia</a:t>
            </a:r>
          </a:p>
        </p:txBody>
      </p:sp>
      <p:sp>
        <p:nvSpPr>
          <p:cNvPr id="7" name="bullets">
            <a:extLst xmlns:a="http://schemas.openxmlformats.org/drawingml/2006/main">
              <a:ext uri="{FF2B5EF4-FFF2-40B4-BE49-F238E27FC236}">
                <a16:creationId xmlns:a16="http://schemas.microsoft.com/office/drawing/2014/main" id="{BBAFA4D1-08B3-4DBA-A086-27316D000DB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2333625"/>
            <a:ext cx="5810250" cy="2857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Segregación: función, responsable, control y registro.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Acopio primario: función, responsable, control y registro.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Almacén central: función, responsable, control y registro.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Transporte: función, responsable, control y registro.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Destino: función, responsable, control y registro.</a:t>
            </a:r>
          </a:p>
        </p:txBody>
      </p:sp>
      <p:sp>
        <p:nvSpPr>
          <p:cNvPr id="8" name="unit-0">
            <a:extLst xmlns:a="http://schemas.openxmlformats.org/drawingml/2006/main">
              <a:ext uri="{FF2B5EF4-FFF2-40B4-BE49-F238E27FC236}">
                <a16:creationId xmlns:a16="http://schemas.microsoft.com/office/drawing/2014/main" id="{C991DECA-B267-4F6B-893E-52545F01147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2381250"/>
            <a:ext cx="742950" cy="781050"/>
          </a:xfrm>
          <a:prstGeom xmlns:a="http://schemas.openxmlformats.org/drawingml/2006/main" prst="roundRect">
            <a:avLst>
              <a:gd name="adj" fmla="val 15385"/>
            </a:avLst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9" name="unit-text-0">
            <a:extLst xmlns:a="http://schemas.openxmlformats.org/drawingml/2006/main">
              <a:ext uri="{FF2B5EF4-FFF2-40B4-BE49-F238E27FC236}">
                <a16:creationId xmlns:a16="http://schemas.microsoft.com/office/drawing/2014/main" id="{2627CC77-0757-40A6-A6BB-891AC8CC2DC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86625" y="2590800"/>
            <a:ext cx="6477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SEGREGACIÓN</a:t>
            </a:r>
          </a:p>
        </p:txBody>
      </p:sp>
      <p:sp>
        <p:nvSpPr>
          <p:cNvPr id="10" name="pipe-0">
            <a:extLst xmlns:a="http://schemas.openxmlformats.org/drawingml/2006/main">
              <a:ext uri="{FF2B5EF4-FFF2-40B4-BE49-F238E27FC236}">
                <a16:creationId xmlns:a16="http://schemas.microsoft.com/office/drawing/2014/main" id="{FFB260EF-0A4A-419C-8066-712706B5047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981950" y="2743200"/>
            <a:ext cx="95250" cy="476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1" name="unit-1">
            <a:extLst xmlns:a="http://schemas.openxmlformats.org/drawingml/2006/main">
              <a:ext uri="{FF2B5EF4-FFF2-40B4-BE49-F238E27FC236}">
                <a16:creationId xmlns:a16="http://schemas.microsoft.com/office/drawing/2014/main" id="{35BFEE37-0A5A-4C2B-B55C-517CB20876C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77200" y="2705100"/>
            <a:ext cx="742950" cy="781050"/>
          </a:xfrm>
          <a:prstGeom xmlns:a="http://schemas.openxmlformats.org/drawingml/2006/main" prst="roundRect">
            <a:avLst>
              <a:gd name="adj" fmla="val 15385"/>
            </a:avLst>
          </a:prstGeom>
          <a:solidFill xmlns:a="http://schemas.openxmlformats.org/drawingml/2006/main">
            <a:srgbClr val="0E7C6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2" name="unit-text-1">
            <a:extLst xmlns:a="http://schemas.openxmlformats.org/drawingml/2006/main">
              <a:ext uri="{FF2B5EF4-FFF2-40B4-BE49-F238E27FC236}">
                <a16:creationId xmlns:a16="http://schemas.microsoft.com/office/drawing/2014/main" id="{C29678A0-AD79-4021-9BFC-61A9FE067A5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24825" y="2914650"/>
            <a:ext cx="6477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ACOPIO PRIMARIO</a:t>
            </a:r>
          </a:p>
        </p:txBody>
      </p:sp>
      <p:sp>
        <p:nvSpPr>
          <p:cNvPr id="13" name="pipe-1">
            <a:extLst xmlns:a="http://schemas.openxmlformats.org/drawingml/2006/main">
              <a:ext uri="{FF2B5EF4-FFF2-40B4-BE49-F238E27FC236}">
                <a16:creationId xmlns:a16="http://schemas.microsoft.com/office/drawing/2014/main" id="{D5CF8018-BCD8-430E-A258-2E5470613B4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20150" y="3067050"/>
            <a:ext cx="95250" cy="476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4" name="unit-2">
            <a:extLst xmlns:a="http://schemas.openxmlformats.org/drawingml/2006/main">
              <a:ext uri="{FF2B5EF4-FFF2-40B4-BE49-F238E27FC236}">
                <a16:creationId xmlns:a16="http://schemas.microsoft.com/office/drawing/2014/main" id="{45CAF0A6-25A2-4A3B-9CE0-4A1602E2BD7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915400" y="2381250"/>
            <a:ext cx="742950" cy="781050"/>
          </a:xfrm>
          <a:prstGeom xmlns:a="http://schemas.openxmlformats.org/drawingml/2006/main" prst="roundRect">
            <a:avLst>
              <a:gd name="adj" fmla="val 15385"/>
            </a:avLst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5" name="unit-text-2">
            <a:extLst xmlns:a="http://schemas.openxmlformats.org/drawingml/2006/main">
              <a:ext uri="{FF2B5EF4-FFF2-40B4-BE49-F238E27FC236}">
                <a16:creationId xmlns:a16="http://schemas.microsoft.com/office/drawing/2014/main" id="{2C73D0D6-693D-4CA5-9D62-BB9BFFC61F8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963025" y="2590800"/>
            <a:ext cx="6477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ALMACÉN CENTRAL</a:t>
            </a:r>
          </a:p>
        </p:txBody>
      </p:sp>
      <p:sp>
        <p:nvSpPr>
          <p:cNvPr id="16" name="pipe-2">
            <a:extLst xmlns:a="http://schemas.openxmlformats.org/drawingml/2006/main">
              <a:ext uri="{FF2B5EF4-FFF2-40B4-BE49-F238E27FC236}">
                <a16:creationId xmlns:a16="http://schemas.microsoft.com/office/drawing/2014/main" id="{AC60D3DB-7D27-4708-A5C4-5624449601B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658350" y="2743200"/>
            <a:ext cx="95250" cy="476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7" name="unit-3">
            <a:extLst xmlns:a="http://schemas.openxmlformats.org/drawingml/2006/main">
              <a:ext uri="{FF2B5EF4-FFF2-40B4-BE49-F238E27FC236}">
                <a16:creationId xmlns:a16="http://schemas.microsoft.com/office/drawing/2014/main" id="{E93F32E5-E866-472B-9139-E1AD2469DF2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53600" y="2705100"/>
            <a:ext cx="742950" cy="781050"/>
          </a:xfrm>
          <a:prstGeom xmlns:a="http://schemas.openxmlformats.org/drawingml/2006/main" prst="roundRect">
            <a:avLst>
              <a:gd name="adj" fmla="val 15385"/>
            </a:avLst>
          </a:prstGeom>
          <a:solidFill xmlns:a="http://schemas.openxmlformats.org/drawingml/2006/main">
            <a:srgbClr val="0E7C6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8" name="unit-text-3">
            <a:extLst xmlns:a="http://schemas.openxmlformats.org/drawingml/2006/main">
              <a:ext uri="{FF2B5EF4-FFF2-40B4-BE49-F238E27FC236}">
                <a16:creationId xmlns:a16="http://schemas.microsoft.com/office/drawing/2014/main" id="{4553AA21-07A4-44EC-81ED-14A5583523D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801225" y="2914650"/>
            <a:ext cx="6477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TRANSPORTE</a:t>
            </a:r>
          </a:p>
        </p:txBody>
      </p:sp>
      <p:sp>
        <p:nvSpPr>
          <p:cNvPr id="19" name="pipe-3">
            <a:extLst xmlns:a="http://schemas.openxmlformats.org/drawingml/2006/main">
              <a:ext uri="{FF2B5EF4-FFF2-40B4-BE49-F238E27FC236}">
                <a16:creationId xmlns:a16="http://schemas.microsoft.com/office/drawing/2014/main" id="{72C8BE07-D74F-462A-9939-EAA6E6DEF29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496550" y="3067050"/>
            <a:ext cx="95250" cy="476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0" name="unit-4">
            <a:extLst xmlns:a="http://schemas.openxmlformats.org/drawingml/2006/main">
              <a:ext uri="{FF2B5EF4-FFF2-40B4-BE49-F238E27FC236}">
                <a16:creationId xmlns:a16="http://schemas.microsoft.com/office/drawing/2014/main" id="{EF70EC24-97AA-4105-A512-27CFB7D2C44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591800" y="2381250"/>
            <a:ext cx="742950" cy="781050"/>
          </a:xfrm>
          <a:prstGeom xmlns:a="http://schemas.openxmlformats.org/drawingml/2006/main" prst="roundRect">
            <a:avLst>
              <a:gd name="adj" fmla="val 15385"/>
            </a:avLst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1" name="unit-text-4">
            <a:extLst xmlns:a="http://schemas.openxmlformats.org/drawingml/2006/main">
              <a:ext uri="{FF2B5EF4-FFF2-40B4-BE49-F238E27FC236}">
                <a16:creationId xmlns:a16="http://schemas.microsoft.com/office/drawing/2014/main" id="{FE485080-DF92-4BDC-BFF9-A42319F704D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639425" y="2590800"/>
            <a:ext cx="6477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061D33"/>
                </a:solidFill>
              </a:defRPr>
            </a:pPr>
            <a:r>
              <a:rPr sz="825" b="1">
                <a:solidFill>
                  <a:srgbClr val="061D33"/>
                </a:solidFill>
              </a:rPr>
              <a:t>DESTINO</a:t>
            </a:r>
          </a:p>
        </p:txBody>
      </p:sp>
      <p:sp>
        <p:nvSpPr>
          <p:cNvPr id="22" name="train-cap">
            <a:extLst xmlns:a="http://schemas.openxmlformats.org/drawingml/2006/main">
              <a:ext uri="{FF2B5EF4-FFF2-40B4-BE49-F238E27FC236}">
                <a16:creationId xmlns:a16="http://schemas.microsoft.com/office/drawing/2014/main" id="{8CC1EE4B-0219-4D23-BF43-A72759C6C5E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3857625"/>
            <a:ext cx="4095750" cy="238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900" b="1">
                <a:solidFill>
                  <a:srgbClr val="DDECF2"/>
                </a:solidFill>
              </a:defRPr>
            </a:pPr>
            <a:r>
              <a:rPr sz="900" b="1">
                <a:solidFill>
                  <a:srgbClr val="DDECF2"/>
                </a:solidFill>
              </a:rPr>
              <a:t>TREN CONCEPTUAL Â· VALIDAR CON DATOS Y CONDICIONES LOCALES</a:t>
            </a:r>
          </a:p>
        </p:txBody>
      </p:sp>
      <p:sp>
        <p:nvSpPr>
          <p:cNvPr id="23" name="app-line">
            <a:extLst xmlns:a="http://schemas.openxmlformats.org/drawingml/2006/main">
              <a:ext uri="{FF2B5EF4-FFF2-40B4-BE49-F238E27FC236}">
                <a16:creationId xmlns:a16="http://schemas.microsoft.com/office/drawing/2014/main" id="{0965DD5E-2343-4D01-917C-5FDD629F607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5772150"/>
            <a:ext cx="66675" cy="49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4" name="app">
            <a:extLst xmlns:a="http://schemas.openxmlformats.org/drawingml/2006/main">
              <a:ext uri="{FF2B5EF4-FFF2-40B4-BE49-F238E27FC236}">
                <a16:creationId xmlns:a16="http://schemas.microsoft.com/office/drawing/2014/main" id="{48EC1759-37CB-4FCF-8ACA-8923FD1CCEC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5876925"/>
            <a:ext cx="9334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275" b="1">
                <a:solidFill>
                  <a:srgbClr val="FFFFFF"/>
                </a:solidFill>
              </a:defRPr>
            </a:pPr>
            <a:r>
              <a:rPr sz="1275" b="1">
                <a:solidFill>
                  <a:srgbClr val="FFFFFF"/>
                </a:solidFill>
              </a:rPr>
              <a:t>ENTREGABLE · Plan de manejo interno, rutas y sistema de trazabilidad</a:t>
            </a:r>
          </a:p>
        </p:txBody>
      </p:sp>
    </p:spTree>
    <p:extLst>
      <p:ext uri="{BB962C8B-B14F-4D97-AF65-F5344CB8AC3E}">
        <p14:creationId xmlns:p14="http://schemas.microsoft.com/office/powerpoint/2010/main" val="1177486718"/>
      </p:ext>
    </p:extLst>
  </p:cSld>
</p:sld>
</file>

<file path=ppt/slides/slide6.xml><?xml version="1.0" encoding="utf-8"?>
<p:sld xmlns:p="http://schemas.openxmlformats.org/presentationml/2006/main">
  <p:cSld>
    <p:bg>
      <p:bgPr>
        <a:solidFill xmlns:a="http://schemas.openxmlformats.org/drawingml/2006/main">
          <a:srgbClr val="061D33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2" name="accent">
            <a:extLst xmlns:a="http://schemas.openxmlformats.org/drawingml/2006/main">
              <a:ext uri="{FF2B5EF4-FFF2-40B4-BE49-F238E27FC236}">
                <a16:creationId xmlns:a16="http://schemas.microsoft.com/office/drawing/2014/main" id="{91FB22F6-903D-4FF4-83FB-AA66696D834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" name="kicker">
            <a:extLst xmlns:a="http://schemas.openxmlformats.org/drawingml/2006/main">
              <a:ext uri="{FF2B5EF4-FFF2-40B4-BE49-F238E27FC236}">
                <a16:creationId xmlns:a16="http://schemas.microsoft.com/office/drawing/2014/main" id="{B9DDDA93-5CDA-4B27-84A1-C10AFE5CB8C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361950"/>
            <a:ext cx="7810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1">
                <a:solidFill>
                  <a:srgbClr val="34D4E7"/>
                </a:solidFill>
              </a:defRPr>
            </a:pPr>
            <a:r>
              <a:rPr sz="1050" b="1">
                <a:solidFill>
                  <a:srgbClr val="34D4E7"/>
                </a:solidFill>
              </a:rPr>
              <a:t>GESTIÓN INTEGRAL DE RESIDUOS SÓLIDOS CON IA · MÓDULO 03</a:t>
            </a:r>
          </a:p>
        </p:txBody>
      </p:sp>
      <p:sp>
        <p:nvSpPr>
          <p:cNvPr id="3" name="num">
            <a:extLst xmlns:a="http://schemas.openxmlformats.org/drawingml/2006/main">
              <a:ext uri="{FF2B5EF4-FFF2-40B4-BE49-F238E27FC236}">
                <a16:creationId xmlns:a16="http://schemas.microsoft.com/office/drawing/2014/main" id="{ABBBE65D-ACB0-4B4B-A5AA-BD67C590135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0" y="209550"/>
            <a:ext cx="1238250" cy="762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>
              <a:defRPr sz="4800" b="1">
                <a:solidFill>
                  <a:srgbClr val="15405A"/>
                </a:solidFill>
              </a:defRPr>
            </a:pPr>
            <a:r>
              <a:rPr sz="4800" b="1">
                <a:solidFill>
                  <a:srgbClr val="15405A"/>
                </a:solidFill>
              </a:rPr>
              <a:t>06</a:t>
            </a:r>
          </a:p>
        </p:txBody>
      </p:sp>
      <p:sp>
        <p:nvSpPr>
          <p:cNvPr id="4" name="foot">
            <a:extLst xmlns:a="http://schemas.openxmlformats.org/drawingml/2006/main">
              <a:ext uri="{FF2B5EF4-FFF2-40B4-BE49-F238E27FC236}">
                <a16:creationId xmlns:a16="http://schemas.microsoft.com/office/drawing/2014/main" id="{BB291B70-0D5A-4A43-AE57-AFD7ABBE929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6496050"/>
            <a:ext cx="828675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825">
                <a:solidFill>
                  <a:srgbClr val="88A6B9"/>
                </a:solidFill>
              </a:defRPr>
            </a:pPr>
            <a:r>
              <a:rPr sz="825">
                <a:solidFill>
                  <a:srgbClr val="88A6B9"/>
                </a:solidFill>
              </a:rPr>
              <a:t>CENESAM Nexus IA · Manejo interno y transporte · 6/20</a:t>
            </a:r>
          </a:p>
        </p:txBody>
      </p:sp>
      <p:pic>
        <p:nvPicPr>
          <p:cNvPr id="26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82deaa942d3a4a73"/>
          <a:stretch xmlns:a="http://schemas.openxmlformats.org/drawingml/2006/main"/>
        </p:blipFill>
        <p:spPr>
          <a:xfrm xmlns:a="http://schemas.openxmlformats.org/drawingml/2006/main">
            <a:off x="11186183" y="6153150"/>
            <a:ext cx="373335" cy="457200"/>
          </a:xfrm>
          <a:prstGeom xmlns:a="http://schemas.openxmlformats.org/drawingml/2006/main" prst="rect">
            <a:avLst/>
          </a:prstGeom>
        </p:spPr>
      </p:pic>
      <p:sp>
        <p:nvSpPr>
          <p:cNvPr id="6" name="title">
            <a:extLst xmlns:a="http://schemas.openxmlformats.org/drawingml/2006/main">
              <a:ext uri="{FF2B5EF4-FFF2-40B4-BE49-F238E27FC236}">
                <a16:creationId xmlns:a16="http://schemas.microsoft.com/office/drawing/2014/main" id="{9AD69E5D-A67A-4E70-9C19-67A41959824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971550"/>
            <a:ext cx="9620250" cy="952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2925" b="1">
                <a:solidFill>
                  <a:srgbClr val="FFFFFF"/>
                </a:solidFill>
              </a:defRPr>
            </a:pPr>
            <a:r>
              <a:rPr sz="2925" b="1">
                <a:solidFill>
                  <a:srgbClr val="FFFFFF"/>
                </a:solidFill>
              </a:rPr>
              <a:t>La jerarquía prioriza prevención y valorización</a:t>
            </a:r>
          </a:p>
        </p:txBody>
      </p:sp>
      <p:sp>
        <p:nvSpPr>
          <p:cNvPr id="7" name="bullets">
            <a:extLst xmlns:a="http://schemas.openxmlformats.org/drawingml/2006/main">
              <a:ext uri="{FF2B5EF4-FFF2-40B4-BE49-F238E27FC236}">
                <a16:creationId xmlns:a16="http://schemas.microsoft.com/office/drawing/2014/main" id="{135BA390-8E6E-4580-A9E7-338C8461301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2333625"/>
            <a:ext cx="5810250" cy="2857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Prevenir antes de generar.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Reutilizar y valorizar con calidad y mercado.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Disponer únicamente el rechazo no aprovechable.</a:t>
            </a:r>
          </a:p>
        </p:txBody>
      </p:sp>
      <p:sp>
        <p:nvSpPr>
          <p:cNvPr id="8" name="p0">
            <a:extLst xmlns:a="http://schemas.openxmlformats.org/drawingml/2006/main">
              <a:ext uri="{FF2B5EF4-FFF2-40B4-BE49-F238E27FC236}">
                <a16:creationId xmlns:a16="http://schemas.microsoft.com/office/drawing/2014/main" id="{2BFE8CAE-0321-4F20-A034-B80CD36AC6E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2381250"/>
            <a:ext cx="15240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900" b="1">
                <a:solidFill>
                  <a:srgbClr val="DDECF2"/>
                </a:solidFill>
              </a:defRPr>
            </a:pPr>
            <a:r>
              <a:rPr sz="900" b="1">
                <a:solidFill>
                  <a:srgbClr val="DDECF2"/>
                </a:solidFill>
              </a:rPr>
              <a:t>COMPATIBILIDAD</a:t>
            </a:r>
          </a:p>
        </p:txBody>
      </p:sp>
      <p:sp>
        <p:nvSpPr>
          <p:cNvPr id="9" name="t0">
            <a:extLst xmlns:a="http://schemas.openxmlformats.org/drawingml/2006/main">
              <a:ext uri="{FF2B5EF4-FFF2-40B4-BE49-F238E27FC236}">
                <a16:creationId xmlns:a16="http://schemas.microsoft.com/office/drawing/2014/main" id="{1EE8FBB5-3BAB-4844-85E6-008067B2F90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10625" y="2381250"/>
            <a:ext cx="24765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73C54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0" name="v0">
            <a:extLst xmlns:a="http://schemas.openxmlformats.org/drawingml/2006/main">
              <a:ext uri="{FF2B5EF4-FFF2-40B4-BE49-F238E27FC236}">
                <a16:creationId xmlns:a16="http://schemas.microsoft.com/office/drawing/2014/main" id="{BBF55380-798A-48D8-A3B3-074B0473F80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10625" y="2381250"/>
            <a:ext cx="74295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1" name="p1">
            <a:extLst xmlns:a="http://schemas.openxmlformats.org/drawingml/2006/main">
              <a:ext uri="{FF2B5EF4-FFF2-40B4-BE49-F238E27FC236}">
                <a16:creationId xmlns:a16="http://schemas.microsoft.com/office/drawing/2014/main" id="{70041D10-7F4F-4C9B-A396-49F24028562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3028950"/>
            <a:ext cx="15240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900" b="1">
                <a:solidFill>
                  <a:srgbClr val="DDECF2"/>
                </a:solidFill>
              </a:defRPr>
            </a:pPr>
            <a:r>
              <a:rPr sz="900" b="1">
                <a:solidFill>
                  <a:srgbClr val="DDECF2"/>
                </a:solidFill>
              </a:rPr>
              <a:t>CAPACIDAD Y FRECUENCIA</a:t>
            </a:r>
          </a:p>
        </p:txBody>
      </p:sp>
      <p:sp>
        <p:nvSpPr>
          <p:cNvPr id="12" name="t1">
            <a:extLst xmlns:a="http://schemas.openxmlformats.org/drawingml/2006/main">
              <a:ext uri="{FF2B5EF4-FFF2-40B4-BE49-F238E27FC236}">
                <a16:creationId xmlns:a16="http://schemas.microsoft.com/office/drawing/2014/main" id="{C4B387DB-D0A2-4833-95CE-728C9CAD064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10625" y="3028950"/>
            <a:ext cx="24765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73C54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3" name="v1">
            <a:extLst xmlns:a="http://schemas.openxmlformats.org/drawingml/2006/main">
              <a:ext uri="{FF2B5EF4-FFF2-40B4-BE49-F238E27FC236}">
                <a16:creationId xmlns:a16="http://schemas.microsoft.com/office/drawing/2014/main" id="{03E09CFB-EB7A-4BD2-BDBD-3A174A42413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10625" y="3028950"/>
            <a:ext cx="113919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4" name="p2">
            <a:extLst xmlns:a="http://schemas.openxmlformats.org/drawingml/2006/main">
              <a:ext uri="{FF2B5EF4-FFF2-40B4-BE49-F238E27FC236}">
                <a16:creationId xmlns:a16="http://schemas.microsoft.com/office/drawing/2014/main" id="{422C30E1-C8F1-49ED-8DA1-23DF3E425DC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3676650"/>
            <a:ext cx="15240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900" b="1">
                <a:solidFill>
                  <a:srgbClr val="DDECF2"/>
                </a:solidFill>
              </a:defRPr>
            </a:pPr>
            <a:r>
              <a:rPr sz="900" b="1">
                <a:solidFill>
                  <a:srgbClr val="DDECF2"/>
                </a:solidFill>
              </a:rPr>
              <a:t>TIEMPO DE ALMACENAMIENTO</a:t>
            </a:r>
          </a:p>
        </p:txBody>
      </p:sp>
      <p:sp>
        <p:nvSpPr>
          <p:cNvPr id="15" name="t2">
            <a:extLst xmlns:a="http://schemas.openxmlformats.org/drawingml/2006/main">
              <a:ext uri="{FF2B5EF4-FFF2-40B4-BE49-F238E27FC236}">
                <a16:creationId xmlns:a16="http://schemas.microsoft.com/office/drawing/2014/main" id="{777CAE7C-521C-43C4-ABA3-9B0272550AF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10625" y="3676650"/>
            <a:ext cx="24765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73C54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6" name="v2">
            <a:extLst xmlns:a="http://schemas.openxmlformats.org/drawingml/2006/main">
              <a:ext uri="{FF2B5EF4-FFF2-40B4-BE49-F238E27FC236}">
                <a16:creationId xmlns:a16="http://schemas.microsoft.com/office/drawing/2014/main" id="{14CBEA72-5D3E-4BAC-9C5D-0E3AFBAC382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10625" y="3676650"/>
            <a:ext cx="153543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7" name="p3">
            <a:extLst xmlns:a="http://schemas.openxmlformats.org/drawingml/2006/main">
              <a:ext uri="{FF2B5EF4-FFF2-40B4-BE49-F238E27FC236}">
                <a16:creationId xmlns:a16="http://schemas.microsoft.com/office/drawing/2014/main" id="{87FC5F37-A3FC-4763-8977-945A1482089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4324350"/>
            <a:ext cx="15240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900" b="1">
                <a:solidFill>
                  <a:srgbClr val="DDECF2"/>
                </a:solidFill>
              </a:defRPr>
            </a:pPr>
            <a:r>
              <a:rPr sz="900" b="1">
                <a:solidFill>
                  <a:srgbClr val="DDECF2"/>
                </a:solidFill>
              </a:rPr>
              <a:t>REGISTRO Y MANIFIESTO</a:t>
            </a:r>
          </a:p>
        </p:txBody>
      </p:sp>
      <p:sp>
        <p:nvSpPr>
          <p:cNvPr id="18" name="t3">
            <a:extLst xmlns:a="http://schemas.openxmlformats.org/drawingml/2006/main">
              <a:ext uri="{FF2B5EF4-FFF2-40B4-BE49-F238E27FC236}">
                <a16:creationId xmlns:a16="http://schemas.microsoft.com/office/drawing/2014/main" id="{FB90A633-6B10-4688-8F9F-7AFAC71E322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10625" y="4324350"/>
            <a:ext cx="24765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73C54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9" name="v3">
            <a:extLst xmlns:a="http://schemas.openxmlformats.org/drawingml/2006/main">
              <a:ext uri="{FF2B5EF4-FFF2-40B4-BE49-F238E27FC236}">
                <a16:creationId xmlns:a16="http://schemas.microsoft.com/office/drawing/2014/main" id="{D32A40EC-7AA6-4870-805A-13F1A03414D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10625" y="4324350"/>
            <a:ext cx="193167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0" name="app-line">
            <a:extLst xmlns:a="http://schemas.openxmlformats.org/drawingml/2006/main">
              <a:ext uri="{FF2B5EF4-FFF2-40B4-BE49-F238E27FC236}">
                <a16:creationId xmlns:a16="http://schemas.microsoft.com/office/drawing/2014/main" id="{D88F62BA-D535-41DE-AE0F-72A19A14B57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5772150"/>
            <a:ext cx="66675" cy="49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1" name="app">
            <a:extLst xmlns:a="http://schemas.openxmlformats.org/drawingml/2006/main">
              <a:ext uri="{FF2B5EF4-FFF2-40B4-BE49-F238E27FC236}">
                <a16:creationId xmlns:a16="http://schemas.microsoft.com/office/drawing/2014/main" id="{06EFC0EA-2BF0-420A-8738-408D51FA770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5876925"/>
            <a:ext cx="9334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275" b="1">
                <a:solidFill>
                  <a:srgbClr val="FFFFFF"/>
                </a:solidFill>
              </a:defRPr>
            </a:pPr>
            <a:r>
              <a:rPr sz="1275" b="1">
                <a:solidFill>
                  <a:srgbClr val="FFFFFF"/>
                </a:solidFill>
              </a:rPr>
              <a:t>ENTREGABLE · Plan de manejo interno, rutas y sistema de trazabilidad</a:t>
            </a:r>
          </a:p>
        </p:txBody>
      </p:sp>
    </p:spTree>
    <p:extLst>
      <p:ext uri="{BB962C8B-B14F-4D97-AF65-F5344CB8AC3E}">
        <p14:creationId xmlns:p14="http://schemas.microsoft.com/office/powerpoint/2010/main" val="1316480116"/>
      </p:ext>
    </p:extLst>
  </p:cSld>
</p:sld>
</file>

<file path=ppt/slides/slide7.xml><?xml version="1.0" encoding="utf-8"?>
<p:sld xmlns:p="http://schemas.openxmlformats.org/presentationml/2006/main">
  <p:cSld>
    <p:bg>
      <p:bgPr>
        <a:solidFill xmlns:a="http://schemas.openxmlformats.org/drawingml/2006/main">
          <a:srgbClr val="061D33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8" name="accent">
            <a:extLst xmlns:a="http://schemas.openxmlformats.org/drawingml/2006/main">
              <a:ext uri="{FF2B5EF4-FFF2-40B4-BE49-F238E27FC236}">
                <a16:creationId xmlns:a16="http://schemas.microsoft.com/office/drawing/2014/main" id="{D2D0894F-AA84-4F52-A61D-77ED0D57089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" name="kicker">
            <a:extLst xmlns:a="http://schemas.openxmlformats.org/drawingml/2006/main">
              <a:ext uri="{FF2B5EF4-FFF2-40B4-BE49-F238E27FC236}">
                <a16:creationId xmlns:a16="http://schemas.microsoft.com/office/drawing/2014/main" id="{D0F2D375-5A79-4B9F-B08D-7F3E9788C5D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361950"/>
            <a:ext cx="7810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1">
                <a:solidFill>
                  <a:srgbClr val="34D4E7"/>
                </a:solidFill>
              </a:defRPr>
            </a:pPr>
            <a:r>
              <a:rPr sz="1050" b="1">
                <a:solidFill>
                  <a:srgbClr val="34D4E7"/>
                </a:solidFill>
              </a:rPr>
              <a:t>GESTIÓN INTEGRAL DE RESIDUOS SÓLIDOS CON IA · MÓDULO 03</a:t>
            </a:r>
          </a:p>
        </p:txBody>
      </p:sp>
      <p:sp>
        <p:nvSpPr>
          <p:cNvPr id="3" name="num">
            <a:extLst xmlns:a="http://schemas.openxmlformats.org/drawingml/2006/main">
              <a:ext uri="{FF2B5EF4-FFF2-40B4-BE49-F238E27FC236}">
                <a16:creationId xmlns:a16="http://schemas.microsoft.com/office/drawing/2014/main" id="{450AEECC-FCC1-476F-AD95-E2EACE5FA23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0" y="209550"/>
            <a:ext cx="1238250" cy="762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>
              <a:defRPr sz="4800" b="1">
                <a:solidFill>
                  <a:srgbClr val="15405A"/>
                </a:solidFill>
              </a:defRPr>
            </a:pPr>
            <a:r>
              <a:rPr sz="4800" b="1">
                <a:solidFill>
                  <a:srgbClr val="15405A"/>
                </a:solidFill>
              </a:rPr>
              <a:t>07</a:t>
            </a:r>
          </a:p>
        </p:txBody>
      </p:sp>
      <p:sp>
        <p:nvSpPr>
          <p:cNvPr id="4" name="foot">
            <a:extLst xmlns:a="http://schemas.openxmlformats.org/drawingml/2006/main">
              <a:ext uri="{FF2B5EF4-FFF2-40B4-BE49-F238E27FC236}">
                <a16:creationId xmlns:a16="http://schemas.microsoft.com/office/drawing/2014/main" id="{DF0CA913-D15A-43EC-B154-13A862C1FEA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6496050"/>
            <a:ext cx="828675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825">
                <a:solidFill>
                  <a:srgbClr val="88A6B9"/>
                </a:solidFill>
              </a:defRPr>
            </a:pPr>
            <a:r>
              <a:rPr sz="825">
                <a:solidFill>
                  <a:srgbClr val="88A6B9"/>
                </a:solidFill>
              </a:rPr>
              <a:t>CENESAM Nexus IA · Manejo interno y transporte · 7/20</a:t>
            </a:r>
          </a:p>
        </p:txBody>
      </p:sp>
      <p:pic>
        <p:nvPicPr>
          <p:cNvPr id="22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f55eeaffbc534c81"/>
          <a:stretch xmlns:a="http://schemas.openxmlformats.org/drawingml/2006/main"/>
        </p:blipFill>
        <p:spPr>
          <a:xfrm xmlns:a="http://schemas.openxmlformats.org/drawingml/2006/main">
            <a:off x="11186183" y="6153150"/>
            <a:ext cx="373335" cy="457200"/>
          </a:xfrm>
          <a:prstGeom xmlns:a="http://schemas.openxmlformats.org/drawingml/2006/main" prst="rect">
            <a:avLst/>
          </a:prstGeom>
        </p:spPr>
      </p:pic>
      <p:sp>
        <p:nvSpPr>
          <p:cNvPr id="6" name="title">
            <a:extLst xmlns:a="http://schemas.openxmlformats.org/drawingml/2006/main">
              <a:ext uri="{FF2B5EF4-FFF2-40B4-BE49-F238E27FC236}">
                <a16:creationId xmlns:a16="http://schemas.microsoft.com/office/drawing/2014/main" id="{83C490CD-F965-466C-830B-AA64284817D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971550"/>
            <a:ext cx="9620250" cy="952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2925" b="1">
                <a:solidFill>
                  <a:srgbClr val="FFFFFF"/>
                </a:solidFill>
              </a:defRPr>
            </a:pPr>
            <a:r>
              <a:rPr sz="2925" b="1">
                <a:solidFill>
                  <a:srgbClr val="FFFFFF"/>
                </a:solidFill>
              </a:rPr>
              <a:t>Clasificar bien cambia el riesgo y el costo</a:t>
            </a:r>
          </a:p>
        </p:txBody>
      </p:sp>
      <p:sp>
        <p:nvSpPr>
          <p:cNvPr id="7" name="bullets">
            <a:extLst xmlns:a="http://schemas.openxmlformats.org/drawingml/2006/main">
              <a:ext uri="{FF2B5EF4-FFF2-40B4-BE49-F238E27FC236}">
                <a16:creationId xmlns:a16="http://schemas.microsoft.com/office/drawing/2014/main" id="{2F42F788-64F9-4D17-982B-CE96764249E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2333625"/>
            <a:ext cx="5810250" cy="2857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compatibilidad: criterio sustentado.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capacidad y frecuencia: segregación compatible.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tiempo de almacenamiento: control operacional.</a:t>
            </a:r>
          </a:p>
        </p:txBody>
      </p:sp>
      <p:sp>
        <p:nvSpPr>
          <p:cNvPr id="8" name="c0">
            <a:extLst xmlns:a="http://schemas.openxmlformats.org/drawingml/2006/main">
              <a:ext uri="{FF2B5EF4-FFF2-40B4-BE49-F238E27FC236}">
                <a16:creationId xmlns:a16="http://schemas.microsoft.com/office/drawing/2014/main" id="{35B43BAA-FA37-48D1-ABE9-D62600CF5F4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2381250"/>
            <a:ext cx="1857375" cy="781050"/>
          </a:xfrm>
          <a:prstGeom xmlns:a="http://schemas.openxmlformats.org/drawingml/2006/main" prst="roundRect">
            <a:avLst>
              <a:gd name="adj" fmla="val 14634"/>
            </a:avLst>
          </a:prstGeom>
          <a:solidFill xmlns:a="http://schemas.openxmlformats.org/drawingml/2006/main">
            <a:srgbClr val="0C4A3E"/>
          </a:solidFill>
          <a:ln xmlns:a="http://schemas.openxmlformats.org/drawingml/2006/main" w="9525">
            <a:solidFill>
              <a:srgbClr val="0E7C6B"/>
            </a:solidFill>
            <a:prstDash val="solid"/>
          </a:ln>
        </p:spPr>
      </p:sp>
      <p:sp>
        <p:nvSpPr>
          <p:cNvPr id="9" name="ct0">
            <a:extLst xmlns:a="http://schemas.openxmlformats.org/drawingml/2006/main">
              <a:ext uri="{FF2B5EF4-FFF2-40B4-BE49-F238E27FC236}">
                <a16:creationId xmlns:a16="http://schemas.microsoft.com/office/drawing/2014/main" id="{1BEA88CD-9188-4670-8FA7-F9C4691E895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334250" y="2638425"/>
            <a:ext cx="1666875" cy="238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125" b="1">
                <a:solidFill>
                  <a:srgbClr val="FFFFFF"/>
                </a:solidFill>
              </a:defRPr>
            </a:pPr>
            <a:r>
              <a:rPr sz="1125" b="1">
                <a:solidFill>
                  <a:srgbClr val="FFFFFF"/>
                </a:solidFill>
              </a:rPr>
              <a:t>GENERACIÓN</a:t>
            </a:r>
          </a:p>
        </p:txBody>
      </p:sp>
      <p:sp>
        <p:nvSpPr>
          <p:cNvPr id="10" name="c1">
            <a:extLst xmlns:a="http://schemas.openxmlformats.org/drawingml/2006/main">
              <a:ext uri="{FF2B5EF4-FFF2-40B4-BE49-F238E27FC236}">
                <a16:creationId xmlns:a16="http://schemas.microsoft.com/office/drawing/2014/main" id="{CF1EFA73-AF41-40F7-9BDF-8D514E8FC8D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286875" y="2381250"/>
            <a:ext cx="1857375" cy="781050"/>
          </a:xfrm>
          <a:prstGeom xmlns:a="http://schemas.openxmlformats.org/drawingml/2006/main" prst="roundRect">
            <a:avLst>
              <a:gd name="adj" fmla="val 14634"/>
            </a:avLst>
          </a:prstGeom>
          <a:solidFill xmlns:a="http://schemas.openxmlformats.org/drawingml/2006/main">
            <a:srgbClr val="0C4A3E"/>
          </a:solidFill>
          <a:ln xmlns:a="http://schemas.openxmlformats.org/drawingml/2006/main" w="9525">
            <a:solidFill>
              <a:srgbClr val="0E7C6B"/>
            </a:solidFill>
            <a:prstDash val="solid"/>
          </a:ln>
        </p:spPr>
      </p:sp>
      <p:sp>
        <p:nvSpPr>
          <p:cNvPr id="11" name="ct1">
            <a:extLst xmlns:a="http://schemas.openxmlformats.org/drawingml/2006/main">
              <a:ext uri="{FF2B5EF4-FFF2-40B4-BE49-F238E27FC236}">
                <a16:creationId xmlns:a16="http://schemas.microsoft.com/office/drawing/2014/main" id="{E1DBCF8A-4560-4DCF-BABD-CD2DE839D21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382125" y="2638425"/>
            <a:ext cx="1666875" cy="238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125" b="1">
                <a:solidFill>
                  <a:srgbClr val="FFFFFF"/>
                </a:solidFill>
              </a:defRPr>
            </a:pPr>
            <a:r>
              <a:rPr sz="1125" b="1">
                <a:solidFill>
                  <a:srgbClr val="FFFFFF"/>
                </a:solidFill>
              </a:rPr>
              <a:t>SEGREGACIÓN</a:t>
            </a:r>
          </a:p>
        </p:txBody>
      </p:sp>
      <p:sp>
        <p:nvSpPr>
          <p:cNvPr id="12" name="c2">
            <a:extLst xmlns:a="http://schemas.openxmlformats.org/drawingml/2006/main">
              <a:ext uri="{FF2B5EF4-FFF2-40B4-BE49-F238E27FC236}">
                <a16:creationId xmlns:a16="http://schemas.microsoft.com/office/drawing/2014/main" id="{EADEF5F2-CEC2-424F-91E8-7FE7A183D0D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3381375"/>
            <a:ext cx="1857375" cy="781050"/>
          </a:xfrm>
          <a:prstGeom xmlns:a="http://schemas.openxmlformats.org/drawingml/2006/main" prst="roundRect">
            <a:avLst>
              <a:gd name="adj" fmla="val 14634"/>
            </a:avLst>
          </a:prstGeom>
          <a:solidFill xmlns:a="http://schemas.openxmlformats.org/drawingml/2006/main">
            <a:srgbClr val="0C4A3E"/>
          </a:solidFill>
          <a:ln xmlns:a="http://schemas.openxmlformats.org/drawingml/2006/main" w="9525">
            <a:solidFill>
              <a:srgbClr val="0E7C6B"/>
            </a:solidFill>
            <a:prstDash val="solid"/>
          </a:ln>
        </p:spPr>
      </p:sp>
      <p:sp>
        <p:nvSpPr>
          <p:cNvPr id="13" name="ct2">
            <a:extLst xmlns:a="http://schemas.openxmlformats.org/drawingml/2006/main">
              <a:ext uri="{FF2B5EF4-FFF2-40B4-BE49-F238E27FC236}">
                <a16:creationId xmlns:a16="http://schemas.microsoft.com/office/drawing/2014/main" id="{3B5BE424-EFDB-49CC-9728-A751B322381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334250" y="3638550"/>
            <a:ext cx="1666875" cy="238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125" b="1">
                <a:solidFill>
                  <a:srgbClr val="FFFFFF"/>
                </a:solidFill>
              </a:defRPr>
            </a:pPr>
            <a:r>
              <a:rPr sz="1125" b="1">
                <a:solidFill>
                  <a:srgbClr val="FFFFFF"/>
                </a:solidFill>
              </a:rPr>
              <a:t>VALORIZACIÓN</a:t>
            </a:r>
          </a:p>
        </p:txBody>
      </p:sp>
      <p:sp>
        <p:nvSpPr>
          <p:cNvPr id="14" name="c3">
            <a:extLst xmlns:a="http://schemas.openxmlformats.org/drawingml/2006/main">
              <a:ext uri="{FF2B5EF4-FFF2-40B4-BE49-F238E27FC236}">
                <a16:creationId xmlns:a16="http://schemas.microsoft.com/office/drawing/2014/main" id="{DA1A4096-CDFA-488F-B1E8-FF3789CD41A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286875" y="3381375"/>
            <a:ext cx="1857375" cy="781050"/>
          </a:xfrm>
          <a:prstGeom xmlns:a="http://schemas.openxmlformats.org/drawingml/2006/main" prst="roundRect">
            <a:avLst>
              <a:gd name="adj" fmla="val 14634"/>
            </a:avLst>
          </a:prstGeom>
          <a:solidFill xmlns:a="http://schemas.openxmlformats.org/drawingml/2006/main">
            <a:srgbClr val="F3BC3D"/>
          </a:solidFill>
          <a:ln xmlns:a="http://schemas.openxmlformats.org/drawingml/2006/main" w="9525">
            <a:solidFill>
              <a:srgbClr val="0E7C6B"/>
            </a:solidFill>
            <a:prstDash val="solid"/>
          </a:ln>
        </p:spPr>
      </p:sp>
      <p:sp>
        <p:nvSpPr>
          <p:cNvPr id="15" name="ct3">
            <a:extLst xmlns:a="http://schemas.openxmlformats.org/drawingml/2006/main">
              <a:ext uri="{FF2B5EF4-FFF2-40B4-BE49-F238E27FC236}">
                <a16:creationId xmlns:a16="http://schemas.microsoft.com/office/drawing/2014/main" id="{54D0064A-A2D1-4F07-A2C4-FF4D95F7AD8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382125" y="3638550"/>
            <a:ext cx="1666875" cy="238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125" b="1">
                <a:solidFill>
                  <a:srgbClr val="061D33"/>
                </a:solidFill>
              </a:defRPr>
            </a:pPr>
            <a:r>
              <a:rPr sz="1125" b="1">
                <a:solidFill>
                  <a:srgbClr val="061D33"/>
                </a:solidFill>
              </a:rPr>
              <a:t>DESTINO</a:t>
            </a:r>
          </a:p>
        </p:txBody>
      </p:sp>
      <p:sp>
        <p:nvSpPr>
          <p:cNvPr id="16" name="app-line">
            <a:extLst xmlns:a="http://schemas.openxmlformats.org/drawingml/2006/main">
              <a:ext uri="{FF2B5EF4-FFF2-40B4-BE49-F238E27FC236}">
                <a16:creationId xmlns:a16="http://schemas.microsoft.com/office/drawing/2014/main" id="{A59109E9-D021-49B8-9109-81037E0CF10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5772150"/>
            <a:ext cx="66675" cy="49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7" name="app">
            <a:extLst xmlns:a="http://schemas.openxmlformats.org/drawingml/2006/main">
              <a:ext uri="{FF2B5EF4-FFF2-40B4-BE49-F238E27FC236}">
                <a16:creationId xmlns:a16="http://schemas.microsoft.com/office/drawing/2014/main" id="{31D8AEFA-2C12-46D0-BDF1-0F9153BA887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5876925"/>
            <a:ext cx="9334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275" b="1">
                <a:solidFill>
                  <a:srgbClr val="FFFFFF"/>
                </a:solidFill>
              </a:defRPr>
            </a:pPr>
            <a:r>
              <a:rPr sz="1275" b="1">
                <a:solidFill>
                  <a:srgbClr val="FFFFFF"/>
                </a:solidFill>
              </a:rPr>
              <a:t>ENTREGABLE · Plan de manejo interno, rutas y sistema de trazabilidad</a:t>
            </a:r>
          </a:p>
        </p:txBody>
      </p:sp>
    </p:spTree>
    <p:extLst>
      <p:ext uri="{BB962C8B-B14F-4D97-AF65-F5344CB8AC3E}">
        <p14:creationId xmlns:p14="http://schemas.microsoft.com/office/powerpoint/2010/main" val="940452960"/>
      </p:ext>
    </p:extLst>
  </p:cSld>
</p:sld>
</file>

<file path=ppt/slides/slide8.xml><?xml version="1.0" encoding="utf-8"?>
<p:sld xmlns:p="http://schemas.openxmlformats.org/presentationml/2006/main">
  <p:cSld>
    <p:bg>
      <p:bgPr>
        <a:solidFill xmlns:a="http://schemas.openxmlformats.org/drawingml/2006/main">
          <a:srgbClr val="061D33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7" name="accent">
            <a:extLst xmlns:a="http://schemas.openxmlformats.org/drawingml/2006/main">
              <a:ext uri="{FF2B5EF4-FFF2-40B4-BE49-F238E27FC236}">
                <a16:creationId xmlns:a16="http://schemas.microsoft.com/office/drawing/2014/main" id="{5430F919-F923-4A9E-B9D6-D3EB14D83B1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" name="kicker">
            <a:extLst xmlns:a="http://schemas.openxmlformats.org/drawingml/2006/main">
              <a:ext uri="{FF2B5EF4-FFF2-40B4-BE49-F238E27FC236}">
                <a16:creationId xmlns:a16="http://schemas.microsoft.com/office/drawing/2014/main" id="{C577CDDE-DFB9-45BD-8CE4-87F0F58D1B3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361950"/>
            <a:ext cx="7810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1">
                <a:solidFill>
                  <a:srgbClr val="34D4E7"/>
                </a:solidFill>
              </a:defRPr>
            </a:pPr>
            <a:r>
              <a:rPr sz="1050" b="1">
                <a:solidFill>
                  <a:srgbClr val="34D4E7"/>
                </a:solidFill>
              </a:rPr>
              <a:t>GESTIÓN INTEGRAL DE RESIDUOS SÓLIDOS CON IA · MÓDULO 03</a:t>
            </a:r>
          </a:p>
        </p:txBody>
      </p:sp>
      <p:sp>
        <p:nvSpPr>
          <p:cNvPr id="3" name="num">
            <a:extLst xmlns:a="http://schemas.openxmlformats.org/drawingml/2006/main">
              <a:ext uri="{FF2B5EF4-FFF2-40B4-BE49-F238E27FC236}">
                <a16:creationId xmlns:a16="http://schemas.microsoft.com/office/drawing/2014/main" id="{8EBA0B15-145F-479F-AB3F-D10EFEDECC7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0" y="209550"/>
            <a:ext cx="1238250" cy="762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>
              <a:defRPr sz="4800" b="1">
                <a:solidFill>
                  <a:srgbClr val="15405A"/>
                </a:solidFill>
              </a:defRPr>
            </a:pPr>
            <a:r>
              <a:rPr sz="4800" b="1">
                <a:solidFill>
                  <a:srgbClr val="15405A"/>
                </a:solidFill>
              </a:rPr>
              <a:t>08</a:t>
            </a:r>
          </a:p>
        </p:txBody>
      </p:sp>
      <p:sp>
        <p:nvSpPr>
          <p:cNvPr id="4" name="foot">
            <a:extLst xmlns:a="http://schemas.openxmlformats.org/drawingml/2006/main">
              <a:ext uri="{FF2B5EF4-FFF2-40B4-BE49-F238E27FC236}">
                <a16:creationId xmlns:a16="http://schemas.microsoft.com/office/drawing/2014/main" id="{B4F7B876-58ED-4FC3-BF2F-61B86120614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6496050"/>
            <a:ext cx="828675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825">
                <a:solidFill>
                  <a:srgbClr val="88A6B9"/>
                </a:solidFill>
              </a:defRPr>
            </a:pPr>
            <a:r>
              <a:rPr sz="825">
                <a:solidFill>
                  <a:srgbClr val="88A6B9"/>
                </a:solidFill>
              </a:rPr>
              <a:t>CENESAM Nexus IA · Manejo interno y transporte · 8/20</a:t>
            </a:r>
          </a:p>
        </p:txBody>
      </p:sp>
      <p:pic>
        <p:nvPicPr>
          <p:cNvPr id="21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56f4e3f4124f42ac"/>
          <a:stretch xmlns:a="http://schemas.openxmlformats.org/drawingml/2006/main"/>
        </p:blipFill>
        <p:spPr>
          <a:xfrm xmlns:a="http://schemas.openxmlformats.org/drawingml/2006/main">
            <a:off x="11186183" y="6153150"/>
            <a:ext cx="373335" cy="457200"/>
          </a:xfrm>
          <a:prstGeom xmlns:a="http://schemas.openxmlformats.org/drawingml/2006/main" prst="rect">
            <a:avLst/>
          </a:prstGeom>
        </p:spPr>
      </p:pic>
      <p:sp>
        <p:nvSpPr>
          <p:cNvPr id="6" name="title">
            <a:extLst xmlns:a="http://schemas.openxmlformats.org/drawingml/2006/main">
              <a:ext uri="{FF2B5EF4-FFF2-40B4-BE49-F238E27FC236}">
                <a16:creationId xmlns:a16="http://schemas.microsoft.com/office/drawing/2014/main" id="{3A2A13D5-E99B-419E-9FA2-28816969844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971550"/>
            <a:ext cx="9620250" cy="952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2925" b="1">
                <a:solidFill>
                  <a:srgbClr val="FFFFFF"/>
                </a:solidFill>
              </a:defRPr>
            </a:pPr>
            <a:r>
              <a:rPr sz="2925" b="1">
                <a:solidFill>
                  <a:srgbClr val="FFFFFF"/>
                </a:solidFill>
              </a:rPr>
              <a:t>El balance de materiales descubre pérdidas ocultas</a:t>
            </a:r>
          </a:p>
        </p:txBody>
      </p:sp>
      <p:sp>
        <p:nvSpPr>
          <p:cNvPr id="7" name="bullets">
            <a:extLst xmlns:a="http://schemas.openxmlformats.org/drawingml/2006/main">
              <a:ext uri="{FF2B5EF4-FFF2-40B4-BE49-F238E27FC236}">
                <a16:creationId xmlns:a16="http://schemas.microsoft.com/office/drawing/2014/main" id="{648750D4-C555-4595-9738-8080D777403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2333625"/>
            <a:ext cx="5810250" cy="2857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Entrada de materiales = producto + subproducto + residuo + diferencia.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Cerrar masa por proceso y periodo.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Investigar diferencias significativas.</a:t>
            </a:r>
          </a:p>
        </p:txBody>
      </p:sp>
      <p:sp>
        <p:nvSpPr>
          <p:cNvPr id="8" name="b0">
            <a:extLst xmlns:a="http://schemas.openxmlformats.org/drawingml/2006/main">
              <a:ext uri="{FF2B5EF4-FFF2-40B4-BE49-F238E27FC236}">
                <a16:creationId xmlns:a16="http://schemas.microsoft.com/office/drawing/2014/main" id="{93A3C6DC-24EB-4FDA-88CF-4648643A14E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4048125"/>
            <a:ext cx="400050" cy="3333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9" name="b1">
            <a:extLst xmlns:a="http://schemas.openxmlformats.org/drawingml/2006/main">
              <a:ext uri="{FF2B5EF4-FFF2-40B4-BE49-F238E27FC236}">
                <a16:creationId xmlns:a16="http://schemas.microsoft.com/office/drawing/2014/main" id="{83A24CB3-1FA7-4A23-B8C1-57ADA7A38BC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58125" y="3762375"/>
            <a:ext cx="400050" cy="6191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0" name="b2">
            <a:extLst xmlns:a="http://schemas.openxmlformats.org/drawingml/2006/main">
              <a:ext uri="{FF2B5EF4-FFF2-40B4-BE49-F238E27FC236}">
                <a16:creationId xmlns:a16="http://schemas.microsoft.com/office/drawing/2014/main" id="{865E7440-4A6F-4C49-91E4-6A4FDBEA9F4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77250" y="3381375"/>
            <a:ext cx="400050" cy="10001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1" name="b3">
            <a:extLst xmlns:a="http://schemas.openxmlformats.org/drawingml/2006/main">
              <a:ext uri="{FF2B5EF4-FFF2-40B4-BE49-F238E27FC236}">
                <a16:creationId xmlns:a16="http://schemas.microsoft.com/office/drawing/2014/main" id="{F5124C7B-357E-4DD5-B9C5-10525B61AB0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096375" y="3638550"/>
            <a:ext cx="400050" cy="7429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2" name="b4">
            <a:extLst xmlns:a="http://schemas.openxmlformats.org/drawingml/2006/main">
              <a:ext uri="{FF2B5EF4-FFF2-40B4-BE49-F238E27FC236}">
                <a16:creationId xmlns:a16="http://schemas.microsoft.com/office/drawing/2014/main" id="{665FF47A-9C31-4F2B-AA01-E9983C839DC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0" y="3000375"/>
            <a:ext cx="400050" cy="13811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3" name="b5">
            <a:extLst xmlns:a="http://schemas.openxmlformats.org/drawingml/2006/main">
              <a:ext uri="{FF2B5EF4-FFF2-40B4-BE49-F238E27FC236}">
                <a16:creationId xmlns:a16="http://schemas.microsoft.com/office/drawing/2014/main" id="{12C700AE-A276-41BA-9877-20C92634E1F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334625" y="2714625"/>
            <a:ext cx="400050" cy="16668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4" name="chartlabel">
            <a:extLst xmlns:a="http://schemas.openxmlformats.org/drawingml/2006/main">
              <a:ext uri="{FF2B5EF4-FFF2-40B4-BE49-F238E27FC236}">
                <a16:creationId xmlns:a16="http://schemas.microsoft.com/office/drawing/2014/main" id="{1FF46412-CB75-4362-A5AF-21B2B9B448E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4572000"/>
            <a:ext cx="4000500" cy="238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975" b="1">
                <a:solidFill>
                  <a:srgbClr val="DDECF2"/>
                </a:solidFill>
              </a:defRPr>
            </a:pPr>
            <a:r>
              <a:rPr sz="975" b="1">
                <a:solidFill>
                  <a:srgbClr val="DDECF2"/>
                </a:solidFill>
              </a:rPr>
              <a:t>ESCENARIOS Â· DESEMPEÃ‘O Â· RIESGO</a:t>
            </a:r>
          </a:p>
        </p:txBody>
      </p:sp>
      <p:sp>
        <p:nvSpPr>
          <p:cNvPr id="15" name="app-line">
            <a:extLst xmlns:a="http://schemas.openxmlformats.org/drawingml/2006/main">
              <a:ext uri="{FF2B5EF4-FFF2-40B4-BE49-F238E27FC236}">
                <a16:creationId xmlns:a16="http://schemas.microsoft.com/office/drawing/2014/main" id="{4AEB0630-89A4-4DED-878A-F1CE49B9BD5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5772150"/>
            <a:ext cx="66675" cy="49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6" name="app">
            <a:extLst xmlns:a="http://schemas.openxmlformats.org/drawingml/2006/main">
              <a:ext uri="{FF2B5EF4-FFF2-40B4-BE49-F238E27FC236}">
                <a16:creationId xmlns:a16="http://schemas.microsoft.com/office/drawing/2014/main" id="{D3F46195-7B36-478A-A801-EF9682E2F3F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5876925"/>
            <a:ext cx="9334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275" b="1">
                <a:solidFill>
                  <a:srgbClr val="FFFFFF"/>
                </a:solidFill>
              </a:defRPr>
            </a:pPr>
            <a:r>
              <a:rPr sz="1275" b="1">
                <a:solidFill>
                  <a:srgbClr val="FFFFFF"/>
                </a:solidFill>
              </a:rPr>
              <a:t>ENTREGABLE · Plan de manejo interno, rutas y sistema de trazabilidad</a:t>
            </a:r>
          </a:p>
        </p:txBody>
      </p:sp>
    </p:spTree>
    <p:extLst>
      <p:ext uri="{BB962C8B-B14F-4D97-AF65-F5344CB8AC3E}">
        <p14:creationId xmlns:p14="http://schemas.microsoft.com/office/powerpoint/2010/main" val="1240398206"/>
      </p:ext>
    </p:extLst>
  </p:cSld>
</p:sld>
</file>

<file path=ppt/slides/slide9.xml><?xml version="1.0" encoding="utf-8"?>
<p:sld xmlns:p="http://schemas.openxmlformats.org/presentationml/2006/main">
  <p:cSld>
    <p:bg>
      <p:bgPr>
        <a:solidFill xmlns:a="http://schemas.openxmlformats.org/drawingml/2006/main">
          <a:srgbClr val="061D33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8" name="accent">
            <a:extLst xmlns:a="http://schemas.openxmlformats.org/drawingml/2006/main">
              <a:ext uri="{FF2B5EF4-FFF2-40B4-BE49-F238E27FC236}">
                <a16:creationId xmlns:a16="http://schemas.microsoft.com/office/drawing/2014/main" id="{9BF65F31-85E6-42CF-8DE4-2266904EF97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" name="kicker">
            <a:extLst xmlns:a="http://schemas.openxmlformats.org/drawingml/2006/main">
              <a:ext uri="{FF2B5EF4-FFF2-40B4-BE49-F238E27FC236}">
                <a16:creationId xmlns:a16="http://schemas.microsoft.com/office/drawing/2014/main" id="{1368197F-31A1-4353-BF8E-EE0F1B314B1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361950"/>
            <a:ext cx="7810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1">
                <a:solidFill>
                  <a:srgbClr val="34D4E7"/>
                </a:solidFill>
              </a:defRPr>
            </a:pPr>
            <a:r>
              <a:rPr sz="1050" b="1">
                <a:solidFill>
                  <a:srgbClr val="34D4E7"/>
                </a:solidFill>
              </a:rPr>
              <a:t>GESTIÓN INTEGRAL DE RESIDUOS SÓLIDOS CON IA · MÓDULO 03</a:t>
            </a:r>
          </a:p>
        </p:txBody>
      </p:sp>
      <p:sp>
        <p:nvSpPr>
          <p:cNvPr id="3" name="num">
            <a:extLst xmlns:a="http://schemas.openxmlformats.org/drawingml/2006/main">
              <a:ext uri="{FF2B5EF4-FFF2-40B4-BE49-F238E27FC236}">
                <a16:creationId xmlns:a16="http://schemas.microsoft.com/office/drawing/2014/main" id="{BC74028D-2592-4326-9BAE-B9304399E99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0" y="209550"/>
            <a:ext cx="1238250" cy="762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>
              <a:defRPr sz="4800" b="1">
                <a:solidFill>
                  <a:srgbClr val="15405A"/>
                </a:solidFill>
              </a:defRPr>
            </a:pPr>
            <a:r>
              <a:rPr sz="4800" b="1">
                <a:solidFill>
                  <a:srgbClr val="15405A"/>
                </a:solidFill>
              </a:rPr>
              <a:t>09</a:t>
            </a:r>
          </a:p>
        </p:txBody>
      </p:sp>
      <p:sp>
        <p:nvSpPr>
          <p:cNvPr id="4" name="foot">
            <a:extLst xmlns:a="http://schemas.openxmlformats.org/drawingml/2006/main">
              <a:ext uri="{FF2B5EF4-FFF2-40B4-BE49-F238E27FC236}">
                <a16:creationId xmlns:a16="http://schemas.microsoft.com/office/drawing/2014/main" id="{CF26978F-8410-43EF-A4A3-0CD4E53FD34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6496050"/>
            <a:ext cx="828675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825">
                <a:solidFill>
                  <a:srgbClr val="88A6B9"/>
                </a:solidFill>
              </a:defRPr>
            </a:pPr>
            <a:r>
              <a:rPr sz="825">
                <a:solidFill>
                  <a:srgbClr val="88A6B9"/>
                </a:solidFill>
              </a:rPr>
              <a:t>CENESAM Nexus IA · Manejo interno y transporte · 9/20</a:t>
            </a:r>
          </a:p>
        </p:txBody>
      </p:sp>
      <p:pic>
        <p:nvPicPr>
          <p:cNvPr id="22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28dc106e9c5b41c3"/>
          <a:stretch xmlns:a="http://schemas.openxmlformats.org/drawingml/2006/main"/>
        </p:blipFill>
        <p:spPr>
          <a:xfrm xmlns:a="http://schemas.openxmlformats.org/drawingml/2006/main">
            <a:off x="11186183" y="6153150"/>
            <a:ext cx="373335" cy="457200"/>
          </a:xfrm>
          <a:prstGeom xmlns:a="http://schemas.openxmlformats.org/drawingml/2006/main" prst="rect">
            <a:avLst/>
          </a:prstGeom>
        </p:spPr>
      </p:pic>
      <p:sp>
        <p:nvSpPr>
          <p:cNvPr id="6" name="title">
            <a:extLst xmlns:a="http://schemas.openxmlformats.org/drawingml/2006/main">
              <a:ext uri="{FF2B5EF4-FFF2-40B4-BE49-F238E27FC236}">
                <a16:creationId xmlns:a16="http://schemas.microsoft.com/office/drawing/2014/main" id="{9448AB07-4263-40A2-9E13-6A3EB803BDB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971550"/>
            <a:ext cx="9620250" cy="952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2925" b="1">
                <a:solidFill>
                  <a:srgbClr val="FFFFFF"/>
                </a:solidFill>
              </a:defRPr>
            </a:pPr>
            <a:r>
              <a:rPr sz="2925" b="1">
                <a:solidFill>
                  <a:srgbClr val="FFFFFF"/>
                </a:solidFill>
              </a:rPr>
              <a:t>La capacidad se diseña para picos y contingencias</a:t>
            </a:r>
          </a:p>
        </p:txBody>
      </p:sp>
      <p:sp>
        <p:nvSpPr>
          <p:cNvPr id="7" name="bullets">
            <a:extLst xmlns:a="http://schemas.openxmlformats.org/drawingml/2006/main">
              <a:ext uri="{FF2B5EF4-FFF2-40B4-BE49-F238E27FC236}">
                <a16:creationId xmlns:a16="http://schemas.microsoft.com/office/drawing/2014/main" id="{9C2CD52B-8105-40AA-8D59-B02D4AD5585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2333625"/>
            <a:ext cx="5810250" cy="2857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compatibilidad, contención, rutas, frecuencias, capacidad, bioseguridad, manifiestos y cadena de custodia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Demanda media, máxima y emergencia.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Redundancia, limpieza y mantenibilidad.</a:t>
            </a:r>
          </a:p>
        </p:txBody>
      </p:sp>
      <p:sp>
        <p:nvSpPr>
          <p:cNvPr id="8" name="node0">
            <a:extLst xmlns:a="http://schemas.openxmlformats.org/drawingml/2006/main">
              <a:ext uri="{FF2B5EF4-FFF2-40B4-BE49-F238E27FC236}">
                <a16:creationId xmlns:a16="http://schemas.microsoft.com/office/drawing/2014/main" id="{043E8FE8-BE6F-4D46-AEE9-BBC9DA6F2C2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477125" y="3619500"/>
            <a:ext cx="857250" cy="609600"/>
          </a:xfrm>
          <a:prstGeom xmlns:a="http://schemas.openxmlformats.org/drawingml/2006/main" prst="roundRect">
            <a:avLst>
              <a:gd name="adj" fmla="val 18750"/>
            </a:avLst>
          </a:prstGeom>
          <a:solidFill xmlns:a="http://schemas.openxmlformats.org/drawingml/2006/main">
            <a:srgbClr val="0E7C6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9" name="nodeT0">
            <a:extLst xmlns:a="http://schemas.openxmlformats.org/drawingml/2006/main">
              <a:ext uri="{FF2B5EF4-FFF2-40B4-BE49-F238E27FC236}">
                <a16:creationId xmlns:a16="http://schemas.microsoft.com/office/drawing/2014/main" id="{B6958EBD-A93E-433B-8A31-C24881A7A60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524750" y="3819525"/>
            <a:ext cx="7620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MEDIR</a:t>
            </a:r>
          </a:p>
        </p:txBody>
      </p:sp>
      <p:sp>
        <p:nvSpPr>
          <p:cNvPr id="10" name="node1">
            <a:extLst xmlns:a="http://schemas.openxmlformats.org/drawingml/2006/main">
              <a:ext uri="{FF2B5EF4-FFF2-40B4-BE49-F238E27FC236}">
                <a16:creationId xmlns:a16="http://schemas.microsoft.com/office/drawing/2014/main" id="{5259445D-E8CE-42BA-A4E0-13BE9045069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29625" y="2809875"/>
            <a:ext cx="857250" cy="609600"/>
          </a:xfrm>
          <a:prstGeom xmlns:a="http://schemas.openxmlformats.org/drawingml/2006/main" prst="roundRect">
            <a:avLst>
              <a:gd name="adj" fmla="val 18750"/>
            </a:avLst>
          </a:prstGeom>
          <a:solidFill xmlns:a="http://schemas.openxmlformats.org/drawingml/2006/main">
            <a:srgbClr val="0E7C6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1" name="nodeT1">
            <a:extLst xmlns:a="http://schemas.openxmlformats.org/drawingml/2006/main">
              <a:ext uri="{FF2B5EF4-FFF2-40B4-BE49-F238E27FC236}">
                <a16:creationId xmlns:a16="http://schemas.microsoft.com/office/drawing/2014/main" id="{CA63DC7E-D302-4375-A282-B675FBCD260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77250" y="3009900"/>
            <a:ext cx="7620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MODELAR</a:t>
            </a:r>
          </a:p>
        </p:txBody>
      </p:sp>
      <p:sp>
        <p:nvSpPr>
          <p:cNvPr id="12" name="node2">
            <a:extLst xmlns:a="http://schemas.openxmlformats.org/drawingml/2006/main">
              <a:ext uri="{FF2B5EF4-FFF2-40B4-BE49-F238E27FC236}">
                <a16:creationId xmlns:a16="http://schemas.microsoft.com/office/drawing/2014/main" id="{14A7D654-9C0C-4F54-8BA7-7D2E72B88C4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429750" y="3810000"/>
            <a:ext cx="857250" cy="609600"/>
          </a:xfrm>
          <a:prstGeom xmlns:a="http://schemas.openxmlformats.org/drawingml/2006/main" prst="roundRect">
            <a:avLst>
              <a:gd name="adj" fmla="val 18750"/>
            </a:avLst>
          </a:prstGeom>
          <a:solidFill xmlns:a="http://schemas.openxmlformats.org/drawingml/2006/main">
            <a:srgbClr val="0E7C6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3" name="nodeT2">
            <a:extLst xmlns:a="http://schemas.openxmlformats.org/drawingml/2006/main">
              <a:ext uri="{FF2B5EF4-FFF2-40B4-BE49-F238E27FC236}">
                <a16:creationId xmlns:a16="http://schemas.microsoft.com/office/drawing/2014/main" id="{439D2DBB-423C-4634-92B3-E9E45199962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477375" y="4010025"/>
            <a:ext cx="7620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DECIDIR</a:t>
            </a:r>
          </a:p>
        </p:txBody>
      </p:sp>
      <p:sp>
        <p:nvSpPr>
          <p:cNvPr id="14" name="node3">
            <a:extLst xmlns:a="http://schemas.openxmlformats.org/drawingml/2006/main">
              <a:ext uri="{FF2B5EF4-FFF2-40B4-BE49-F238E27FC236}">
                <a16:creationId xmlns:a16="http://schemas.microsoft.com/office/drawing/2014/main" id="{4EF6934B-B6E3-4011-845C-8497EC4A00B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429875" y="3048000"/>
            <a:ext cx="857250" cy="609600"/>
          </a:xfrm>
          <a:prstGeom xmlns:a="http://schemas.openxmlformats.org/drawingml/2006/main" prst="roundRect">
            <a:avLst>
              <a:gd name="adj" fmla="val 18750"/>
            </a:avLst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5" name="nodeT3">
            <a:extLst xmlns:a="http://schemas.openxmlformats.org/drawingml/2006/main">
              <a:ext uri="{FF2B5EF4-FFF2-40B4-BE49-F238E27FC236}">
                <a16:creationId xmlns:a16="http://schemas.microsoft.com/office/drawing/2014/main" id="{3D1EC016-8690-4B37-8300-A0F46453EF5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477500" y="3248025"/>
            <a:ext cx="7620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061D33"/>
                </a:solidFill>
              </a:defRPr>
            </a:pPr>
            <a:r>
              <a:rPr sz="825" b="1">
                <a:solidFill>
                  <a:srgbClr val="061D33"/>
                </a:solidFill>
              </a:rPr>
              <a:t>VERIFICAR</a:t>
            </a:r>
          </a:p>
        </p:txBody>
      </p:sp>
      <p:sp>
        <p:nvSpPr>
          <p:cNvPr id="16" name="app-line">
            <a:extLst xmlns:a="http://schemas.openxmlformats.org/drawingml/2006/main">
              <a:ext uri="{FF2B5EF4-FFF2-40B4-BE49-F238E27FC236}">
                <a16:creationId xmlns:a16="http://schemas.microsoft.com/office/drawing/2014/main" id="{186B6B91-D3DA-4EB2-9A79-4A4CB0D5B8C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5772150"/>
            <a:ext cx="66675" cy="49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7" name="app">
            <a:extLst xmlns:a="http://schemas.openxmlformats.org/drawingml/2006/main">
              <a:ext uri="{FF2B5EF4-FFF2-40B4-BE49-F238E27FC236}">
                <a16:creationId xmlns:a16="http://schemas.microsoft.com/office/drawing/2014/main" id="{10D61AC4-1F27-4E9C-8295-4D817448925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5876925"/>
            <a:ext cx="9334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275" b="1">
                <a:solidFill>
                  <a:srgbClr val="FFFFFF"/>
                </a:solidFill>
              </a:defRPr>
            </a:pPr>
            <a:r>
              <a:rPr sz="1275" b="1">
                <a:solidFill>
                  <a:srgbClr val="FFFFFF"/>
                </a:solidFill>
              </a:rPr>
              <a:t>ENTREGABLE · Plan de manejo interno, rutas y sistema de trazabilidad</a:t>
            </a:r>
          </a:p>
        </p:txBody>
      </p:sp>
    </p:spTree>
    <p:extLst>
      <p:ext uri="{BB962C8B-B14F-4D97-AF65-F5344CB8AC3E}">
        <p14:creationId xmlns:p14="http://schemas.microsoft.com/office/powerpoint/2010/main" val="802377404"/>
      </p:ext>
    </p:extLst>
  </p:cSld>
</p:sld>
</file>

<file path=ppt/theme/theme1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gradFill>
          <a:gsLst>
            <a:gs pos="0">
              <a:schemeClr val="phClr">
                <a:tint val="67000"/>
                <a:lumMod val="110000"/>
                <a:satMod val="105000"/>
              </a:schemeClr>
            </a:gs>
            <a:gs pos="50000">
              <a:schemeClr val="phClr">
                <a:tint val="73000"/>
                <a:lumMod val="105000"/>
                <a:satMod val="103000"/>
              </a:schemeClr>
            </a:gs>
            <a:gs pos="100000">
              <a:schemeClr val="phClr">
                <a:tint val="81000"/>
                <a:lumMod val="105000"/>
                <a:satMod val="109000"/>
              </a:schemeClr>
            </a:gs>
          </a:gsLst>
          <a:lin ang="5400000" scaled="0"/>
        </a:gradFill>
        <a:gradFill>
          <a:gsLst>
            <a:gs pos="0">
              <a:schemeClr val="phClr">
                <a:tint val="94000"/>
                <a:lumMod val="102000"/>
                <a:satMod val="103000"/>
              </a:schemeClr>
            </a:gs>
            <a:gs pos="50000">
              <a:schemeClr val="phClr">
                <a:shade val="100000"/>
                <a:lumMod val="100000"/>
                <a:satMod val="110000"/>
              </a:schemeClr>
            </a:gs>
            <a:gs pos="100000">
              <a:schemeClr val="phClr">
                <a:shade val="78000"/>
                <a:lumMod val="99000"/>
                <a:satMod val="120000"/>
              </a:schemeClr>
            </a:gs>
          </a:gsLst>
          <a:lin ang="5400000" scaled="0"/>
        </a:gra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docProps/app.xml><?xml version="1.0" encoding="utf-8"?>
<ap:Properties xmlns:ap="http://schemas.openxmlformats.org/officeDocument/2006/extended-properties">
  <ap:Application>Walnut Exporter</ap:Application>
  <ap:PresentationFormat>Converted Presentation</ap:PresentationFormat>
  <ap:Slides>0</ap:Slides>
  <ap:Notes>0</ap:Notes>
  <ap:HiddenSlides>0</ap:HiddenSlides>
  <ap:SharedDoc>false</ap:SharedDoc>
  <ap:DocSecurity>0</ap:DocSecurity>
</ap:Properties>
</file>

<file path=docProps/core.xml><?xml version="1.0" encoding="utf-8"?>
<coreProperties xmlns:dc="http://purl.org/dc/elements/1.1/" xmlns:dcterms="http://purl.org/dc/terms/" xmlns:xsi="http://www.w3.org/2001/XMLSchema-instance" xmlns="http://schemas.openxmlformats.org/package/2006/metadata/core-properties">
  <dc:creator>Walnut Exporter</dc:creator>
  <lastModifiedBy>Walnut Exporter</lastModifiedBy>
  <dc:title>Presentation</dc:title>
  <dcterms:created xsi:type="dcterms:W3CDTF">2026-07-24T14:01:19.2300000Z</dcterms:created>
  <dcterms:modified xsi:type="dcterms:W3CDTF">2026-07-24T14:01:19.2300000Z</dcterms:modified>
</coreProperties>
</file>