
<file path=[Content_Types].xml><?xml version="1.0" encoding="utf-8"?>
<Types xmlns="http://schemas.openxmlformats.org/package/2006/content-types">
  <Default Extension="xml" ContentType="application/vnd.openxmlformats-package.core-properties+xml"/>
  <Default Extension="png" ContentType="image/png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c2720aa6301d4546" /><Relationship Type="http://schemas.openxmlformats.org/officeDocument/2006/relationships/extended-properties" Target="/docProps/app.xml" Id="Rd7491cb62ced4576" /><Relationship Type="http://schemas.openxmlformats.org/officeDocument/2006/relationships/officeDocument" Target="/ppt/presentation.xml" Id="R83cac41b31bb4a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8351e12872485a"/>
  </p:sldMasterIdLst>
  <p:notesMasterIdLst>
    <p:notesMasterId xmlns:r="http://schemas.openxmlformats.org/officeDocument/2006/relationships" r:id="R330363d5dbea4032"/>
  </p:notesMasterIdLst>
  <p:sldIdLst>
    <p:sldId xmlns:r="http://schemas.openxmlformats.org/officeDocument/2006/relationships" id="256" r:id="R37b15ad2a6014695"/>
    <p:sldId xmlns:r="http://schemas.openxmlformats.org/officeDocument/2006/relationships" id="257" r:id="R7c225dd934e94f01"/>
    <p:sldId xmlns:r="http://schemas.openxmlformats.org/officeDocument/2006/relationships" id="258" r:id="R762a84ae4b654c27"/>
    <p:sldId xmlns:r="http://schemas.openxmlformats.org/officeDocument/2006/relationships" id="259" r:id="R605fc911a12d4185"/>
    <p:sldId xmlns:r="http://schemas.openxmlformats.org/officeDocument/2006/relationships" id="260" r:id="R74244dd80d8c409c"/>
    <p:sldId xmlns:r="http://schemas.openxmlformats.org/officeDocument/2006/relationships" id="261" r:id="R220bb070412a4741"/>
    <p:sldId xmlns:r="http://schemas.openxmlformats.org/officeDocument/2006/relationships" id="262" r:id="Rc3c5ae9fa4384fdb"/>
    <p:sldId xmlns:r="http://schemas.openxmlformats.org/officeDocument/2006/relationships" id="263" r:id="R8a2bf40a1ded41dc"/>
    <p:sldId xmlns:r="http://schemas.openxmlformats.org/officeDocument/2006/relationships" id="264" r:id="Rf1eec2fe7bb74631"/>
    <p:sldId xmlns:r="http://schemas.openxmlformats.org/officeDocument/2006/relationships" id="265" r:id="R3ccf33e58dc7484f"/>
    <p:sldId xmlns:r="http://schemas.openxmlformats.org/officeDocument/2006/relationships" id="266" r:id="R5d574a6721454cae"/>
    <p:sldId xmlns:r="http://schemas.openxmlformats.org/officeDocument/2006/relationships" id="267" r:id="R94714f9ff41b4da1"/>
    <p:sldId xmlns:r="http://schemas.openxmlformats.org/officeDocument/2006/relationships" id="268" r:id="Rfde7fa1d2d624da8"/>
    <p:sldId xmlns:r="http://schemas.openxmlformats.org/officeDocument/2006/relationships" id="269" r:id="R115a8a3ee1314b4f"/>
    <p:sldId xmlns:r="http://schemas.openxmlformats.org/officeDocument/2006/relationships" id="270" r:id="R355abfbad0ad4d27"/>
    <p:sldId xmlns:r="http://schemas.openxmlformats.org/officeDocument/2006/relationships" id="271" r:id="R99e36693553b478d"/>
    <p:sldId xmlns:r="http://schemas.openxmlformats.org/officeDocument/2006/relationships" id="272" r:id="R17fffdde37c14b45"/>
    <p:sldId xmlns:r="http://schemas.openxmlformats.org/officeDocument/2006/relationships" id="273" r:id="R1680b61a99214d6a"/>
    <p:sldId xmlns:r="http://schemas.openxmlformats.org/officeDocument/2006/relationships" id="274" r:id="Ree85146f53a74ddd"/>
    <p:sldId xmlns:r="http://schemas.openxmlformats.org/officeDocument/2006/relationships" id="275" r:id="R2d7fa38cc882484b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0cff1033fd1c43ea" /><Relationship Type="http://schemas.openxmlformats.org/officeDocument/2006/relationships/slideMaster" Target="/ppt/slideMasters/slideMaster1.xml" Id="R7e8351e12872485a" /><Relationship Type="http://schemas.openxmlformats.org/officeDocument/2006/relationships/notesMaster" Target="/ppt/notesMasters/notesMaster1.xml" Id="R330363d5dbea4032" /><Relationship Type="http://schemas.openxmlformats.org/officeDocument/2006/relationships/presProps" Target="/ppt/presProps.xml" Id="R6a42153279364c43" /><Relationship Type="http://schemas.openxmlformats.org/officeDocument/2006/relationships/tableStyles" Target="/ppt/tableStyles.xml" Id="Rcbe958d2f48e4832" /><Relationship Type="http://schemas.openxmlformats.org/officeDocument/2006/relationships/slide" Target="/ppt/slides/slide1.xml" Id="R37b15ad2a6014695" /><Relationship Type="http://schemas.openxmlformats.org/officeDocument/2006/relationships/slide" Target="/ppt/slides/slide2.xml" Id="R7c225dd934e94f01" /><Relationship Type="http://schemas.openxmlformats.org/officeDocument/2006/relationships/slide" Target="/ppt/slides/slide3.xml" Id="R762a84ae4b654c27" /><Relationship Type="http://schemas.openxmlformats.org/officeDocument/2006/relationships/slide" Target="/ppt/slides/slide4.xml" Id="R605fc911a12d4185" /><Relationship Type="http://schemas.openxmlformats.org/officeDocument/2006/relationships/slide" Target="/ppt/slides/slide5.xml" Id="R74244dd80d8c409c" /><Relationship Type="http://schemas.openxmlformats.org/officeDocument/2006/relationships/slide" Target="/ppt/slides/slide6.xml" Id="R220bb070412a4741" /><Relationship Type="http://schemas.openxmlformats.org/officeDocument/2006/relationships/slide" Target="/ppt/slides/slide7.xml" Id="Rc3c5ae9fa4384fdb" /><Relationship Type="http://schemas.openxmlformats.org/officeDocument/2006/relationships/slide" Target="/ppt/slides/slide8.xml" Id="R8a2bf40a1ded41dc" /><Relationship Type="http://schemas.openxmlformats.org/officeDocument/2006/relationships/slide" Target="/ppt/slides/slide9.xml" Id="Rf1eec2fe7bb74631" /><Relationship Type="http://schemas.openxmlformats.org/officeDocument/2006/relationships/slide" Target="/ppt/slides/slide10.xml" Id="R3ccf33e58dc7484f" /><Relationship Type="http://schemas.openxmlformats.org/officeDocument/2006/relationships/slide" Target="/ppt/slides/slide11.xml" Id="R5d574a6721454cae" /><Relationship Type="http://schemas.openxmlformats.org/officeDocument/2006/relationships/slide" Target="/ppt/slides/slide12.xml" Id="R94714f9ff41b4da1" /><Relationship Type="http://schemas.openxmlformats.org/officeDocument/2006/relationships/slide" Target="/ppt/slides/slide13.xml" Id="Rfde7fa1d2d624da8" /><Relationship Type="http://schemas.openxmlformats.org/officeDocument/2006/relationships/slide" Target="/ppt/slides/slide14.xml" Id="R115a8a3ee1314b4f" /><Relationship Type="http://schemas.openxmlformats.org/officeDocument/2006/relationships/slide" Target="/ppt/slides/slide15.xml" Id="R355abfbad0ad4d27" /><Relationship Type="http://schemas.openxmlformats.org/officeDocument/2006/relationships/slide" Target="/ppt/slides/slide16.xml" Id="R99e36693553b478d" /><Relationship Type="http://schemas.openxmlformats.org/officeDocument/2006/relationships/slide" Target="/ppt/slides/slide17.xml" Id="R17fffdde37c14b45" /><Relationship Type="http://schemas.openxmlformats.org/officeDocument/2006/relationships/slide" Target="/ppt/slides/slide18.xml" Id="R1680b61a99214d6a" /><Relationship Type="http://schemas.openxmlformats.org/officeDocument/2006/relationships/slide" Target="/ppt/slides/slide19.xml" Id="Ree85146f53a74ddd" /><Relationship Type="http://schemas.openxmlformats.org/officeDocument/2006/relationships/slide" Target="/ppt/slides/slide20.xml" Id="R2d7fa38cc882484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cbccc1288b6e4be8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e7e487e5b23d4071" /><Relationship Type="http://schemas.openxmlformats.org/officeDocument/2006/relationships/notesMaster" Target="/ppt/notesMasters/notesMaster1.xml" Id="R702576fb211b470e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71b83fc07584abe" /><Relationship Type="http://schemas.openxmlformats.org/officeDocument/2006/relationships/notesMaster" Target="/ppt/notesMasters/notesMaster1.xml" Id="Re005c74b6ed348b4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5ce0b36f2102443c" /><Relationship Type="http://schemas.openxmlformats.org/officeDocument/2006/relationships/notesMaster" Target="/ppt/notesMasters/notesMaster1.xml" Id="R54a01c216ae14ab8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7fc7c5346ac94d5a" /><Relationship Type="http://schemas.openxmlformats.org/officeDocument/2006/relationships/notesMaster" Target="/ppt/notesMasters/notesMaster1.xml" Id="R9507b83d622e4f52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a196621786794784" /><Relationship Type="http://schemas.openxmlformats.org/officeDocument/2006/relationships/notesMaster" Target="/ppt/notesMasters/notesMaster1.xml" Id="Re149eac46a674cae" /></Relationships>
</file>

<file path=ppt/notesSlides/_rels/notesSlide14.xml.rels>&#65279;<?xml version="1.0" encoding="utf-8"?><Relationships xmlns="http://schemas.openxmlformats.org/package/2006/relationships"><Relationship Type="http://schemas.openxmlformats.org/officeDocument/2006/relationships/slide" Target="/ppt/slides/slide14.xml" Id="Re40301e747d14d1a" /><Relationship Type="http://schemas.openxmlformats.org/officeDocument/2006/relationships/notesMaster" Target="/ppt/notesMasters/notesMaster1.xml" Id="Re65e3561ff404983" /></Relationships>
</file>

<file path=ppt/notesSlides/_rels/notesSlide15.xml.rels>&#65279;<?xml version="1.0" encoding="utf-8"?><Relationships xmlns="http://schemas.openxmlformats.org/package/2006/relationships"><Relationship Type="http://schemas.openxmlformats.org/officeDocument/2006/relationships/slide" Target="/ppt/slides/slide15.xml" Id="Rf3709c22fe894555" /><Relationship Type="http://schemas.openxmlformats.org/officeDocument/2006/relationships/notesMaster" Target="/ppt/notesMasters/notesMaster1.xml" Id="Re9c0aba6a7ca4a21" /></Relationships>
</file>

<file path=ppt/notesSlides/_rels/notesSlide16.xml.rels>&#65279;<?xml version="1.0" encoding="utf-8"?><Relationships xmlns="http://schemas.openxmlformats.org/package/2006/relationships"><Relationship Type="http://schemas.openxmlformats.org/officeDocument/2006/relationships/slide" Target="/ppt/slides/slide16.xml" Id="Rfb36812e5f54493f" /><Relationship Type="http://schemas.openxmlformats.org/officeDocument/2006/relationships/notesMaster" Target="/ppt/notesMasters/notesMaster1.xml" Id="Rfada2d50407f42aa" /></Relationships>
</file>

<file path=ppt/notesSlides/_rels/notesSlide17.xml.rels>&#65279;<?xml version="1.0" encoding="utf-8"?><Relationships xmlns="http://schemas.openxmlformats.org/package/2006/relationships"><Relationship Type="http://schemas.openxmlformats.org/officeDocument/2006/relationships/slide" Target="/ppt/slides/slide17.xml" Id="R7c0e64f5c221466d" /><Relationship Type="http://schemas.openxmlformats.org/officeDocument/2006/relationships/notesMaster" Target="/ppt/notesMasters/notesMaster1.xml" Id="R3d2f58e9a1a54afc" /></Relationships>
</file>

<file path=ppt/notesSlides/_rels/notesSlide18.xml.rels>&#65279;<?xml version="1.0" encoding="utf-8"?><Relationships xmlns="http://schemas.openxmlformats.org/package/2006/relationships"><Relationship Type="http://schemas.openxmlformats.org/officeDocument/2006/relationships/slide" Target="/ppt/slides/slide18.xml" Id="Recd2f8c687534ce9" /><Relationship Type="http://schemas.openxmlformats.org/officeDocument/2006/relationships/notesMaster" Target="/ppt/notesMasters/notesMaster1.xml" Id="Rab80ee2fc63a41f9" /></Relationships>
</file>

<file path=ppt/notesSlides/_rels/notesSlide19.xml.rels>&#65279;<?xml version="1.0" encoding="utf-8"?><Relationships xmlns="http://schemas.openxmlformats.org/package/2006/relationships"><Relationship Type="http://schemas.openxmlformats.org/officeDocument/2006/relationships/slide" Target="/ppt/slides/slide19.xml" Id="R87756fd20c284356" /><Relationship Type="http://schemas.openxmlformats.org/officeDocument/2006/relationships/notesMaster" Target="/ppt/notesMasters/notesMaster1.xml" Id="Rbcdcc70f6b164c6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4f27c253dfc43dd" /><Relationship Type="http://schemas.openxmlformats.org/officeDocument/2006/relationships/notesMaster" Target="/ppt/notesMasters/notesMaster1.xml" Id="Rfb342c8f434b4e61" /></Relationships>
</file>

<file path=ppt/notesSlides/_rels/notesSlide20.xml.rels>&#65279;<?xml version="1.0" encoding="utf-8"?><Relationships xmlns="http://schemas.openxmlformats.org/package/2006/relationships"><Relationship Type="http://schemas.openxmlformats.org/officeDocument/2006/relationships/slide" Target="/ppt/slides/slide20.xml" Id="R83ad7e4f8aca4bf6" /><Relationship Type="http://schemas.openxmlformats.org/officeDocument/2006/relationships/notesMaster" Target="/ppt/notesMasters/notesMaster1.xml" Id="Rfd4c508da3f7442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77aedddc74c47ea" /><Relationship Type="http://schemas.openxmlformats.org/officeDocument/2006/relationships/notesMaster" Target="/ppt/notesMasters/notesMaster1.xml" Id="R7cb05f941ef84d2a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032a4d835a84de3" /><Relationship Type="http://schemas.openxmlformats.org/officeDocument/2006/relationships/notesMaster" Target="/ppt/notesMasters/notesMaster1.xml" Id="R212a9d78450f486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c1cd6f32ceb942a5" /><Relationship Type="http://schemas.openxmlformats.org/officeDocument/2006/relationships/notesMaster" Target="/ppt/notesMasters/notesMaster1.xml" Id="R67106da843104360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757558cea89489d" /><Relationship Type="http://schemas.openxmlformats.org/officeDocument/2006/relationships/notesMaster" Target="/ppt/notesMasters/notesMaster1.xml" Id="R59d30a670c8144d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eec147578725463a" /><Relationship Type="http://schemas.openxmlformats.org/officeDocument/2006/relationships/notesMaster" Target="/ppt/notesMasters/notesMaster1.xml" Id="Racf1eabb8ded4b1d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e24c1cc6653543f3" /><Relationship Type="http://schemas.openxmlformats.org/officeDocument/2006/relationships/notesMaster" Target="/ppt/notesMasters/notesMaster1.xml" Id="R4cf57730604445ba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e941a62711ac440f" /><Relationship Type="http://schemas.openxmlformats.org/officeDocument/2006/relationships/notesMaster" Target="/ppt/notesMasters/notesMaster1.xml" Id="Re6c0d44c67304dbe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Fuentes:</a:t>
            </a:r>
          </a:p>
          <a:p xmlns:a="http://schemas.openxmlformats.org/drawingml/2006/main">
            <a:r>
              <a:t>https://sinia.minam.gob.pe/normas/aprueban-limites-maximos-permisibles-efluentes-plantas-tratamiento-aguas</a:t>
            </a:r>
          </a:p>
          <a:p xmlns:a="http://schemas.openxmlformats.org/drawingml/2006/main">
            <a:r>
              <a:t>https://sinia.minam.gob.pe/normas/aprueban-estandares-calidad-ambiental-eca-agua-establecen-0</a:t>
            </a:r>
          </a:p>
          <a:p xmlns:a="http://schemas.openxmlformats.org/drawingml/2006/main">
            <a:r>
              <a:t>https://www.gob.pe/institucion/vivienda/normas-legales/13762-273-2013-vivienda</a:t>
            </a:r>
          </a:p>
          <a:p xmlns:a="http://schemas.openxmlformats.org/drawingml/2006/main">
            <a:r>
              <a:t>https://www.gob.pe/institucion/vivienda/normas-legales/272120-010-2019-vivienda</a:t>
            </a:r>
          </a:p>
          <a:p xmlns:a="http://schemas.openxmlformats.org/drawingml/2006/main">
            <a:r>
              <a:t>https://www.gob.pe/institucion/ana/normas-legales/539439-r-j-224-2013-ana%20</a:t>
            </a:r>
          </a:p>
          <a:p xmlns:a="http://schemas.openxmlformats.org/drawingml/2006/main">
            <a:r>
              <a:t>https://www.gob.pe/institucion/vivienda/informes-publicaciones/2309793-reglamento-nacional-de-edificaciones-rne</a:t>
            </a:r>
          </a:p>
          <a:p xmlns:a="http://schemas.openxmlformats.org/drawingml/2006/main">
            <a:r>
              <a:t>Nota técnica: verificar versión vigente, IGA, sector, cuerpo receptor, condiciones locales y datos de caracterización antes de diseñar.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a63cfd43144a6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ca0fdf1c4d9f403c" /><Relationship Type="http://schemas.openxmlformats.org/officeDocument/2006/relationships/slideLayout" Target="/ppt/slideLayouts/slideLayout1.xml" Id="R39ed2431fc4941c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ed2431fc4941c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caa8e6ced4e0d" /><Relationship Type="http://schemas.openxmlformats.org/officeDocument/2006/relationships/image" Target="/ppt/media/image.png" Id="R2636aca5ce244a12" /><Relationship Type="http://schemas.openxmlformats.org/officeDocument/2006/relationships/notesSlide" Target="/ppt/notesSlides/notesSlide1.xml" Id="Ra27df260eb14467e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4e25b7a964b99" /><Relationship Type="http://schemas.openxmlformats.org/officeDocument/2006/relationships/image" Target="/ppt/media/image10.png" Id="Rba53c6ae879148b4" /><Relationship Type="http://schemas.openxmlformats.org/officeDocument/2006/relationships/notesSlide" Target="/ppt/notesSlides/notesSlide10.xml" Id="R300381c3af964ca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2053864e74ea2" /><Relationship Type="http://schemas.openxmlformats.org/officeDocument/2006/relationships/image" Target="/ppt/media/image11.png" Id="R9516bc37e3e04363" /><Relationship Type="http://schemas.openxmlformats.org/officeDocument/2006/relationships/notesSlide" Target="/ppt/notesSlides/notesSlide11.xml" Id="R72cae09d96ac4870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faf62ef104a32" /><Relationship Type="http://schemas.openxmlformats.org/officeDocument/2006/relationships/image" Target="/ppt/media/image12.png" Id="R93a677a2500543ef" /><Relationship Type="http://schemas.openxmlformats.org/officeDocument/2006/relationships/notesSlide" Target="/ppt/notesSlides/notesSlide12.xml" Id="Rf456ab0c23f04d3a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41651f7ff46bf" /><Relationship Type="http://schemas.openxmlformats.org/officeDocument/2006/relationships/image" Target="/ppt/media/image13.png" Id="R2282b136e0fc4285" /><Relationship Type="http://schemas.openxmlformats.org/officeDocument/2006/relationships/notesSlide" Target="/ppt/notesSlides/notesSlide13.xml" Id="Rf86e4d2c162d45c0" /></Relationships>
</file>

<file path=ppt/slides/_rels/slide1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a26f324334093" /><Relationship Type="http://schemas.openxmlformats.org/officeDocument/2006/relationships/image" Target="/ppt/media/image14.png" Id="R58757372728f4f03" /><Relationship Type="http://schemas.openxmlformats.org/officeDocument/2006/relationships/notesSlide" Target="/ppt/notesSlides/notesSlide14.xml" Id="R292bccec5ac24c38" /></Relationships>
</file>

<file path=ppt/slides/_rels/slide1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d8d000358424e" /><Relationship Type="http://schemas.openxmlformats.org/officeDocument/2006/relationships/image" Target="/ppt/media/image15.png" Id="R556eb1c8094a4ddc" /><Relationship Type="http://schemas.openxmlformats.org/officeDocument/2006/relationships/notesSlide" Target="/ppt/notesSlides/notesSlide15.xml" Id="R241a6374f28042d7" /></Relationships>
</file>

<file path=ppt/slides/_rels/slide1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513ad93194bc8" /><Relationship Type="http://schemas.openxmlformats.org/officeDocument/2006/relationships/image" Target="/ppt/media/image16.png" Id="Re204776435ca45ac" /><Relationship Type="http://schemas.openxmlformats.org/officeDocument/2006/relationships/notesSlide" Target="/ppt/notesSlides/notesSlide16.xml" Id="R43e1e4a207954d00" /></Relationships>
</file>

<file path=ppt/slides/_rels/slide1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0497b5ff44802" /><Relationship Type="http://schemas.openxmlformats.org/officeDocument/2006/relationships/image" Target="/ppt/media/image17.png" Id="R982d4902b6754d37" /><Relationship Type="http://schemas.openxmlformats.org/officeDocument/2006/relationships/notesSlide" Target="/ppt/notesSlides/notesSlide17.xml" Id="R73b9d91d76194096" /></Relationships>
</file>

<file path=ppt/slides/_rels/slide1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c800bf58040e5" /><Relationship Type="http://schemas.openxmlformats.org/officeDocument/2006/relationships/image" Target="/ppt/media/image18.png" Id="R4c7dce8b68b344f8" /><Relationship Type="http://schemas.openxmlformats.org/officeDocument/2006/relationships/notesSlide" Target="/ppt/notesSlides/notesSlide18.xml" Id="R8e40b08c47f84ef7" /></Relationships>
</file>

<file path=ppt/slides/_rels/slide1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9a050ccc64422" /><Relationship Type="http://schemas.openxmlformats.org/officeDocument/2006/relationships/image" Target="/ppt/media/image19.png" Id="R61d03238658945b5" /><Relationship Type="http://schemas.openxmlformats.org/officeDocument/2006/relationships/notesSlide" Target="/ppt/notesSlides/notesSlide19.xml" Id="Re72d7531a4d642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719576d064c5e" /><Relationship Type="http://schemas.openxmlformats.org/officeDocument/2006/relationships/image" Target="/ppt/media/image2.png" Id="R97d58972bc57436d" /><Relationship Type="http://schemas.openxmlformats.org/officeDocument/2006/relationships/notesSlide" Target="/ppt/notesSlides/notesSlide2.xml" Id="R665e6149a5e14ca5" /></Relationships>
</file>

<file path=ppt/slides/_rels/slide2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30174e8a114c05" /><Relationship Type="http://schemas.openxmlformats.org/officeDocument/2006/relationships/image" Target="/ppt/media/image20.png" Id="Rc2fb94111dd74798" /><Relationship Type="http://schemas.openxmlformats.org/officeDocument/2006/relationships/notesSlide" Target="/ppt/notesSlides/notesSlide20.xml" Id="R5f5e518a92414b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9e104280b409a" /><Relationship Type="http://schemas.openxmlformats.org/officeDocument/2006/relationships/image" Target="/ppt/media/image3.png" Id="R157854de0af14aef" /><Relationship Type="http://schemas.openxmlformats.org/officeDocument/2006/relationships/notesSlide" Target="/ppt/notesSlides/notesSlide3.xml" Id="R30b5f0c09aa540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d851484fc4cb5" /><Relationship Type="http://schemas.openxmlformats.org/officeDocument/2006/relationships/image" Target="/ppt/media/image4.png" Id="R37debec218f94553" /><Relationship Type="http://schemas.openxmlformats.org/officeDocument/2006/relationships/notesSlide" Target="/ppt/notesSlides/notesSlide4.xml" Id="R59a71262b29143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b7c674b6e474c" /><Relationship Type="http://schemas.openxmlformats.org/officeDocument/2006/relationships/image" Target="/ppt/media/image5.png" Id="Rf29511cb502d4b6c" /><Relationship Type="http://schemas.openxmlformats.org/officeDocument/2006/relationships/notesSlide" Target="/ppt/notesSlides/notesSlide5.xml" Id="R9bc138eaa7064b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38002a9d4442a" /><Relationship Type="http://schemas.openxmlformats.org/officeDocument/2006/relationships/image" Target="/ppt/media/image6.png" Id="R6124ea65774846ff" /><Relationship Type="http://schemas.openxmlformats.org/officeDocument/2006/relationships/notesSlide" Target="/ppt/notesSlides/notesSlide6.xml" Id="R52ba44934abd42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da1f0342bd4499" /><Relationship Type="http://schemas.openxmlformats.org/officeDocument/2006/relationships/image" Target="/ppt/media/image7.png" Id="Rca138f03f25d47c8" /><Relationship Type="http://schemas.openxmlformats.org/officeDocument/2006/relationships/notesSlide" Target="/ppt/notesSlides/notesSlide7.xml" Id="R39d85e157df94b02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3a49b664e4586" /><Relationship Type="http://schemas.openxmlformats.org/officeDocument/2006/relationships/image" Target="/ppt/media/image8.png" Id="R6f711666a016418a" /><Relationship Type="http://schemas.openxmlformats.org/officeDocument/2006/relationships/notesSlide" Target="/ppt/notesSlides/notesSlide8.xml" Id="Refa7d772b23e445a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7cd0f84e49af" /><Relationship Type="http://schemas.openxmlformats.org/officeDocument/2006/relationships/image" Target="/ppt/media/image9.png" Id="R4bb7b30224a04015" /><Relationship Type="http://schemas.openxmlformats.org/officeDocument/2006/relationships/notesSlide" Target="/ppt/notesSlides/notesSlide9.xml" Id="R46893422a8624036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6FE5C951-0638-42F4-B8C1-58CF4EB674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E8C015F-9EC8-4CCF-A379-F69A55499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54DFC1AB-787F-4E48-B08C-C1B0360D62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F0FD9B9D-4B73-4FFB-921B-BE18ECF2F5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636aca5ce244a12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8437696-5572-4240-B152-093B4C2028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1143000"/>
            <a:ext cx="5715000" cy="2143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3150" b="1">
                <a:solidFill>
                  <a:srgbClr val="FFFFFF"/>
                </a:solidFill>
              </a:defRPr>
            </a:pPr>
            <a:r>
              <a:rPr sz="3150" b="1">
                <a:solidFill>
                  <a:srgbClr val="FFFFFF"/>
                </a:solidFill>
              </a:rPr>
              <a:t>Aguas residuales industriales y pretratamientos especializados</a:t>
            </a:r>
          </a:p>
        </p:txBody>
      </p:sp>
      <p:sp>
        <p:nvSpPr>
          <p:cNvPr id="7" name="sub">
            <a:extLst xmlns:a="http://schemas.openxmlformats.org/drawingml/2006/main">
              <a:ext uri="{FF2B5EF4-FFF2-40B4-BE49-F238E27FC236}">
                <a16:creationId xmlns:a16="http://schemas.microsoft.com/office/drawing/2014/main" id="{D7214603-3467-41E8-869A-70A07AA3A6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571875"/>
            <a:ext cx="5810250" cy="1000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segregación de corrientes, ecualización, neutralización, coagulación-floculación, DAF, oxidación y adsorción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89A69E41-B244-49EF-9382-230AB4A203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E9F0431C-25A3-4E2A-96D7-2C155117ED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056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60C0A001-1B8E-4E86-B1E5-F871569E0E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962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5440EDD-D892-499C-A53C-E424D0936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914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DA1ADBB4-65DB-4C08-ACC3-476DADA0F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390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59D14781-E468-4AF2-B3F6-ABB7032145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6296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3F0592C-E181-435D-969C-412301C446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249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C449C530-DB6A-4AAA-BF3D-822F58207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725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NEUTRALIZACIÓN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7304E5D6-B5D7-4065-8C88-FCF43717B6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563100" y="193357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D0251850-98AF-40DC-9E71-D47EF34C11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189547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30B934E5-2179-47CE-A1CE-8DC672CCAC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05975" y="210502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COAGULACIÓN/DAF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A7FA301-FCA9-4880-A810-4F2A22A092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2257425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73EEF95D-8AC9-4A82-BD1E-FAAC1657B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1571625"/>
            <a:ext cx="838200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75A9632C-791C-4327-A7E3-112BA0F53E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1781175"/>
            <a:ext cx="74295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OXIDACIÓN/ADSORCIÓN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0EBA79A9-E9CA-428E-9080-C2BC2982F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45720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promise">
            <a:extLst xmlns:a="http://schemas.openxmlformats.org/drawingml/2006/main">
              <a:ext uri="{FF2B5EF4-FFF2-40B4-BE49-F238E27FC236}">
                <a16:creationId xmlns:a16="http://schemas.microsoft.com/office/drawing/2014/main" id="{2711855A-B0D1-4DFE-BBEE-84188F69B5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4905375"/>
            <a:ext cx="6000750" cy="876300"/>
          </a:xfrm>
          <a:prstGeom xmlns:a="http://schemas.openxmlformats.org/drawingml/2006/main" prst="roundRect">
            <a:avLst>
              <a:gd name="adj" fmla="val 13043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promise-t">
            <a:extLst xmlns:a="http://schemas.openxmlformats.org/drawingml/2006/main">
              <a:ext uri="{FF2B5EF4-FFF2-40B4-BE49-F238E27FC236}">
                <a16:creationId xmlns:a16="http://schemas.microsoft.com/office/drawing/2014/main" id="{C106F852-0073-4939-B162-D66E31761FA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" y="5143500"/>
            <a:ext cx="5524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00" b="1">
                <a:solidFill>
                  <a:srgbClr val="F3BC3D"/>
                </a:solidFill>
              </a:defRPr>
            </a:pPr>
            <a:r>
              <a:rPr sz="1500" b="1">
                <a:solidFill>
                  <a:srgbClr val="F3BC3D"/>
                </a:solidFill>
              </a:rPr>
              <a:t>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2011061078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1651CC72-44DD-4F9C-BBBE-EDCDAB6302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19C579A0-F789-45EE-8833-6233451344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010674D-EB63-445E-A524-51CC28CF12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88CFC38-C713-4B8D-855C-CC2CDFB3D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ba53c6ae879148b4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E4F56A1C-4583-4062-9D6A-FD65B83FDF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Equipos: seleccionar punto de operación, no solo potencia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89D6DD4-A98D-4EF5-A87E-DF28C8BB7C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Curva de sistema y equipo.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Eficiencia, NPSH, materiales y mantenibilidad.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Redundancia, repuestos y condición de falla.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4216B75F-486B-4C0B-8F6D-BF28A1BB3C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57BF42DE-C75C-45F2-B48B-671E22138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B9D8C650-8C69-4920-94A8-D15C051484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1046107B-3131-44D0-806A-B04CA03E63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A0D37DC3-0C12-46D4-82D9-AC3621F67A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F841E3FE-9D2B-473E-9A4F-914D1358D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062EEFD4-A260-42FB-ABB6-7B4E5042D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B1E7AFA6-9A90-4F35-B059-5E9DEFE9C2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NEUTRALIZACIÓN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495586AD-65AB-44D1-9484-021B6E2EF1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1ABDD546-6746-4147-874E-C176E21E6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E3DDEFFC-A8CB-4BF6-A5EC-FA3568B02F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COAGULACIÓN/DAF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6A7412A4-9BF1-43B6-9661-EC215FEE3D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6ED28981-A6E5-4A16-A9FE-0AEDD661D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5B868188-523F-4083-AE47-EC3677E6D5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OXIDACIÓN/ADSORCIÓN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B290B4F0-815C-4AC5-B468-525A1A2B15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359E0C75-2310-4FCB-BDE3-7A0948D22E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0830BBE9-B138-48CB-A389-C4A568897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861331298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35F32617-B29A-4232-9299-E695EB8906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34035CC-540F-442D-A366-A0A73929FD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CB37FAE-AD5B-4457-B9F1-7FEB47994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11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900D4E2-37EC-4B08-A3B3-E4038A6671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11/20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516bc37e3e0436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FB22D6A-FBC3-4308-83A1-7160633A02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Instrumentación mínima para controlar el proceso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9542142B-DF59-4FFA-A4FB-5D3F226315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DQO soluble/particulada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aceites y grasas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Medición de metales con rango, ubicación y frecuencia.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Alarmas con respuesta operativa definida.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A91B712C-1F09-43BF-8BE0-69DDEDDCA5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DQO SOLUBLE/PARTICULADA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4149E7D4-EF5C-4BE9-93A2-8686703E97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E914B246-4AB4-4F51-A726-7964383A67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B400876A-F59E-4B3E-99A8-3B1B7B9061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ACEITES Y GRASAS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00DF735B-A530-4527-8922-788B34BA6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44EFD065-C181-4F1B-98A8-FA79F3221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53A96526-F3BB-4C99-961E-AC1F36FBC2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METALES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D1C0EA44-D6F3-4E07-9358-9AB5E0C59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24C2DB89-710F-4CD0-8BF2-09D277646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9AB3B579-DE1F-45A6-BE46-D45AC92ED7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278998B-C127-488A-8DBC-395E6CFA7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36ADE1FC-C7A5-4B5A-B36F-69114EF84E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32E7E9A4-CBE2-4032-B48A-D848BD17CA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ECEBECAD-8DD9-4324-9D59-20EF0404BE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135103332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FE47432-3416-40EC-A1C4-B984BA3B5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2D4D1DBF-2826-4D4C-9CF1-0AF37EAD59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3C7ECE05-EDE4-449F-A707-BD9D8D33B0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D56E9849-8037-4C83-9961-7815AFC376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3a677a2500543e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CED25EA-D675-4070-A118-86E5C0B0B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Control automático con límites operacionales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06D5C1DF-5419-40E3-8B7D-5BDFCAF755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 y Biológico conectados por lógica de proceso.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Modos manual, automático y seguro.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Interlocks documentados y probados.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57EC8F91-938C-4616-A5A1-3C1C97457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EEA8B07A-1C1A-446B-99B0-9644205AB0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335A8842-EE92-4718-BE11-17A2FFF03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2D496CEB-2AE9-4004-81B7-6F58736909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9FFBFF26-0B27-440C-BF23-8341E57E1D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908DBC19-738B-4430-ADE0-8F410F486F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E35D7C2E-9191-47A9-ADB6-EB055F3550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B48D3B70-8289-434A-9BFE-8128A89087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964A8697-152E-4FA7-B290-A9AF69E3C3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482BF124-2B35-4AEB-8FD9-9B3D498FA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23038040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23E53C13-4859-411F-8925-6B9FB907E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C24C284E-78A2-4D7B-A26E-BE0A049BC6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6C92B5AD-4B0C-49BE-827B-7BBD14067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490556EB-C300-4A20-A4F8-5707BE26F1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2282b136e0fc428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0DCCFE5-8F18-4CBC-9E39-AB5F4AAF0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Simulación interactiva: observe causa y efecto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A4DE10B9-B060-4558-8BCA-7155C9056C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Varíe caudal y carga del afluente.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Observe eficiencia, energía, lodos y riesgo de incumplimiento.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Use el modelo para aprender; valide antes de diseñar.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F7B48131-787A-49C5-9060-FEE415BC88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E664C17-7A31-4E83-89E4-8EFD9266A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52C787B8-3C97-45DB-A868-7217C8437E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C93E568A-1427-4842-813A-ED740AA61F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8CDF3648-EF22-46D7-9A0C-3FCFB742FA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7ACFF2CB-B578-46C0-8337-20740268C0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AFB9D234-66FC-4DA1-8C4C-FB751162B4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B3BAA738-DB50-4AA9-A11A-57EFF665AA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6BF1BE9D-E903-4B0A-AC07-4EBBA176D8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713892304"/>
      </p:ext>
    </p:extLst>
  </p:cSld>
</p:sld>
</file>

<file path=ppt/slides/slide1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B554D939-511A-47C6-9622-F3B05774C6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474FF2D-F7EF-4693-B8C2-18CB81B06A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12224E4-95C8-4547-A1B9-25F68CC2B4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E8100595-3EC4-442F-947D-7871692999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8757372728f4f0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8FB613E-667B-4BF5-BD16-BF705417F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Caso aplicado: de la condición crítica al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CED0A8DB-6AC9-48DF-8A6D-3F23ADB046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Planta alimentaria con picos de DQO, grasas y variaciones extremas de pH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Construya tres alternativas y descarte con criterios técnicos.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Seleccione con análisis multicriterio y riesgo.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7CA32DA5-EFBD-4AB2-A35F-DA3BC02745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616A6FBC-2787-444A-A81F-509E0DF56E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EA5EEFF1-8F30-4E12-B49F-1B345FA437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C735537A-0A14-4B0B-90CC-B1B9ABCD2D9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3948ABA9-9272-4334-9E6A-D74D8A9CB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84D77EA7-B418-47FA-AEDD-E1012B6CBC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D0C4A0A-6283-4916-B853-B626DAB059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D196B39-64B5-42FE-85B9-3C615F82B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48F01F6C-EC69-446C-B8FA-05A1994450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BE9B4529-69DC-47EA-B7AC-43F271BAA0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509039587"/>
      </p:ext>
    </p:extLst>
  </p:cSld>
</p:sld>
</file>

<file path=ppt/slides/slide1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63BF80F8-DC4D-4061-BFA7-A440BD6611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F524095-0098-41DB-B00D-895086DB48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3BD641B-13C5-461B-9A09-01C44D754C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D51DD74-E6AE-4F54-99AD-055C0F782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556eb1c8094a4dd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267988FB-27C0-46B5-BA82-1FC8A8BC4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operación debe diseñarse desde el proyecto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EA1754C-5554-4705-8391-36F5C2F340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Accesos, izaje, limpieza y aislamiento.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Puntos de muestreo seguros y representativos.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Manual O&amp;M ligado a planos y equipos reales.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715245C9-FA76-4FD6-A5BC-FE3BF60A42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4B36BA0D-2C4E-4B6A-B4E3-E41DB148EA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F5CFCCA1-8527-4C9B-B62D-F07E91388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5ECF0BE1-0734-41EA-8C8B-373600F5B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7C7B239F-A42F-48F3-B01D-2F594A1C9E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EF3BF810-B240-440E-A7D3-4283A0231F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9A212747-49A2-4396-A112-FA3ECDB96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DD321047-4454-40EA-A977-97C39DAE85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NEUTRALIZACIÓN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2928BBA2-EFB5-4325-9AFD-2567176C58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C5B74A49-BF27-4BB4-922A-0F84A09C44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73BDE3D-BFCF-488B-9AF6-9E587BFEC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COAGULACIÓN/DAF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DF073D02-E479-4F23-BD3B-7C4D467489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A3627F34-706B-4B75-BC7C-A8CD9F80E1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FC973297-2B0E-4059-A679-EDB90FCB0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OXIDACIÓN/ADSORCIÓN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E412B716-9F10-4BB9-9753-AABB3F3D70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90AA7E1-8A50-4F18-8172-ACE209972E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E9F3E197-9FCD-4C17-B0DB-4F36C0E538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186112875"/>
      </p:ext>
    </p:extLst>
  </p:cSld>
</p:sld>
</file>

<file path=ppt/slides/slide1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EB14255B-3957-4710-BF77-BB52937669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DD602496-5C85-4EBA-A839-6E5FBAF56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09A86FDA-E561-4EDD-9EDC-7E045D0ED2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58C12B44-6632-4B8C-8793-2A8CE0E02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e204776435ca45a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6023F016-08F7-4BEA-B3E1-9E36318816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Fallas previsibles requieren respuestas ensayadas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B974340-B924-4321-841D-083EDF49EB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Falla de Segregación: detectar, contener, recuperar. Falla de Ecualización: detectar, contener, recuperar. Falla de Neutralización: detectar, contener, recuperar.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capacidad de almacenamiento y by-pass controlado.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Registrar causa raíz y acción preventiva.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1113202-F38D-406E-98E7-30B00E9905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DQO SOLUBLE/PARTICULADA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1A9908B2-1DD5-4749-98A1-98B2771F8B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30ED8BD-E20F-4685-A93C-686D1B2A8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662D4AE9-F94E-48EB-A93D-1099AD4B7C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ACEITES Y GRASAS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92CEDD0-38CB-4DD0-A45F-2564FE0773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FEE006C6-F882-45B2-9849-EC1F045A68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0FF37635-2713-4120-B417-0ABD4799B9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METALES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5CA9F730-DFC5-4E2E-924E-9316823A75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0D3D6797-EE61-4F0A-82AA-A094D22125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0B724EEB-EE61-43A7-AEE5-318A59A136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21E4F453-2A66-4F48-9657-EFB39EE3C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9319E863-D5B7-4EED-B4DC-81524D6F5F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A17B6D15-2B86-4F1E-81DC-0043A7CDFF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139F0CF4-9442-44C1-AA3C-E64453EE10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797134177"/>
      </p:ext>
    </p:extLst>
  </p:cSld>
</p:sld>
</file>

<file path=ppt/slides/slide1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3EDC5CBB-BF34-4FD1-BDC2-BEC4282F09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45195F9-CB4A-4063-99FF-3F3FC03CA1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8AC2EA2E-C4B2-4924-9AAE-7A9945B864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DF0CFA3-F1D8-4C00-8BF0-141CAA8861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82d4902b6754d37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7FF5FE40-71F5-4520-9B80-52F92CE3A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Monitoreo con cadena de custodia y decisión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C813D40-1B90-4E5A-B711-A9B4EE914D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Aplicar R.M. 273-2013-VIVIENDA cuando corresponda.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Definir punto, frecuencia, preservación y laboratorio.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Comparar LMP, ECA y autorización sin confundirlos.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9BB2096-C511-4B45-86BF-8D66B6100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A0E86217-C719-4776-89AA-8A3F491A50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E21FD0E0-5996-42C7-9E7B-B7770E0551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417F9750-6B1A-4234-B9B5-B7F6BC53E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5B620874-3D6E-4985-A521-5BDFAA4486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65538E52-6F0B-4C71-A07C-33D0151B2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058ABEE-BA66-4C94-81B0-40992746E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6872B7A6-C8AD-46CB-AA2A-96D2B3A018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295A759F-F411-4BA0-80F5-E9E6D4C29C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92F0F523-9C54-4B23-9F6F-3F2F140B1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89680344"/>
      </p:ext>
    </p:extLst>
  </p:cSld>
</p:sld>
</file>

<file path=ppt/slides/slide1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9D54B4A8-8144-4952-BFAE-ECFB741C5C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D54AEC5-D072-40B4-8DC2-96F502EB95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29FE819-F5F5-4019-A652-FAC4907867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86354075-022F-445A-8FC8-12521ACBAE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c7dce8b68b344f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CB0FE2DC-3EB4-422A-A506-AED41B2C45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Tablero del módulo: cálculo reproducible y evidencia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0D7DA8F-20DE-4F1A-871F-97245D7F2D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de pretratamiento industrial y verificación de VMA/LMP sectorial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Entradas, fórmulas, supuestos y resultados exportables.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Escenarios base, pico y contingencia.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70199D4A-F324-4E20-891D-91D0E18822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916350C7-2F9C-4742-B714-8198AF6E4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FCD75D29-2D71-46BF-B429-E59C092950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9DAE0F55-FCF6-49A8-9041-C27EDE7BC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F189CDCD-D71A-4BC0-8FA6-D15E504211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7549AFE-F7CA-4E30-9282-6CC958D5D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546051FD-79E0-4703-9158-36A9BF7F4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0A454643-339B-4C7B-A864-EA27D36E2A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583666F4-647E-4520-AECF-F87F27D95E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642276501"/>
      </p:ext>
    </p:extLst>
  </p:cSld>
</p:sld>
</file>

<file path=ppt/slides/slide1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54340C4B-2735-4013-BBAB-ADCDD9360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62476F4-15CC-45F4-B5A6-DDC2BF9E4D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BE7B8CB6-0D69-4700-8F1B-24C9E0816B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19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1B9C4DF-9D7A-4210-90B2-DB6F2F37E4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19/20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1d03238658945b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9FE0164E-0C86-4868-98B4-D63E1184B3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IA y gemelo digital con control profesional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8EB0B80-3BE3-428E-89F0-CF66EA969C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IA para detección de anomalías y escenarios.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Datos originales, versionado y validación humana.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No inventar caudales, normas, rendimientos ni costos.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919B6E32-176A-46FA-82B9-190BA8A002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C33168F7-AF48-42F9-80B8-9711AAD050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E0BBBF5-8D50-40BB-A244-1324CE2B99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5C0DB22B-03B6-4211-BF13-450BAE2F2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92CF4314-364E-49B3-B84B-02F4FACA36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56E8F254-4F6D-4913-9198-B20B82FA7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AF999F39-0D96-4404-BD47-D1901EB48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6DE42BDF-C615-40AC-BA1A-2AB0895724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B167511C-CF02-4913-8119-F48B0FCFDF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664F4E6C-6F58-44EA-9EC6-2B7AAB2F1B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708816641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7E51D639-4589-4470-A023-D9ADB661BE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7DF1BE5-C6FD-4FDB-9BFD-2DDCD9FDED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C55E14C-E447-44D0-818B-5367725D4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02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70C720A-9893-47DA-853B-89CC36F7C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2/20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97d58972bc57436d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CC2E627-A8EA-49C6-B7A4-5FB67B2D6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normativa define el resultado; la ingeniería demuestra cómo lograrlo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E9A87818-D4B6-415E-966B-018590353F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003-2010-MINAM — LMP para efluentes de PTAR domésticas o municipales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D.S. N.° 004-2017-MINAM — ECA para Agua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autorización ANA, IGA, norma sectorial y condiciones del receptor.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9488FDA6-B84C-438B-B06B-CB8169BB62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DD50AC28-0E14-43F8-BC28-30161E66CA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7E78CD0C-A5BE-478D-884D-6A75DD4090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E1FDAC03-1F16-4711-AB31-835D344C7F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4668B6A8-C4D8-4BBC-B6D1-101C1A2417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22B2D690-B792-4214-916A-2E24EC238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13D95A91-D46C-4428-B28E-3108868567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2930EAFE-FE0D-42AE-8FAD-22F3C20878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C62D8141-9800-4BDC-A36E-DA82C31A1E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3030F2F2-0F33-4A02-BB6F-7D8B28D452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263113558"/>
      </p:ext>
    </p:extLst>
  </p:cSld>
</p:sld>
</file>

<file path=ppt/slides/slide20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B8F9DC4D-4BAE-472D-B1AF-34AC1C4627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64825B3-ACFD-49A7-BA67-89A9B0E4B9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A04BAFE8-B6B4-4333-9AAB-014D5D833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20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C408372C-23B5-41D8-97B3-80CBAD1FC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20/20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2fb94111dd7479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81878EF-5BB5-4703-A6AD-712D9D7AF9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Entrega profesional del módulo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6A757020-751E-446C-B95D-84C5868EB1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Diseño de pretratamiento industrial y verificación de VMA/LMP sectorial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Plano de proceso, memoria de cálculo y matriz de riesgos.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Conclusiones, limitaciones y plan de verificación.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935FA1F5-B88B-4044-A62B-2EF2D719D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B5DB9B3C-A52D-41BA-AA54-AD68710400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DA16160A-9AC0-4247-B67E-F44CDCBCFC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C68F5049-B77D-4248-BC33-76EB29047E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F5AF42DF-7FED-4A1A-A964-6C593D4866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69A57333-8BD4-4CAD-B201-5184418D16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D7D8495C-F5ED-4EFA-A5BD-9C1348225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E8298371-6E6E-4F09-8FEB-FDA2BBB4E2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NEUTRALIZACIÓN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67CD5CED-DCF5-495B-9460-56CCE96086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701DA820-CE0B-4306-8347-3CCCC31BD2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C0CF1207-CABA-48FD-A386-141D0683ED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COAGULACIÓN/DAF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E8860288-43DD-41AE-9647-3B7875507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08A61EEA-D9C3-425F-B3CA-F404E4076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AB6FB1EC-C4AE-411D-9838-890F936942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OXIDACIÓN/ADSORCIÓN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37620037-1563-4F44-8EA8-7D3728857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A921F283-73EC-4157-A64B-1EA637020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451FFEE2-8B6A-4409-B0CF-5DD54A8939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422452129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599D032C-89D4-4BE2-84D5-7E4FBEFA25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7DD265DD-1248-415F-8F3B-CB52044E83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A5F5765-9412-4921-AB6A-AD7CC723C5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03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7460DD94-7F08-46C5-986D-FE5C7A93E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3/20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157854de0af14ae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5BFCCBF-42D3-40E2-9716-7CB8CEEC0D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ciencia del módulo se convierte en ecuaciones de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A4AEAF5-02C5-4DBD-BAB0-8762D16DB0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 de corrientes, ecualización, neutralización, coagulación-floculación, DAF, oxidación y adsorción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Declarar supuestos, unidades y rango de aplicación.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Separar estimación preliminar de diseño definitivo.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9C279C99-D7F8-4EF6-984D-42D2B5224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CE62EEFE-EED5-4C85-A596-DE59D1DED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94FD3F4C-8DEC-4B8B-B910-F7CAC22E49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9CB54C0C-40DD-4931-BA71-8F36F32444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E6F7F9CC-FFFD-4D20-97E9-1F3B37C0E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30DD12BC-7B15-4F08-B5DD-EC0B908FD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0B3AC0BB-6C13-439A-B81E-FC07DD909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7004DB09-ED4C-4E57-861B-E88FCF09FF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B4F9E37A-A895-4E87-B215-47F64FCEBD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6797055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1D6BDCD3-6ED0-4297-8E59-7280C3AE1DE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D7C4B46-FAE9-4050-952A-798D7C5467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44083E0F-7FE3-4803-B798-C0E10D260E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04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98DCD0BE-8EB4-41A0-B99C-B1104EF246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4/20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37debec218f94553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335AC21F-0C76-4F3D-A99D-8E306F1BB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Los datos de entrada controlan la confiabilidad del diseño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14E9DA3-6FC5-4EAC-A86B-48099B0223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DQO soluble/particulada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aceites y grasas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metales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salinidad con variabilidad temporal y QA/QC.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Caracterizar toxicidad e inhibición con variabilidad temporal y QA/QC.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9BD1DA43-3802-43A5-8E2F-8A425C0A77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DEB52428-90CE-4912-A9AE-72DE8A798E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C5CAF1C7-9BF1-446C-8FC6-6019830E1E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3C70485D-C969-4E80-BFA0-BBD0782B1F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5A14D523-2D7D-4B93-ACC6-DDD6F41D4D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4C26EC0F-822A-4FC4-BFAE-74AB7371A4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11A05030-A720-4C30-A5E5-1401396D5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468D55F4-1165-4087-96E5-D742CC2A7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F3A283B0-2AFD-458E-8E69-0E4BF83B86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12DD5226-3EB5-4ED3-97F6-7B195EA667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61448213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5" name="accent">
            <a:extLst xmlns:a="http://schemas.openxmlformats.org/drawingml/2006/main">
              <a:ext uri="{FF2B5EF4-FFF2-40B4-BE49-F238E27FC236}">
                <a16:creationId xmlns:a16="http://schemas.microsoft.com/office/drawing/2014/main" id="{964286ED-C19E-4DDE-BD7B-56A6FB950B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08B9B377-C2B2-46CE-A4A4-16BC664748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F06CB89-3A8D-415F-BE90-1F5526FC8F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05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63F4AA7A-F308-4E8E-83BA-1F20EAC5B6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5/20</a:t>
            </a:r>
          </a:p>
        </p:txBody>
      </p:sp>
      <p:pic>
        <p:nvPicPr>
          <p:cNvPr id="29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f29511cb502d4b6c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103B5D0-88FF-47A1-9142-1809F820C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tren debe responder al afluente y al destino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844420B9-8A34-48EB-88B7-E378A2086A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Ecualización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Neutralización cumple una función verificable.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Incluir by-pass, drenajes, manejo de rechazos y contingencias.</a:t>
            </a:r>
          </a:p>
        </p:txBody>
      </p:sp>
      <p:sp>
        <p:nvSpPr>
          <p:cNvPr id="8" name="unit-0">
            <a:extLst xmlns:a="http://schemas.openxmlformats.org/drawingml/2006/main">
              <a:ext uri="{FF2B5EF4-FFF2-40B4-BE49-F238E27FC236}">
                <a16:creationId xmlns:a16="http://schemas.microsoft.com/office/drawing/2014/main" id="{13745F09-C705-456E-9365-F37443AE8E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unit-text-0">
            <a:extLst xmlns:a="http://schemas.openxmlformats.org/drawingml/2006/main">
              <a:ext uri="{FF2B5EF4-FFF2-40B4-BE49-F238E27FC236}">
                <a16:creationId xmlns:a16="http://schemas.microsoft.com/office/drawing/2014/main" id="{C1AFA090-BC92-455B-AC84-CD59FEE50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866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SEGREGACIÓN</a:t>
            </a:r>
          </a:p>
        </p:txBody>
      </p:sp>
      <p:sp>
        <p:nvSpPr>
          <p:cNvPr id="10" name="pipe-0">
            <a:extLst xmlns:a="http://schemas.openxmlformats.org/drawingml/2006/main">
              <a:ext uri="{FF2B5EF4-FFF2-40B4-BE49-F238E27FC236}">
                <a16:creationId xmlns:a16="http://schemas.microsoft.com/office/drawing/2014/main" id="{05938F7F-2697-4D69-A5AC-772EB7B5B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9819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unit-1">
            <a:extLst xmlns:a="http://schemas.openxmlformats.org/drawingml/2006/main">
              <a:ext uri="{FF2B5EF4-FFF2-40B4-BE49-F238E27FC236}">
                <a16:creationId xmlns:a16="http://schemas.microsoft.com/office/drawing/2014/main" id="{AB8B7CC3-479B-4A5D-815A-079E4982F1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unit-text-1">
            <a:extLst xmlns:a="http://schemas.openxmlformats.org/drawingml/2006/main">
              <a:ext uri="{FF2B5EF4-FFF2-40B4-BE49-F238E27FC236}">
                <a16:creationId xmlns:a16="http://schemas.microsoft.com/office/drawing/2014/main" id="{391D2606-3CDF-43C2-9ACE-9FEA1E3B21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248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ECUALIZACIÓN</a:t>
            </a:r>
          </a:p>
        </p:txBody>
      </p:sp>
      <p:sp>
        <p:nvSpPr>
          <p:cNvPr id="13" name="pipe-1">
            <a:extLst xmlns:a="http://schemas.openxmlformats.org/drawingml/2006/main">
              <a:ext uri="{FF2B5EF4-FFF2-40B4-BE49-F238E27FC236}">
                <a16:creationId xmlns:a16="http://schemas.microsoft.com/office/drawing/2014/main" id="{981C5119-2C74-413B-9F6C-11D7C9AE90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unit-2">
            <a:extLst xmlns:a="http://schemas.openxmlformats.org/drawingml/2006/main">
              <a:ext uri="{FF2B5EF4-FFF2-40B4-BE49-F238E27FC236}">
                <a16:creationId xmlns:a16="http://schemas.microsoft.com/office/drawing/2014/main" id="{8D44B0B4-DCAA-49BA-8EAA-BDBF074DC1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154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unit-text-2">
            <a:extLst xmlns:a="http://schemas.openxmlformats.org/drawingml/2006/main">
              <a:ext uri="{FF2B5EF4-FFF2-40B4-BE49-F238E27FC236}">
                <a16:creationId xmlns:a16="http://schemas.microsoft.com/office/drawing/2014/main" id="{55068577-B06D-432C-93A4-491F9FAB7B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30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NEUTRALIZACIÓN</a:t>
            </a:r>
          </a:p>
        </p:txBody>
      </p:sp>
      <p:sp>
        <p:nvSpPr>
          <p:cNvPr id="16" name="pipe-2">
            <a:extLst xmlns:a="http://schemas.openxmlformats.org/drawingml/2006/main">
              <a:ext uri="{FF2B5EF4-FFF2-40B4-BE49-F238E27FC236}">
                <a16:creationId xmlns:a16="http://schemas.microsoft.com/office/drawing/2014/main" id="{780F749D-CD3F-4B40-BBCA-3898E2E847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274320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unit-3">
            <a:extLst xmlns:a="http://schemas.openxmlformats.org/drawingml/2006/main">
              <a:ext uri="{FF2B5EF4-FFF2-40B4-BE49-F238E27FC236}">
                <a16:creationId xmlns:a16="http://schemas.microsoft.com/office/drawing/2014/main" id="{0CECAB5C-90DF-46A5-A81D-9F148C7558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70510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8" name="unit-text-3">
            <a:extLst xmlns:a="http://schemas.openxmlformats.org/drawingml/2006/main">
              <a:ext uri="{FF2B5EF4-FFF2-40B4-BE49-F238E27FC236}">
                <a16:creationId xmlns:a16="http://schemas.microsoft.com/office/drawing/2014/main" id="{8FFBB4A0-8F17-4411-BC3A-93AB689BD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01225" y="291465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COAGULACIÓN/DAF</a:t>
            </a:r>
          </a:p>
        </p:txBody>
      </p:sp>
      <p:sp>
        <p:nvSpPr>
          <p:cNvPr id="19" name="pipe-3">
            <a:extLst xmlns:a="http://schemas.openxmlformats.org/drawingml/2006/main">
              <a:ext uri="{FF2B5EF4-FFF2-40B4-BE49-F238E27FC236}">
                <a16:creationId xmlns:a16="http://schemas.microsoft.com/office/drawing/2014/main" id="{847BB3D2-EE12-4CB2-A877-F6F745E4BC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96550" y="3067050"/>
            <a:ext cx="95250" cy="476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unit-4">
            <a:extLst xmlns:a="http://schemas.openxmlformats.org/drawingml/2006/main">
              <a:ext uri="{FF2B5EF4-FFF2-40B4-BE49-F238E27FC236}">
                <a16:creationId xmlns:a16="http://schemas.microsoft.com/office/drawing/2014/main" id="{1B4209EF-58B8-4E93-ABAA-1C7E12B98C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91800" y="2381250"/>
            <a:ext cx="742950" cy="781050"/>
          </a:xfrm>
          <a:prstGeom xmlns:a="http://schemas.openxmlformats.org/drawingml/2006/main" prst="roundRect">
            <a:avLst>
              <a:gd name="adj" fmla="val 15385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unit-text-4">
            <a:extLst xmlns:a="http://schemas.openxmlformats.org/drawingml/2006/main">
              <a:ext uri="{FF2B5EF4-FFF2-40B4-BE49-F238E27FC236}">
                <a16:creationId xmlns:a16="http://schemas.microsoft.com/office/drawing/2014/main" id="{239E3F1B-0702-410E-A5AB-338083486C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39425" y="2590800"/>
            <a:ext cx="6477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OXIDACIÓN/ADSORCIÓN</a:t>
            </a:r>
          </a:p>
        </p:txBody>
      </p:sp>
      <p:sp>
        <p:nvSpPr>
          <p:cNvPr id="22" name="train-cap">
            <a:extLst xmlns:a="http://schemas.openxmlformats.org/drawingml/2006/main">
              <a:ext uri="{FF2B5EF4-FFF2-40B4-BE49-F238E27FC236}">
                <a16:creationId xmlns:a16="http://schemas.microsoft.com/office/drawing/2014/main" id="{D293D474-2930-47ED-921A-08A44F8E48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857625"/>
            <a:ext cx="409575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TREN CONCEPTUAL · VALIDAR CON DATOS Y CONDICIONES LOCALES</a:t>
            </a:r>
          </a:p>
        </p:txBody>
      </p:sp>
      <p:sp>
        <p:nvSpPr>
          <p:cNvPr id="23" name="app-line">
            <a:extLst xmlns:a="http://schemas.openxmlformats.org/drawingml/2006/main">
              <a:ext uri="{FF2B5EF4-FFF2-40B4-BE49-F238E27FC236}">
                <a16:creationId xmlns:a16="http://schemas.microsoft.com/office/drawing/2014/main" id="{DC897D65-773C-4048-87B2-B922C70BB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4" name="app">
            <a:extLst xmlns:a="http://schemas.openxmlformats.org/drawingml/2006/main">
              <a:ext uri="{FF2B5EF4-FFF2-40B4-BE49-F238E27FC236}">
                <a16:creationId xmlns:a16="http://schemas.microsoft.com/office/drawing/2014/main" id="{3CD9C2A9-2491-4AC5-A9CC-583B21CEF8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943486254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2" name="accent">
            <a:extLst xmlns:a="http://schemas.openxmlformats.org/drawingml/2006/main">
              <a:ext uri="{FF2B5EF4-FFF2-40B4-BE49-F238E27FC236}">
                <a16:creationId xmlns:a16="http://schemas.microsoft.com/office/drawing/2014/main" id="{70184B3B-55E7-42FC-AB37-9C2F75AFED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B2B41B2D-5D7B-4888-93E0-D18702BFE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16322BD-9C7B-45EF-8ED6-225136D05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06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36A8CFA9-D13B-4402-90EB-0EA55148FA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6/20</a:t>
            </a:r>
          </a:p>
        </p:txBody>
      </p:sp>
      <p:pic>
        <p:nvPicPr>
          <p:cNvPr id="26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124ea65774846ff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B5774571-7052-4136-9376-C1CF775CE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Balance de masa: nada desaparece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D65CF3A6-B45B-4505-AAEE-52C8AABCC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Carbono.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nitrógeno.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fósforo.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sólidos.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Cerrar balance de agua.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Cuantificar corrientes de retorno y pérdidas.</a:t>
            </a:r>
          </a:p>
        </p:txBody>
      </p:sp>
      <p:sp>
        <p:nvSpPr>
          <p:cNvPr id="8" name="p0">
            <a:extLst xmlns:a="http://schemas.openxmlformats.org/drawingml/2006/main">
              <a:ext uri="{FF2B5EF4-FFF2-40B4-BE49-F238E27FC236}">
                <a16:creationId xmlns:a16="http://schemas.microsoft.com/office/drawing/2014/main" id="{1AD6AD8D-2395-4FB4-AC11-CDA9319E59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DQO SOLUBLE/PARTICULADA</a:t>
            </a:r>
          </a:p>
        </p:txBody>
      </p:sp>
      <p:sp>
        <p:nvSpPr>
          <p:cNvPr id="9" name="t0">
            <a:extLst xmlns:a="http://schemas.openxmlformats.org/drawingml/2006/main">
              <a:ext uri="{FF2B5EF4-FFF2-40B4-BE49-F238E27FC236}">
                <a16:creationId xmlns:a16="http://schemas.microsoft.com/office/drawing/2014/main" id="{92779D7C-78FF-403C-8C56-1F3026ACC3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v0">
            <a:extLst xmlns:a="http://schemas.openxmlformats.org/drawingml/2006/main">
              <a:ext uri="{FF2B5EF4-FFF2-40B4-BE49-F238E27FC236}">
                <a16:creationId xmlns:a16="http://schemas.microsoft.com/office/drawing/2014/main" id="{986095E1-C185-4213-9525-FD979F073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2381250"/>
            <a:ext cx="74295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p1">
            <a:extLst xmlns:a="http://schemas.openxmlformats.org/drawingml/2006/main">
              <a:ext uri="{FF2B5EF4-FFF2-40B4-BE49-F238E27FC236}">
                <a16:creationId xmlns:a16="http://schemas.microsoft.com/office/drawing/2014/main" id="{FB8406AA-3267-495A-8FB6-90698633C1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0289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ACEITES Y GRASAS</a:t>
            </a:r>
          </a:p>
        </p:txBody>
      </p:sp>
      <p:sp>
        <p:nvSpPr>
          <p:cNvPr id="12" name="t1">
            <a:extLst xmlns:a="http://schemas.openxmlformats.org/drawingml/2006/main">
              <a:ext uri="{FF2B5EF4-FFF2-40B4-BE49-F238E27FC236}">
                <a16:creationId xmlns:a16="http://schemas.microsoft.com/office/drawing/2014/main" id="{7D4B5AB9-D333-4209-AF10-E389F1A07D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v1">
            <a:extLst xmlns:a="http://schemas.openxmlformats.org/drawingml/2006/main">
              <a:ext uri="{FF2B5EF4-FFF2-40B4-BE49-F238E27FC236}">
                <a16:creationId xmlns:a16="http://schemas.microsoft.com/office/drawing/2014/main" id="{6DCBCA74-E631-44E9-ACD1-36B576C9112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028950"/>
            <a:ext cx="113919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p2">
            <a:extLst xmlns:a="http://schemas.openxmlformats.org/drawingml/2006/main">
              <a:ext uri="{FF2B5EF4-FFF2-40B4-BE49-F238E27FC236}">
                <a16:creationId xmlns:a16="http://schemas.microsoft.com/office/drawing/2014/main" id="{52E64C44-B302-4990-A0BF-5444A6A7B7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6766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METALES</a:t>
            </a:r>
          </a:p>
        </p:txBody>
      </p:sp>
      <p:sp>
        <p:nvSpPr>
          <p:cNvPr id="15" name="t2">
            <a:extLst xmlns:a="http://schemas.openxmlformats.org/drawingml/2006/main">
              <a:ext uri="{FF2B5EF4-FFF2-40B4-BE49-F238E27FC236}">
                <a16:creationId xmlns:a16="http://schemas.microsoft.com/office/drawing/2014/main" id="{CDD4549D-A986-41DB-AA2F-141648764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v2">
            <a:extLst xmlns:a="http://schemas.openxmlformats.org/drawingml/2006/main">
              <a:ext uri="{FF2B5EF4-FFF2-40B4-BE49-F238E27FC236}">
                <a16:creationId xmlns:a16="http://schemas.microsoft.com/office/drawing/2014/main" id="{9C29D579-4D8E-4E3B-967E-66E6C7F6D4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3676650"/>
            <a:ext cx="153543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p3">
            <a:extLst xmlns:a="http://schemas.openxmlformats.org/drawingml/2006/main">
              <a:ext uri="{FF2B5EF4-FFF2-40B4-BE49-F238E27FC236}">
                <a16:creationId xmlns:a16="http://schemas.microsoft.com/office/drawing/2014/main" id="{7CD59264-92A9-4A24-A1BB-D285F83289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324350"/>
            <a:ext cx="1524000" cy="209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900" b="1">
                <a:solidFill>
                  <a:srgbClr val="DDECF2"/>
                </a:solidFill>
              </a:defRPr>
            </a:pPr>
            <a:r>
              <a:rPr sz="900" b="1">
                <a:solidFill>
                  <a:srgbClr val="DDECF2"/>
                </a:solidFill>
              </a:rPr>
              <a:t>SALINIDAD</a:t>
            </a:r>
          </a:p>
        </p:txBody>
      </p:sp>
      <p:sp>
        <p:nvSpPr>
          <p:cNvPr id="18" name="t3">
            <a:extLst xmlns:a="http://schemas.openxmlformats.org/drawingml/2006/main">
              <a:ext uri="{FF2B5EF4-FFF2-40B4-BE49-F238E27FC236}">
                <a16:creationId xmlns:a16="http://schemas.microsoft.com/office/drawing/2014/main" id="{387C1C13-B302-4BF6-8E6B-7A0213B6C3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24765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3C54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9" name="v3">
            <a:extLst xmlns:a="http://schemas.openxmlformats.org/drawingml/2006/main">
              <a:ext uri="{FF2B5EF4-FFF2-40B4-BE49-F238E27FC236}">
                <a16:creationId xmlns:a16="http://schemas.microsoft.com/office/drawing/2014/main" id="{09C159DC-91F2-4DF8-A82B-A4E971DB97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10625" y="4324350"/>
            <a:ext cx="193167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0" name="app-line">
            <a:extLst xmlns:a="http://schemas.openxmlformats.org/drawingml/2006/main">
              <a:ext uri="{FF2B5EF4-FFF2-40B4-BE49-F238E27FC236}">
                <a16:creationId xmlns:a16="http://schemas.microsoft.com/office/drawing/2014/main" id="{C3DF3F82-E9F7-40BB-90B2-D51EEE09D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1" name="app">
            <a:extLst xmlns:a="http://schemas.openxmlformats.org/drawingml/2006/main">
              <a:ext uri="{FF2B5EF4-FFF2-40B4-BE49-F238E27FC236}">
                <a16:creationId xmlns:a16="http://schemas.microsoft.com/office/drawing/2014/main" id="{8FB06F86-DEE8-449A-9899-80A0E42B7D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2121628890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87282AE6-CBB1-449F-8EA6-86AC6EFB37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352CD8BE-7592-4764-AE35-6844721136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7099A12A-25C4-4870-B93F-1076F8D061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07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B2CFE58C-D571-4D09-9DB0-A50284BAFF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7/20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ca138f03f25d47c8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DB8F186C-6220-4A62-B851-B9E7E1522A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Criterios de diseño con margen explícito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376AB013-61CA-49E5-864C-61FE7679AC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DQO soluble/particulada: valor medio, pico y condición crítica.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aceites y grasas: sensibilidad y control.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metales: reserva o redundancia.</a:t>
            </a:r>
          </a:p>
        </p:txBody>
      </p:sp>
      <p:sp>
        <p:nvSpPr>
          <p:cNvPr id="8" name="c0">
            <a:extLst xmlns:a="http://schemas.openxmlformats.org/drawingml/2006/main">
              <a:ext uri="{FF2B5EF4-FFF2-40B4-BE49-F238E27FC236}">
                <a16:creationId xmlns:a16="http://schemas.microsoft.com/office/drawing/2014/main" id="{D3F375AA-224A-47BA-AA1B-97884A7D0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9" name="ct0">
            <a:extLst xmlns:a="http://schemas.openxmlformats.org/drawingml/2006/main">
              <a:ext uri="{FF2B5EF4-FFF2-40B4-BE49-F238E27FC236}">
                <a16:creationId xmlns:a16="http://schemas.microsoft.com/office/drawing/2014/main" id="{49B9E880-477E-407F-9436-769246D8EC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CAUDAL</a:t>
            </a:r>
          </a:p>
        </p:txBody>
      </p:sp>
      <p:sp>
        <p:nvSpPr>
          <p:cNvPr id="10" name="c1">
            <a:extLst xmlns:a="http://schemas.openxmlformats.org/drawingml/2006/main">
              <a:ext uri="{FF2B5EF4-FFF2-40B4-BE49-F238E27FC236}">
                <a16:creationId xmlns:a16="http://schemas.microsoft.com/office/drawing/2014/main" id="{3845A467-CF8B-4502-9D22-49F6407B1D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2381250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1" name="ct1">
            <a:extLst xmlns:a="http://schemas.openxmlformats.org/drawingml/2006/main">
              <a:ext uri="{FF2B5EF4-FFF2-40B4-BE49-F238E27FC236}">
                <a16:creationId xmlns:a16="http://schemas.microsoft.com/office/drawing/2014/main" id="{C7E4A33E-6D04-4299-A3B3-43B9958330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2638425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CARGA</a:t>
            </a:r>
          </a:p>
        </p:txBody>
      </p:sp>
      <p:sp>
        <p:nvSpPr>
          <p:cNvPr id="12" name="c2">
            <a:extLst xmlns:a="http://schemas.openxmlformats.org/drawingml/2006/main">
              <a:ext uri="{FF2B5EF4-FFF2-40B4-BE49-F238E27FC236}">
                <a16:creationId xmlns:a16="http://schemas.microsoft.com/office/drawing/2014/main" id="{BF355507-C33E-4350-8B24-509DE2026A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0C4A3E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3" name="ct2">
            <a:extLst xmlns:a="http://schemas.openxmlformats.org/drawingml/2006/main">
              <a:ext uri="{FF2B5EF4-FFF2-40B4-BE49-F238E27FC236}">
                <a16:creationId xmlns:a16="http://schemas.microsoft.com/office/drawing/2014/main" id="{59A90BEE-E68B-4768-9143-ABB0A961D0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34250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FFF"/>
                </a:solidFill>
              </a:defRPr>
            </a:pPr>
            <a:r>
              <a:rPr sz="1125" b="1">
                <a:solidFill>
                  <a:srgbClr val="FFFFFF"/>
                </a:solidFill>
              </a:rPr>
              <a:t>PROCESO</a:t>
            </a:r>
          </a:p>
        </p:txBody>
      </p:sp>
      <p:sp>
        <p:nvSpPr>
          <p:cNvPr id="14" name="c3">
            <a:extLst xmlns:a="http://schemas.openxmlformats.org/drawingml/2006/main">
              <a:ext uri="{FF2B5EF4-FFF2-40B4-BE49-F238E27FC236}">
                <a16:creationId xmlns:a16="http://schemas.microsoft.com/office/drawing/2014/main" id="{C7333BCE-60BB-491C-A3B4-3CD9663D3A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86875" y="3381375"/>
            <a:ext cx="1857375" cy="781050"/>
          </a:xfrm>
          <a:prstGeom xmlns:a="http://schemas.openxmlformats.org/drawingml/2006/main" prst="roundRect">
            <a:avLst>
              <a:gd name="adj" fmla="val 14634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9525">
            <a:solidFill>
              <a:srgbClr val="0E7C6B"/>
            </a:solidFill>
            <a:prstDash val="solid"/>
          </a:ln>
        </p:spPr>
      </p:sp>
      <p:sp>
        <p:nvSpPr>
          <p:cNvPr id="15" name="ct3">
            <a:extLst xmlns:a="http://schemas.openxmlformats.org/drawingml/2006/main">
              <a:ext uri="{FF2B5EF4-FFF2-40B4-BE49-F238E27FC236}">
                <a16:creationId xmlns:a16="http://schemas.microsoft.com/office/drawing/2014/main" id="{40FD79AB-CF99-4DC8-8714-CFBAE594EE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82125" y="3638550"/>
            <a:ext cx="1666875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061D33"/>
                </a:solidFill>
              </a:defRPr>
            </a:pPr>
            <a:r>
              <a:rPr sz="1125" b="1">
                <a:solidFill>
                  <a:srgbClr val="061D33"/>
                </a:solidFill>
              </a:rPr>
              <a:t>EFLUENTE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332F56EE-75B8-4095-98C4-BA20BFC4B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567304D5-ADF3-460B-9912-42A2687EDC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90886885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7" name="accent">
            <a:extLst xmlns:a="http://schemas.openxmlformats.org/drawingml/2006/main">
              <a:ext uri="{FF2B5EF4-FFF2-40B4-BE49-F238E27FC236}">
                <a16:creationId xmlns:a16="http://schemas.microsoft.com/office/drawing/2014/main" id="{74CE11B0-E7AB-41F6-B8AA-838B105CA1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D4E7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93180628-2796-42C5-AB9C-FB688C76A0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D7A17012-2A56-455B-B0F4-14F71AA310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08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2F0C0A6E-9A37-4A98-86F1-5741506C9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8/20</a:t>
            </a:r>
          </a:p>
        </p:txBody>
      </p:sp>
      <p:pic>
        <p:nvPicPr>
          <p:cNvPr id="21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6f711666a016418a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F208B7BE-DD42-4A23-97A3-C0C2B59D8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La hidráulica integra todas las unidades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41971905-A67F-4BCE-944D-6A203270EF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Construir línea piezométrica para caudal medio y máximo.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Calcular pérdidas distribuidas y localizadas.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Evitar reboses, cortocircuitos y zonas muertas.</a:t>
            </a:r>
          </a:p>
        </p:txBody>
      </p:sp>
      <p:sp>
        <p:nvSpPr>
          <p:cNvPr id="8" name="b0">
            <a:extLst xmlns:a="http://schemas.openxmlformats.org/drawingml/2006/main">
              <a:ext uri="{FF2B5EF4-FFF2-40B4-BE49-F238E27FC236}">
                <a16:creationId xmlns:a16="http://schemas.microsoft.com/office/drawing/2014/main" id="{3297795A-F925-4D60-BCA5-16A278878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048125"/>
            <a:ext cx="400050" cy="3333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b1">
            <a:extLst xmlns:a="http://schemas.openxmlformats.org/drawingml/2006/main">
              <a:ext uri="{FF2B5EF4-FFF2-40B4-BE49-F238E27FC236}">
                <a16:creationId xmlns:a16="http://schemas.microsoft.com/office/drawing/2014/main" id="{973740B2-BF1A-4771-95E0-7930787C57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58125" y="3762375"/>
            <a:ext cx="400050" cy="619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0" name="b2">
            <a:extLst xmlns:a="http://schemas.openxmlformats.org/drawingml/2006/main">
              <a:ext uri="{FF2B5EF4-FFF2-40B4-BE49-F238E27FC236}">
                <a16:creationId xmlns:a16="http://schemas.microsoft.com/office/drawing/2014/main" id="{84135DB0-5ED4-4498-A0FF-876146BC08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381375"/>
            <a:ext cx="400050" cy="1000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b3">
            <a:extLst xmlns:a="http://schemas.openxmlformats.org/drawingml/2006/main">
              <a:ext uri="{FF2B5EF4-FFF2-40B4-BE49-F238E27FC236}">
                <a16:creationId xmlns:a16="http://schemas.microsoft.com/office/drawing/2014/main" id="{4849AB13-BBA7-47A4-B60C-587ED9FA3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6375" y="3638550"/>
            <a:ext cx="4000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A8FB8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2" name="b4">
            <a:extLst xmlns:a="http://schemas.openxmlformats.org/drawingml/2006/main">
              <a:ext uri="{FF2B5EF4-FFF2-40B4-BE49-F238E27FC236}">
                <a16:creationId xmlns:a16="http://schemas.microsoft.com/office/drawing/2014/main" id="{B942C278-EA57-432E-8F67-EFCE0917B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15500" y="3000375"/>
            <a:ext cx="400050" cy="13811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b5">
            <a:extLst xmlns:a="http://schemas.openxmlformats.org/drawingml/2006/main">
              <a:ext uri="{FF2B5EF4-FFF2-40B4-BE49-F238E27FC236}">
                <a16:creationId xmlns:a16="http://schemas.microsoft.com/office/drawing/2014/main" id="{5A3E368B-5C16-4DFF-92B5-8050FE2F1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334625" y="2714625"/>
            <a:ext cx="400050" cy="1666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4" name="chartlabel">
            <a:extLst xmlns:a="http://schemas.openxmlformats.org/drawingml/2006/main">
              <a:ext uri="{FF2B5EF4-FFF2-40B4-BE49-F238E27FC236}">
                <a16:creationId xmlns:a16="http://schemas.microsoft.com/office/drawing/2014/main" id="{5F607BA7-43EA-49F9-AC0E-945D9084D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4572000"/>
            <a:ext cx="4000500" cy="23812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975" b="1">
                <a:solidFill>
                  <a:srgbClr val="DDECF2"/>
                </a:solidFill>
              </a:defRPr>
            </a:pPr>
            <a:r>
              <a:rPr sz="975" b="1">
                <a:solidFill>
                  <a:srgbClr val="DDECF2"/>
                </a:solidFill>
              </a:rPr>
              <a:t>ESCENARIOS · DESEMPEÑO · RIESGO</a:t>
            </a:r>
          </a:p>
        </p:txBody>
      </p:sp>
      <p:sp>
        <p:nvSpPr>
          <p:cNvPr id="15" name="app-line">
            <a:extLst xmlns:a="http://schemas.openxmlformats.org/drawingml/2006/main">
              <a:ext uri="{FF2B5EF4-FFF2-40B4-BE49-F238E27FC236}">
                <a16:creationId xmlns:a16="http://schemas.microsoft.com/office/drawing/2014/main" id="{4DA42239-DC9C-4C60-874A-264A1FEC0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6" name="app">
            <a:extLst xmlns:a="http://schemas.openxmlformats.org/drawingml/2006/main">
              <a:ext uri="{FF2B5EF4-FFF2-40B4-BE49-F238E27FC236}">
                <a16:creationId xmlns:a16="http://schemas.microsoft.com/office/drawing/2014/main" id="{AE0A74AB-56C2-4090-841D-9F34C66634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1079273375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D3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8" name="accent">
            <a:extLst xmlns:a="http://schemas.openxmlformats.org/drawingml/2006/main">
              <a:ext uri="{FF2B5EF4-FFF2-40B4-BE49-F238E27FC236}">
                <a16:creationId xmlns:a16="http://schemas.microsoft.com/office/drawing/2014/main" id="{E9BC3A62-8C75-4A59-860B-4B4C4D8BBD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2" name="kicker">
            <a:extLst xmlns:a="http://schemas.openxmlformats.org/drawingml/2006/main">
              <a:ext uri="{FF2B5EF4-FFF2-40B4-BE49-F238E27FC236}">
                <a16:creationId xmlns:a16="http://schemas.microsoft.com/office/drawing/2014/main" id="{F80BD23C-0E49-4CCB-A305-4CA85CAC5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361950"/>
            <a:ext cx="7810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050" b="1">
                <a:solidFill>
                  <a:srgbClr val="34D4E7"/>
                </a:solidFill>
              </a:defRPr>
            </a:pPr>
            <a:r>
              <a:rPr sz="1050" b="1">
                <a:solidFill>
                  <a:srgbClr val="34D4E7"/>
                </a:solidFill>
              </a:rPr>
              <a:t>TRATAMIENTO DE AGUAS RESIDUALES CON IA · MÓDULO 07</a:t>
            </a:r>
          </a:p>
        </p:txBody>
      </p:sp>
      <p:sp>
        <p:nvSpPr>
          <p:cNvPr id="3" name="num">
            <a:extLst xmlns:a="http://schemas.openxmlformats.org/drawingml/2006/main">
              <a:ext uri="{FF2B5EF4-FFF2-40B4-BE49-F238E27FC236}">
                <a16:creationId xmlns:a16="http://schemas.microsoft.com/office/drawing/2014/main" id="{1E7F494E-E75D-4129-A344-B349B596D6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287000" y="209550"/>
            <a:ext cx="123825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r">
              <a:defRPr sz="4800" b="1">
                <a:solidFill>
                  <a:srgbClr val="15405A"/>
                </a:solidFill>
              </a:defRPr>
            </a:pPr>
            <a:r>
              <a:rPr sz="4800" b="1">
                <a:solidFill>
                  <a:srgbClr val="15405A"/>
                </a:solidFill>
              </a:rPr>
              <a:t>09</a:t>
            </a:r>
          </a:p>
        </p:txBody>
      </p:sp>
      <p:sp>
        <p:nvSpPr>
          <p:cNvPr id="4" name="foot">
            <a:extLst xmlns:a="http://schemas.openxmlformats.org/drawingml/2006/main">
              <a:ext uri="{FF2B5EF4-FFF2-40B4-BE49-F238E27FC236}">
                <a16:creationId xmlns:a16="http://schemas.microsoft.com/office/drawing/2014/main" id="{AA6DB8F4-B51B-4A91-B7F3-BD1A2201D3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6496050"/>
            <a:ext cx="8286750" cy="171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825">
                <a:solidFill>
                  <a:srgbClr val="88A6B9"/>
                </a:solidFill>
              </a:defRPr>
            </a:pPr>
            <a:r>
              <a:rPr sz="825">
                <a:solidFill>
                  <a:srgbClr val="88A6B9"/>
                </a:solidFill>
              </a:rPr>
              <a:t>CENESAM Nexus IA · Efluentes industriales · 9/20</a:t>
            </a:r>
          </a:p>
        </p:txBody>
      </p:sp>
      <p:pic>
        <p:nvPicPr>
          <p:cNvPr id="22" name=""/>
          <p:cNvPicPr>
            <a:picLocks xmlns:a="http://schemas.openxmlformats.org/drawingml/2006/main" noChangeAspect="1"/>
          </p:cNvPicPr>
          <p:nvPr/>
        </p:nvPicPr>
        <p:blipFill>
          <a:blip xmlns:r="http://schemas.openxmlformats.org/officeDocument/2006/relationships" xmlns:a="http://schemas.openxmlformats.org/drawingml/2006/main" r:embed="R4bb7b30224a04015"/>
          <a:stretch xmlns:a="http://schemas.openxmlformats.org/drawingml/2006/main"/>
        </p:blipFill>
        <p:spPr>
          <a:xfrm xmlns:a="http://schemas.openxmlformats.org/drawingml/2006/main">
            <a:off x="11186183" y="6153150"/>
            <a:ext cx="373335" cy="457200"/>
          </a:xfrm>
          <a:prstGeom xmlns:a="http://schemas.openxmlformats.org/drawingml/2006/main" prst="rect">
            <a:avLst/>
          </a:prstGeom>
        </p:spPr>
      </p:pic>
      <p:sp>
        <p:nvSpPr>
          <p:cNvPr id="6" name="title">
            <a:extLst xmlns:a="http://schemas.openxmlformats.org/drawingml/2006/main">
              <a:ext uri="{FF2B5EF4-FFF2-40B4-BE49-F238E27FC236}">
                <a16:creationId xmlns:a16="http://schemas.microsoft.com/office/drawing/2014/main" id="{5490126A-4BE2-42F3-A494-285B3248A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971550"/>
            <a:ext cx="96202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2925" b="1">
                <a:solidFill>
                  <a:srgbClr val="FFFFFF"/>
                </a:solidFill>
              </a:defRPr>
            </a:pPr>
            <a:r>
              <a:rPr sz="2925" b="1">
                <a:solidFill>
                  <a:srgbClr val="FFFFFF"/>
                </a:solidFill>
              </a:rPr>
              <a:t>El proceso necesita volumen, tiempo y transferencia</a:t>
            </a:r>
          </a:p>
        </p:txBody>
      </p:sp>
      <p:sp>
        <p:nvSpPr>
          <p:cNvPr id="7" name="bullets">
            <a:extLst xmlns:a="http://schemas.openxmlformats.org/drawingml/2006/main">
              <a:ext uri="{FF2B5EF4-FFF2-40B4-BE49-F238E27FC236}">
                <a16:creationId xmlns:a16="http://schemas.microsoft.com/office/drawing/2014/main" id="{22AE97D0-F33E-4596-8F6F-75757113C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" y="2333625"/>
            <a:ext cx="5810250" cy="2857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segregación de corrientes, ecualización, neutralización, coagulación-floculación, DAF, oxidación y adsorción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Verificar limitaciones cinéticas y de transporte.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pPr>
              <a:defRPr sz="1575">
                <a:solidFill>
                  <a:srgbClr val="DDECF2"/>
                </a:solidFill>
              </a:defRPr>
            </a:pPr>
            <a:r>
              <a:rPr sz="1575">
                <a:solidFill>
                  <a:srgbClr val="DDECF2"/>
                </a:solidFill>
              </a:rPr>
              <a:t>• Evaluar temperatura, altitud y variabilidad.</a:t>
            </a:r>
          </a:p>
        </p:txBody>
      </p:sp>
      <p:sp>
        <p:nvSpPr>
          <p:cNvPr id="8" name="node0">
            <a:extLst xmlns:a="http://schemas.openxmlformats.org/drawingml/2006/main">
              <a:ext uri="{FF2B5EF4-FFF2-40B4-BE49-F238E27FC236}">
                <a16:creationId xmlns:a16="http://schemas.microsoft.com/office/drawing/2014/main" id="{CAF625B9-59CC-40D5-95DE-E2B6170F81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77125" y="36195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9" name="nodeT0">
            <a:extLst xmlns:a="http://schemas.openxmlformats.org/drawingml/2006/main">
              <a:ext uri="{FF2B5EF4-FFF2-40B4-BE49-F238E27FC236}">
                <a16:creationId xmlns:a16="http://schemas.microsoft.com/office/drawing/2014/main" id="{24CEF498-8ADA-4DBB-9EDA-F04562DD0D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38195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MEDIR</a:t>
            </a:r>
          </a:p>
        </p:txBody>
      </p:sp>
      <p:sp>
        <p:nvSpPr>
          <p:cNvPr id="10" name="node1">
            <a:extLst xmlns:a="http://schemas.openxmlformats.org/drawingml/2006/main">
              <a:ext uri="{FF2B5EF4-FFF2-40B4-BE49-F238E27FC236}">
                <a16:creationId xmlns:a16="http://schemas.microsoft.com/office/drawing/2014/main" id="{27BEA0AB-69B9-438D-BD14-2FE00A1DAD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29625" y="2809875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1" name="nodeT1">
            <a:extLst xmlns:a="http://schemas.openxmlformats.org/drawingml/2006/main">
              <a:ext uri="{FF2B5EF4-FFF2-40B4-BE49-F238E27FC236}">
                <a16:creationId xmlns:a16="http://schemas.microsoft.com/office/drawing/2014/main" id="{F06B5260-BA89-4DE6-9D33-0F20AE184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477250" y="3009900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MODELAR</a:t>
            </a:r>
          </a:p>
        </p:txBody>
      </p:sp>
      <p:sp>
        <p:nvSpPr>
          <p:cNvPr id="12" name="node2">
            <a:extLst xmlns:a="http://schemas.openxmlformats.org/drawingml/2006/main">
              <a:ext uri="{FF2B5EF4-FFF2-40B4-BE49-F238E27FC236}">
                <a16:creationId xmlns:a16="http://schemas.microsoft.com/office/drawing/2014/main" id="{F6244825-9FE1-420C-A519-7339139C1C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29750" y="3810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0E7C6B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3" name="nodeT2">
            <a:extLst xmlns:a="http://schemas.openxmlformats.org/drawingml/2006/main">
              <a:ext uri="{FF2B5EF4-FFF2-40B4-BE49-F238E27FC236}">
                <a16:creationId xmlns:a16="http://schemas.microsoft.com/office/drawing/2014/main" id="{050DF2C0-1B44-4D13-9D8B-AB4E7D398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77375" y="4010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FFFFFF"/>
                </a:solidFill>
              </a:defRPr>
            </a:pPr>
            <a:r>
              <a:rPr sz="825" b="1">
                <a:solidFill>
                  <a:srgbClr val="FFFFFF"/>
                </a:solidFill>
              </a:rPr>
              <a:t>DECIDIR</a:t>
            </a:r>
          </a:p>
        </p:txBody>
      </p:sp>
      <p:sp>
        <p:nvSpPr>
          <p:cNvPr id="14" name="node3">
            <a:extLst xmlns:a="http://schemas.openxmlformats.org/drawingml/2006/main">
              <a:ext uri="{FF2B5EF4-FFF2-40B4-BE49-F238E27FC236}">
                <a16:creationId xmlns:a16="http://schemas.microsoft.com/office/drawing/2014/main" id="{E97F0FAA-5EF0-4059-83C2-24836109082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29875" y="3048000"/>
            <a:ext cx="857250" cy="609600"/>
          </a:xfrm>
          <a:prstGeom xmlns:a="http://schemas.openxmlformats.org/drawingml/2006/main" prst="roundRect">
            <a:avLst>
              <a:gd name="adj" fmla="val 18750"/>
            </a:avLst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5" name="nodeT3">
            <a:extLst xmlns:a="http://schemas.openxmlformats.org/drawingml/2006/main">
              <a:ext uri="{FF2B5EF4-FFF2-40B4-BE49-F238E27FC236}">
                <a16:creationId xmlns:a16="http://schemas.microsoft.com/office/drawing/2014/main" id="{BA93A495-B20F-4449-A824-B616FBC03D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477500" y="3248025"/>
            <a:ext cx="762000" cy="190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>
              <a:defRPr sz="825" b="1">
                <a:solidFill>
                  <a:srgbClr val="061D33"/>
                </a:solidFill>
              </a:defRPr>
            </a:pPr>
            <a:r>
              <a:rPr sz="825" b="1">
                <a:solidFill>
                  <a:srgbClr val="061D33"/>
                </a:solidFill>
              </a:rPr>
              <a:t>VERIFICAR</a:t>
            </a:r>
          </a:p>
        </p:txBody>
      </p:sp>
      <p:sp>
        <p:nvSpPr>
          <p:cNvPr id="16" name="app-line">
            <a:extLst xmlns:a="http://schemas.openxmlformats.org/drawingml/2006/main">
              <a:ext uri="{FF2B5EF4-FFF2-40B4-BE49-F238E27FC236}">
                <a16:creationId xmlns:a16="http://schemas.microsoft.com/office/drawing/2014/main" id="{8102DE5E-F212-4686-842E-9A260C4D49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" y="5772150"/>
            <a:ext cx="66675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3BC3D"/>
          </a:solidFill>
          <a:ln xmlns:a="http://schemas.openxmlformats.org/drawingml/2006/main" w="0">
            <a:noFill/>
            <a:prstDash val="solid"/>
          </a:ln>
        </p:spPr>
      </p:sp>
      <p:sp>
        <p:nvSpPr>
          <p:cNvPr id="17" name="app">
            <a:extLst xmlns:a="http://schemas.openxmlformats.org/drawingml/2006/main">
              <a:ext uri="{FF2B5EF4-FFF2-40B4-BE49-F238E27FC236}">
                <a16:creationId xmlns:a16="http://schemas.microsoft.com/office/drawing/2014/main" id="{ADAA64B8-923C-46FB-AB6A-9F267B2B39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5876925"/>
            <a:ext cx="9334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>
              <a:defRPr sz="1275" b="1">
                <a:solidFill>
                  <a:srgbClr val="FFFFFF"/>
                </a:solidFill>
              </a:defRPr>
            </a:pPr>
            <a:r>
              <a:rPr sz="1275" b="1">
                <a:solidFill>
                  <a:srgbClr val="FFFFFF"/>
                </a:solidFill>
              </a:rPr>
              <a:t>ENTREGABLE · Diseño de pretratamiento industrial y verificación de VMA/LMP sectorial</a:t>
            </a:r>
          </a:p>
        </p:txBody>
      </p:sp>
    </p:spTree>
    <p:extLst>
      <p:ext uri="{BB962C8B-B14F-4D97-AF65-F5344CB8AC3E}">
        <p14:creationId xmlns:p14="http://schemas.microsoft.com/office/powerpoint/2010/main" val="52283887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2026-07-24T09:46:57.9870000Z</dcterms:created>
  <dcterms:modified xsi:type="dcterms:W3CDTF">2026-07-24T09:46:57.9870000Z</dcterms:modified>
</coreProperties>
</file>