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569b91c9d6ce4d80" /><Relationship Type="http://schemas.openxmlformats.org/officeDocument/2006/relationships/extended-properties" Target="/docProps/app.xml" Id="Ra7854e97318c4efe" /><Relationship Type="http://schemas.openxmlformats.org/officeDocument/2006/relationships/officeDocument" Target="/ppt/presentation.xml" Id="R1282d70dc53a4fae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59613218fe5942bf"/>
  </p:sldMasterIdLst>
  <p:notesMasterIdLst>
    <p:notesMasterId xmlns:r="http://schemas.openxmlformats.org/officeDocument/2006/relationships" r:id="R1bb56cff0d2f4e40"/>
  </p:notesMasterIdLst>
  <p:sldIdLst>
    <p:sldId xmlns:r="http://schemas.openxmlformats.org/officeDocument/2006/relationships" id="256" r:id="Rfc0fb8724ed94086"/>
    <p:sldId xmlns:r="http://schemas.openxmlformats.org/officeDocument/2006/relationships" id="257" r:id="Rd43aaf9e736143f9"/>
    <p:sldId xmlns:r="http://schemas.openxmlformats.org/officeDocument/2006/relationships" id="258" r:id="Raa61d1531b424ab2"/>
    <p:sldId xmlns:r="http://schemas.openxmlformats.org/officeDocument/2006/relationships" id="259" r:id="R92ec54090a134dbc"/>
    <p:sldId xmlns:r="http://schemas.openxmlformats.org/officeDocument/2006/relationships" id="260" r:id="R34fc4cb72965401b"/>
    <p:sldId xmlns:r="http://schemas.openxmlformats.org/officeDocument/2006/relationships" id="261" r:id="R0d7634fbbba8401a"/>
    <p:sldId xmlns:r="http://schemas.openxmlformats.org/officeDocument/2006/relationships" id="262" r:id="R356a29ffdbbc4e76"/>
    <p:sldId xmlns:r="http://schemas.openxmlformats.org/officeDocument/2006/relationships" id="263" r:id="R2a27e501792d4d30"/>
    <p:sldId xmlns:r="http://schemas.openxmlformats.org/officeDocument/2006/relationships" id="264" r:id="R9dc9deec835f4e4f"/>
    <p:sldId xmlns:r="http://schemas.openxmlformats.org/officeDocument/2006/relationships" id="265" r:id="Re48ce5515a194162"/>
    <p:sldId xmlns:r="http://schemas.openxmlformats.org/officeDocument/2006/relationships" id="266" r:id="Rfedf1cf5262b43c0"/>
    <p:sldId xmlns:r="http://schemas.openxmlformats.org/officeDocument/2006/relationships" id="267" r:id="Rbe1dafaec6a640a6"/>
    <p:sldId xmlns:r="http://schemas.openxmlformats.org/officeDocument/2006/relationships" id="268" r:id="R00bafc89eefe4ba0"/>
    <p:sldId xmlns:r="http://schemas.openxmlformats.org/officeDocument/2006/relationships" id="269" r:id="R9aff5610defc4945"/>
    <p:sldId xmlns:r="http://schemas.openxmlformats.org/officeDocument/2006/relationships" id="270" r:id="R4807cbce29c54ba7"/>
    <p:sldId xmlns:r="http://schemas.openxmlformats.org/officeDocument/2006/relationships" id="271" r:id="R96ce9544e16b4ec1"/>
    <p:sldId xmlns:r="http://schemas.openxmlformats.org/officeDocument/2006/relationships" id="272" r:id="R3561896791a949d7"/>
    <p:sldId xmlns:r="http://schemas.openxmlformats.org/officeDocument/2006/relationships" id="273" r:id="R413c9f165a1c4ce5"/>
    <p:sldId xmlns:r="http://schemas.openxmlformats.org/officeDocument/2006/relationships" id="274" r:id="Rec23a2091f3742e1"/>
    <p:sldId xmlns:r="http://schemas.openxmlformats.org/officeDocument/2006/relationships" id="275" r:id="R4f550caff47c4726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11174cd68f354046" /><Relationship Type="http://schemas.openxmlformats.org/officeDocument/2006/relationships/slideMaster" Target="/ppt/slideMasters/slideMaster1.xml" Id="R59613218fe5942bf" /><Relationship Type="http://schemas.openxmlformats.org/officeDocument/2006/relationships/notesMaster" Target="/ppt/notesMasters/notesMaster1.xml" Id="R1bb56cff0d2f4e40" /><Relationship Type="http://schemas.openxmlformats.org/officeDocument/2006/relationships/presProps" Target="/ppt/presProps.xml" Id="R65263bde74f44db2" /><Relationship Type="http://schemas.openxmlformats.org/officeDocument/2006/relationships/tableStyles" Target="/ppt/tableStyles.xml" Id="R31d6e945c07a4bf8" /><Relationship Type="http://schemas.openxmlformats.org/officeDocument/2006/relationships/slide" Target="/ppt/slides/slide1.xml" Id="Rfc0fb8724ed94086" /><Relationship Type="http://schemas.openxmlformats.org/officeDocument/2006/relationships/slide" Target="/ppt/slides/slide2.xml" Id="Rd43aaf9e736143f9" /><Relationship Type="http://schemas.openxmlformats.org/officeDocument/2006/relationships/slide" Target="/ppt/slides/slide3.xml" Id="Raa61d1531b424ab2" /><Relationship Type="http://schemas.openxmlformats.org/officeDocument/2006/relationships/slide" Target="/ppt/slides/slide4.xml" Id="R92ec54090a134dbc" /><Relationship Type="http://schemas.openxmlformats.org/officeDocument/2006/relationships/slide" Target="/ppt/slides/slide5.xml" Id="R34fc4cb72965401b" /><Relationship Type="http://schemas.openxmlformats.org/officeDocument/2006/relationships/slide" Target="/ppt/slides/slide6.xml" Id="R0d7634fbbba8401a" /><Relationship Type="http://schemas.openxmlformats.org/officeDocument/2006/relationships/slide" Target="/ppt/slides/slide7.xml" Id="R356a29ffdbbc4e76" /><Relationship Type="http://schemas.openxmlformats.org/officeDocument/2006/relationships/slide" Target="/ppt/slides/slide8.xml" Id="R2a27e501792d4d30" /><Relationship Type="http://schemas.openxmlformats.org/officeDocument/2006/relationships/slide" Target="/ppt/slides/slide9.xml" Id="R9dc9deec835f4e4f" /><Relationship Type="http://schemas.openxmlformats.org/officeDocument/2006/relationships/slide" Target="/ppt/slides/slide10.xml" Id="Re48ce5515a194162" /><Relationship Type="http://schemas.openxmlformats.org/officeDocument/2006/relationships/slide" Target="/ppt/slides/slide11.xml" Id="Rfedf1cf5262b43c0" /><Relationship Type="http://schemas.openxmlformats.org/officeDocument/2006/relationships/slide" Target="/ppt/slides/slide12.xml" Id="Rbe1dafaec6a640a6" /><Relationship Type="http://schemas.openxmlformats.org/officeDocument/2006/relationships/slide" Target="/ppt/slides/slide13.xml" Id="R00bafc89eefe4ba0" /><Relationship Type="http://schemas.openxmlformats.org/officeDocument/2006/relationships/slide" Target="/ppt/slides/slide14.xml" Id="R9aff5610defc4945" /><Relationship Type="http://schemas.openxmlformats.org/officeDocument/2006/relationships/slide" Target="/ppt/slides/slide15.xml" Id="R4807cbce29c54ba7" /><Relationship Type="http://schemas.openxmlformats.org/officeDocument/2006/relationships/slide" Target="/ppt/slides/slide16.xml" Id="R96ce9544e16b4ec1" /><Relationship Type="http://schemas.openxmlformats.org/officeDocument/2006/relationships/slide" Target="/ppt/slides/slide17.xml" Id="R3561896791a949d7" /><Relationship Type="http://schemas.openxmlformats.org/officeDocument/2006/relationships/slide" Target="/ppt/slides/slide18.xml" Id="R413c9f165a1c4ce5" /><Relationship Type="http://schemas.openxmlformats.org/officeDocument/2006/relationships/slide" Target="/ppt/slides/slide19.xml" Id="Rec23a2091f3742e1" /><Relationship Type="http://schemas.openxmlformats.org/officeDocument/2006/relationships/slide" Target="/ppt/slides/slide20.xml" Id="R4f550caff47c4726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4f738e82ca0e4473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7bfae2916d3e4e81" /><Relationship Type="http://schemas.openxmlformats.org/officeDocument/2006/relationships/notesMaster" Target="/ppt/notesMasters/notesMaster1.xml" Id="R038e0c5970ac4549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a76558bb47404246" /><Relationship Type="http://schemas.openxmlformats.org/officeDocument/2006/relationships/notesMaster" Target="/ppt/notesMasters/notesMaster1.xml" Id="R5504aba6419e48d9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7c85c3af987c4cb7" /><Relationship Type="http://schemas.openxmlformats.org/officeDocument/2006/relationships/notesMaster" Target="/ppt/notesMasters/notesMaster1.xml" Id="R0fe0d03ae8234d20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6b7019e9cf6848a1" /><Relationship Type="http://schemas.openxmlformats.org/officeDocument/2006/relationships/notesMaster" Target="/ppt/notesMasters/notesMaster1.xml" Id="Rdedb5e3c09ea49cc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f888582486eb4790" /><Relationship Type="http://schemas.openxmlformats.org/officeDocument/2006/relationships/notesMaster" Target="/ppt/notesMasters/notesMaster1.xml" Id="R6d65759c4e70486c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9a782e2abb404c17" /><Relationship Type="http://schemas.openxmlformats.org/officeDocument/2006/relationships/notesMaster" Target="/ppt/notesMasters/notesMaster1.xml" Id="Re0c3323a58904f1a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9a1dd12c85ae4d0c" /><Relationship Type="http://schemas.openxmlformats.org/officeDocument/2006/relationships/notesMaster" Target="/ppt/notesMasters/notesMaster1.xml" Id="R52dda5aa5347482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6e8a1329fef1409b" /><Relationship Type="http://schemas.openxmlformats.org/officeDocument/2006/relationships/notesMaster" Target="/ppt/notesMasters/notesMaster1.xml" Id="R5a8da7ae61484214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b95262df96af49fa" /><Relationship Type="http://schemas.openxmlformats.org/officeDocument/2006/relationships/notesMaster" Target="/ppt/notesMasters/notesMaster1.xml" Id="Rd04cd86596a74b75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3494c72da5d04b11" /><Relationship Type="http://schemas.openxmlformats.org/officeDocument/2006/relationships/notesMaster" Target="/ppt/notesMasters/notesMaster1.xml" Id="R4941d28b79274286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d454b84e5cea4b1e" /><Relationship Type="http://schemas.openxmlformats.org/officeDocument/2006/relationships/notesMaster" Target="/ppt/notesMasters/notesMaster1.xml" Id="R8966e5fd790c4c9e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5faa4662e9b44a48" /><Relationship Type="http://schemas.openxmlformats.org/officeDocument/2006/relationships/notesMaster" Target="/ppt/notesMasters/notesMaster1.xml" Id="Rafa130771d5d4e1e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c083b30385584ca7" /><Relationship Type="http://schemas.openxmlformats.org/officeDocument/2006/relationships/notesMaster" Target="/ppt/notesMasters/notesMaster1.xml" Id="R29b8dd86375a44e2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8530140781d840ef" /><Relationship Type="http://schemas.openxmlformats.org/officeDocument/2006/relationships/notesMaster" Target="/ppt/notesMasters/notesMaster1.xml" Id="Rda1a40fe43734fcf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3d6e29d83bb04ea5" /><Relationship Type="http://schemas.openxmlformats.org/officeDocument/2006/relationships/notesMaster" Target="/ppt/notesMasters/notesMaster1.xml" Id="Rf2bcd07d147f4b3d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223c05bdc6564713" /><Relationship Type="http://schemas.openxmlformats.org/officeDocument/2006/relationships/notesMaster" Target="/ppt/notesMasters/notesMaster1.xml" Id="Rd2896b02875e48e0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81d2f8dc6b314da2" /><Relationship Type="http://schemas.openxmlformats.org/officeDocument/2006/relationships/notesMaster" Target="/ppt/notesMasters/notesMaster1.xml" Id="R5043e291135b4ebb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69e5a79c288d4d47" /><Relationship Type="http://schemas.openxmlformats.org/officeDocument/2006/relationships/notesMaster" Target="/ppt/notesMasters/notesMaster1.xml" Id="R8adffc3c70164173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42239e06e0c54453" /><Relationship Type="http://schemas.openxmlformats.org/officeDocument/2006/relationships/notesMaster" Target="/ppt/notesMasters/notesMaster1.xml" Id="Re80e9c5c3778432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63011332536b4ef8" /><Relationship Type="http://schemas.openxmlformats.org/officeDocument/2006/relationships/notesMaster" Target="/ppt/notesMasters/notesMaster1.xml" Id="Rd47b55cdd66b494b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61724-1:2021 — datos y monitoreo</a:t>
            </a:r>
          </a:p>
          <a:p xmlns:a="http://schemas.openxmlformats.org/drawingml/2006/main">
            <a:r>
              <a:t>IEC 61853-1:2011 — desempeño de módulos según irradiancia y temperatura</a:t>
            </a:r>
          </a:p>
          <a:p xmlns:a="http://schemas.openxmlformats.org/drawingml/2006/main">
            <a:r>
              <a:t>ISO 9001:2015 — control documental</a:t>
            </a:r>
          </a:p>
          <a:p xmlns:a="http://schemas.openxmlformats.org/drawingml/2006/main">
            <a:r>
              <a:t>NREL PVWatts V8 — modelo de estimación simplificada</a:t>
            </a:r>
          </a:p>
          <a:p xmlns:a="http://schemas.openxmlformats.org/drawingml/2006/main">
            <a:r>
              <a:t>NREL System Advisor Model — simulación detallada y análisis financiero</a:t>
            </a:r>
          </a:p>
          <a:p xmlns:a="http://schemas.openxmlformats.org/drawingml/2006/main">
            <a:r>
              <a:t>MINEM, centrales solares en operación y potencia conjunta, 24-07-2025.</a:t>
            </a:r>
          </a:p>
          <a:p xmlns:a="http://schemas.openxmlformats.org/drawingml/2006/main">
            <a:r>
              <a:t>Imagen temática generada con OpenAI ImageGen para CENESAM, módulo 10.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b0dc6a40107c45f3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7a1422a0b02740ea" /><Relationship Type="http://schemas.openxmlformats.org/officeDocument/2006/relationships/slideLayout" Target="/ppt/slideLayouts/slideLayout1.xml" Id="R6929101574094b9d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6929101574094b9d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9b3465fafae460e" /><Relationship Type="http://schemas.openxmlformats.org/officeDocument/2006/relationships/image" Target="/ppt/media/image.jpeg" Id="Ra52ecb3de8304a9f" /><Relationship Type="http://schemas.openxmlformats.org/officeDocument/2006/relationships/notesSlide" Target="/ppt/notesSlides/notesSlide1.xml" Id="Rb35be518afc6425c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ff4991ad1604922" /><Relationship Type="http://schemas.openxmlformats.org/officeDocument/2006/relationships/image" Target="/ppt/media/image10.jpeg" Id="R83a3f18559944d96" /><Relationship Type="http://schemas.openxmlformats.org/officeDocument/2006/relationships/notesSlide" Target="/ppt/notesSlides/notesSlide10.xml" Id="R90079356fbf8415e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a6876e05db4405b" /><Relationship Type="http://schemas.openxmlformats.org/officeDocument/2006/relationships/image" Target="/ppt/media/image11.jpeg" Id="Rc7519bff357c4d6b" /><Relationship Type="http://schemas.openxmlformats.org/officeDocument/2006/relationships/notesSlide" Target="/ppt/notesSlides/notesSlide11.xml" Id="R8250d1bf28c34fd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59870e5142d487e" /><Relationship Type="http://schemas.openxmlformats.org/officeDocument/2006/relationships/image" Target="/ppt/media/image12.jpeg" Id="R531fe2c07add4981" /><Relationship Type="http://schemas.openxmlformats.org/officeDocument/2006/relationships/notesSlide" Target="/ppt/notesSlides/notesSlide12.xml" Id="R3e67c42ae7f94eb4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7f3462a40bc4a57" /><Relationship Type="http://schemas.openxmlformats.org/officeDocument/2006/relationships/image" Target="/ppt/media/image13.jpeg" Id="R1f0c6babd49a40c9" /><Relationship Type="http://schemas.openxmlformats.org/officeDocument/2006/relationships/notesSlide" Target="/ppt/notesSlides/notesSlide13.xml" Id="R267228e4bcf74d76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b41d76731194aa7" /><Relationship Type="http://schemas.openxmlformats.org/officeDocument/2006/relationships/image" Target="/ppt/media/image14.jpeg" Id="Rb9c772aed9f842b1" /><Relationship Type="http://schemas.openxmlformats.org/officeDocument/2006/relationships/chart" Target="/ppt/slides/charts/chart3.xml" Id="Rb7691d2dd4014503" /><Relationship Type="http://schemas.openxmlformats.org/officeDocument/2006/relationships/notesSlide" Target="/ppt/notesSlides/notesSlide14.xml" Id="Rfe5306c050e14d65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c33ce1bc8d54ad0" /><Relationship Type="http://schemas.openxmlformats.org/officeDocument/2006/relationships/image" Target="/ppt/media/image15.jpeg" Id="Rbcc805e78b64484c" /><Relationship Type="http://schemas.openxmlformats.org/officeDocument/2006/relationships/notesSlide" Target="/ppt/notesSlides/notesSlide15.xml" Id="Rfb643935426b4b5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f5462bf85bb4540" /><Relationship Type="http://schemas.openxmlformats.org/officeDocument/2006/relationships/image" Target="/ppt/media/image16.jpeg" Id="R0864454b1e7f4b9e" /><Relationship Type="http://schemas.openxmlformats.org/officeDocument/2006/relationships/notesSlide" Target="/ppt/notesSlides/notesSlide16.xml" Id="Ra924259dd98f46ba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6ee7e7918dc482b" /><Relationship Type="http://schemas.openxmlformats.org/officeDocument/2006/relationships/image" Target="/ppt/media/image17.jpeg" Id="Rb5966ec8b23b4565" /><Relationship Type="http://schemas.openxmlformats.org/officeDocument/2006/relationships/notesSlide" Target="/ppt/notesSlides/notesSlide17.xml" Id="Ra840522da5304cc6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ea033ddc7e04a1e" /><Relationship Type="http://schemas.openxmlformats.org/officeDocument/2006/relationships/image" Target="/ppt/media/image18.jpeg" Id="Re834e9aa616b407e" /><Relationship Type="http://schemas.openxmlformats.org/officeDocument/2006/relationships/chart" Target="/ppt/slides/charts/chart4.xml" Id="Rf6da9e1b3b9b4fbb" /><Relationship Type="http://schemas.openxmlformats.org/officeDocument/2006/relationships/notesSlide" Target="/ppt/notesSlides/notesSlide18.xml" Id="Rb3b7542211a04e1a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07c6004222f45a1" /><Relationship Type="http://schemas.openxmlformats.org/officeDocument/2006/relationships/image" Target="/ppt/media/image19.jpeg" Id="Rda29ec42d0f84c17" /><Relationship Type="http://schemas.openxmlformats.org/officeDocument/2006/relationships/notesSlide" Target="/ppt/notesSlides/notesSlide19.xml" Id="R911e4f86be8d4eb4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2e0ae8017b94efe" /><Relationship Type="http://schemas.openxmlformats.org/officeDocument/2006/relationships/image" Target="/ppt/media/image2.jpeg" Id="R5a3e29ed1d2b4e4c" /><Relationship Type="http://schemas.openxmlformats.org/officeDocument/2006/relationships/notesSlide" Target="/ppt/notesSlides/notesSlide2.xml" Id="R23b53ae117ea4727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6e6e91b7eb842a1" /><Relationship Type="http://schemas.openxmlformats.org/officeDocument/2006/relationships/image" Target="/ppt/media/image20.jpeg" Id="Reefc4755e14a495e" /><Relationship Type="http://schemas.openxmlformats.org/officeDocument/2006/relationships/notesSlide" Target="/ppt/notesSlides/notesSlide20.xml" Id="R510d55fb3b1a434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9d09b6dbd784b6b" /><Relationship Type="http://schemas.openxmlformats.org/officeDocument/2006/relationships/image" Target="/ppt/media/image3.jpeg" Id="Ra538fb0eaf4846f6" /><Relationship Type="http://schemas.openxmlformats.org/officeDocument/2006/relationships/notesSlide" Target="/ppt/notesSlides/notesSlide3.xml" Id="R2ca821b2e41d45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0c175c5d1384ad3" /><Relationship Type="http://schemas.openxmlformats.org/officeDocument/2006/relationships/image" Target="/ppt/media/image4.jpeg" Id="R32f7aa932354440b" /><Relationship Type="http://schemas.openxmlformats.org/officeDocument/2006/relationships/chart" Target="/ppt/slides/charts/chart1.xml" Id="R9f0ce6dc6ebc4af7" /><Relationship Type="http://schemas.openxmlformats.org/officeDocument/2006/relationships/notesSlide" Target="/ppt/notesSlides/notesSlide4.xml" Id="R7df5cc5268124d57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d0b4a7245994685" /><Relationship Type="http://schemas.openxmlformats.org/officeDocument/2006/relationships/image" Target="/ppt/media/image5.jpeg" Id="Rbfcedfbc8f434d24" /><Relationship Type="http://schemas.openxmlformats.org/officeDocument/2006/relationships/notesSlide" Target="/ppt/notesSlides/notesSlide5.xml" Id="Rffabd250676d48f9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c3ab0057fa54c69" /><Relationship Type="http://schemas.openxmlformats.org/officeDocument/2006/relationships/image" Target="/ppt/media/image6.jpeg" Id="R802a25136825406f" /><Relationship Type="http://schemas.openxmlformats.org/officeDocument/2006/relationships/notesSlide" Target="/ppt/notesSlides/notesSlide6.xml" Id="Ra2992cd60d98463c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6e84876b5d64a55" /><Relationship Type="http://schemas.openxmlformats.org/officeDocument/2006/relationships/image" Target="/ppt/media/image7.jpeg" Id="Rd959f76c6bbd4e74" /><Relationship Type="http://schemas.openxmlformats.org/officeDocument/2006/relationships/notesSlide" Target="/ppt/notesSlides/notesSlide7.xml" Id="R458fe5a29b67451e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64c7657a5274b9d" /><Relationship Type="http://schemas.openxmlformats.org/officeDocument/2006/relationships/image" Target="/ppt/media/image8.jpeg" Id="R5fcea8721197462f" /><Relationship Type="http://schemas.openxmlformats.org/officeDocument/2006/relationships/chart" Target="/ppt/slides/charts/chart2.xml" Id="R6a1aec44cfd64ead" /><Relationship Type="http://schemas.openxmlformats.org/officeDocument/2006/relationships/notesSlide" Target="/ppt/notesSlides/notesSlide8.xml" Id="R3e7c5ce8814c40f8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6ae6f029ad249e9" /><Relationship Type="http://schemas.openxmlformats.org/officeDocument/2006/relationships/image" Target="/ppt/media/image9.jpeg" Id="Rd1c50ed06a954161" /><Relationship Type="http://schemas.openxmlformats.org/officeDocument/2006/relationships/notesSlide" Target="/ppt/notesSlides/notesSlide9.xml" Id="Rb8eae410a5f9441e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75</c:v>
              </c:pt>
              <c:pt idx="1">
                <c:v>73</c:v>
              </c:pt>
              <c:pt idx="2">
                <c:v>88</c:v>
              </c:pt>
              <c:pt idx="3">
                <c:v>57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79</c:v>
              </c:pt>
              <c:pt idx="1">
                <c:v>83</c:v>
              </c:pt>
              <c:pt idx="2">
                <c:v>82</c:v>
              </c:pt>
              <c:pt idx="3">
                <c:v>81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73</c:v>
              </c:pt>
              <c:pt idx="1">
                <c:v>81</c:v>
              </c:pt>
              <c:pt idx="2">
                <c:v>73</c:v>
              </c:pt>
              <c:pt idx="3">
                <c:v>51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77</c:v>
              </c:pt>
              <c:pt idx="1">
                <c:v>91</c:v>
              </c:pt>
              <c:pt idx="2">
                <c:v>67</c:v>
              </c:pt>
              <c:pt idx="3">
                <c:v>75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ABFF7665-EA5D-4C59-9200-DF55CCA79A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C0FBE56-13AE-479B-81D7-6F4208E460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FD0B45D-7C58-45FC-8FA1-1472310341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Jerarquía de modelos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E5A55194-239A-47A7-B3E9-CA6CAC6B47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14500"/>
            <a:ext cx="619125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FFFFF"/>
                </a:solidFill>
              </a:defRPr>
            </a:pPr>
            <a:r>
              <a:rPr sz="4950" b="1">
                <a:solidFill>
                  <a:srgbClr val="FFFFFF"/>
                </a:solidFill>
              </a:rPr>
              <a:t>SOFTWARE PARA DIMENSIONAMIENTO DE SISTEMAS SOLARES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EB4041F0-2D18-48B2-A73B-9B130D91A9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857625"/>
            <a:ext cx="59055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AF4F5"/>
                </a:solidFill>
              </a:defRPr>
            </a:pPr>
            <a:r>
              <a:rPr sz="1800" b="0">
                <a:solidFill>
                  <a:srgbClr val="EAF4F5"/>
                </a:solidFill>
              </a:rPr>
              <a:t>datos meteorológicos, modelado de pérdidas, sombreado 3D, P50/P90, sensibilidad y control de calidad del modelo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D66819E3-38A8-47E5-984B-419692A8CB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52ecb3de8304a9f"/>
          <a:srcRect xmlns:a="http://schemas.openxmlformats.org/drawingml/2006/main" l="13672" t="0" r="1367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372324C2-1CBA-4B8C-99F8-7E722C5F3D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30C6DD5C-5D0A-40B8-8560-067266360A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MODELADO DIGITAL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44238BFD-AD86-4834-9854-00E50AF8B0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CCDE7C27-8ACE-4276-8282-5636DA7C42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2FFA3AD9-722D-4FD1-B500-8D02C9D917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389A598F-A21B-416E-A4A3-C970FC6452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0722027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375D9CF-BBC3-4A56-BAD4-DED53C1CAF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1821D30-A9AD-4DA3-BA90-8F26E4C6C5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40C8EC0-128B-4887-A09F-D2DB0E8B0E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Soiling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A3FF010-98D0-45A7-BE84-1BA6B8EAE6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Soiling: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D2DC58D-7115-43D8-A82B-2F207625CB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7FAB961-C479-4BE0-B584-E6A22E15AD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P90 y POA;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DF2E6B1-7532-4092-B3C8-1A2E895C43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780C75F3-010A-40B8-B340-650DF4D588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S_x = (ΔE/E)/(Δx/x).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A7E85D1-103E-4C17-89C4-34FFD5E987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0018BD1-D88B-4B85-9466-EB2C6FF4EE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NREL System Advisor Model — simulación detallada y análisis financiero.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C6279BE-6BEE-4B65-807B-0F58A0A2A9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0AB07D1-1030-44AD-9B8C-93FC7E242A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reproducible, supuestos y validación cruzada.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F827782-3F1C-41DA-8A9E-994F6C061B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3a3f18559944d96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6707900-4260-45EE-8C1D-57B4909A89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PROTECTION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429BBE1-F6DA-4C79-9029-2CEBA785EA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Sensibilidad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84B84D2-3770-4822-81BA-EAFD18A37C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3749208C-872C-4883-B8F2-A01CCEFE60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S_x = (ΔE/E)/(Δx/x)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71E26DC1-6E8F-4409-9CD3-FF68C05FA6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13F46582-93E8-4B6C-AC5B-D88AC5AAAA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Identifica variables dominantes y prioridades de estudio.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9D026BA-5295-4B8D-B23A-CB4211B945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25EC2DC-5348-4EC0-8EE7-1CD5CB6479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3F5A696-6983-498F-80C4-C2380287BE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8CC1E31-A539-460E-8EDC-3E4F940DCE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2751134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0B3CD31-385E-40BA-9D13-B8BCD7593F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5EDAF2E-760F-4F72-A860-CF876B314F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F30764E-74D0-48AB-97EE-87C3A34235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Clipping y disponibilidad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790CF39-06DA-4DDA-98B5-9C47AA0B07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Clipping y disponibilidad: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DEAD599-5340-41CC-A89E-888E654270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AD94766-D2AE-456E-878E-35492469CE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POA y yield;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5B2F04A-B712-4D82-BB8B-6C5B667E71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5EF8BA2-1206-4DB5-A094-1EF385915C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T_c = T_a + G_POA·e^{a+b·WS}. Resultado expresado en °C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F4CD966-7544-43FE-A9C6-57CC1438FE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4347A3F-D6B5-42C4-8586-FAE0BC2094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61724-1:2021 — datos y monitoreo.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FD1D978-53EF-4186-BAF4-24B5F406AB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E6CC313-2776-4FF9-AADB-3404CF58E7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reproducible, supuestos y validación cruzada.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8A30283-9FD9-4715-BF03-D8FE3AF815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7519bff357c4d6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99AD24B-10D4-4A85-8488-A8DA0B88C1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FDCE9B2-1D89-4506-A8E0-AF7AC28F0E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Modelo térmico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C9C5878-7E68-4477-A8C2-3EDE3584FA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14FF0D22-4DC8-4C5B-A547-812E6F380F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T_c = T_a + G_POA·e^{a+b·WS}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0E2E214-5BC4-45DA-B945-EE3958AFAB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°C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F61173A3-FFB6-48F9-B525-1DAC7E53F9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Coeficientes dependen de configuración y modelo.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EC92FA3-9E44-4E6D-A104-A209B6B40B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BB38E1A-83E9-4002-8B8F-AD99855776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5412C2E-DBFE-4A03-8E1D-B90FE3D0A6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44CF439-DF92-4FAF-954F-073E90613F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78297439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1FD24EB-E128-415B-AD6D-10D03D75C0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B5713D8-610C-40DE-89E1-61ABA40AFE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82AF78A-07FB-40E5-BB7A-5457012D02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Pérdidas eléctricas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E4AE1C1-B559-4379-BB12-F29BCC1CA4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Pérdidas eléctricas: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40CFABF-48D4-4735-941B-80201416BA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2DF4663-4757-4459-9E26-72AC3D0791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yield y PR;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C4F055B-35B1-48D4-BF5A-4E3B9D6336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F5A5273-E827-4F21-87C3-7057C0D9B5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P_dc = P_0·(G_POA/G_STC)·[1+γ·(T_c−25)]. Resultado expresado en kW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827B316-6868-48FB-A33E-71A8F2CE12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EA93B09-431C-461D-9A8C-BA4FF7847C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61853-1:2011 — desempeño de módulos según irradiancia y temperatura.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B0446A9-83D6-430B-B184-67CFB6B42F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F90742E-9708-4600-97CA-1865B84B9E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reproducible, supuestos y validación cruzada.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2CF6CA1-BF4A-4BD7-BC7E-3F874E138D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31fe2c07add4981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1C0B2CA-D960-4E8A-A3DE-788672C23E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4123B96-B521-4C92-9FF6-721806105D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Pdc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8E851FF-88C1-4975-AB1E-49BD8C561A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3F03BB2-A165-4D70-B33A-2E3738394D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P_dc = P_0·(G_POA/G_STC)·[1+γ·(T_c−25)]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6247C58C-8F97-46B6-9E3A-0D387F5B62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kW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D57D6E1-F5EB-4148-8282-260D85BBBE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Modelo simplificado; controlar límites a baja irradiancia.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90EC2CC-62DB-4ACD-8917-056C79E285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B4A2AC0-AD23-4CA9-B96F-7630202E19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100D0EC9-0A6C-4B20-AE4C-3052611C2A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D4B1FB6-A7E4-481B-BD71-3422D0468B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50135990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8AD6062-B756-4FC9-A573-49EA0E14F1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E95FAC7-3245-43C8-A91F-F5650E2FDF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8B38162-C2FE-4AB5-AD68-8E71B30663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Simulación horaria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313570E-35A8-4AA2-9961-E4B80ACEF4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Simulación horaria: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9082B2B-52CA-41BE-B005-5E142E06A9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44C30B2-0D37-46AB-A7B4-4A34C947BA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PR y P50;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5D86F3E-DEF5-494E-B488-254AB2500E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8DDAE09-1C6F-45E2-B393-EDCD6BE5FF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P90 = P50 − 1,282·σ_total. Resultado expresado en MWh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371BE9D-3F6B-4703-9304-126C511071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60E2A4B-BDD2-4694-AB66-E36B589EE2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 9001:2015 — control documental.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6260AB9-FEF8-4EDD-83CA-0076C24904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804F89D-D9BC-4BBA-8510-E4EB93F54C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reproducible, supuestos y validación cruzada.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3C2214D-E2DA-49B3-8F37-F4AAF50E97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f0c6babd49a40c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1092ECB-6F6D-448E-B6F5-C865E1A558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TEST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26FBACE-29DF-4219-BE6E-AACACF36E8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P90 normal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711EBA0-6716-429A-8AB3-FA854E204F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504C08D-E61C-4C74-A19A-111EE4894F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P90 = P50 − 1,282·σ_total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166D361-2E40-485B-8A23-E57F99AE7E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MWh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3CC61A3-AE8E-4093-914A-86CD560DA8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Solo válido bajo hipótesis de normalidad y σ consistente.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17CC047-73F6-45CD-B055-6B1D4A95DC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082C156-34B6-457F-99EA-287AAAD11E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000AE48-60A9-4F1E-9766-FC00ACB1A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B5E9E6C-D4E6-42D2-B36C-F9C0DBC0B7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11276984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727528C7-4968-4068-8032-D51C143827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3097CFA-F697-4168-A97D-C2BD2CA1E7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0C23791-1AC4-4D15-8F4E-DACFAFF699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Calibración con mediciones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81B5D06-43D0-411A-8FAB-FBE119B8EC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Calibración con mediciones: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5AD480B-8287-48E0-B9AB-5F543BB2FF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5919998-88E9-4949-9A30-F849B38818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P50 y P90;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83BF639-7387-4BBD-B30B-DFE6E5C242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51892C0-4F02-44C3-B2C7-CC15715309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NMBE = Σ(y_i−ŷ_i)/Σy_i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781BEBA-9476-4403-9221-BA0D590E29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827EBFB-267D-4B6A-845E-158F1A4994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NREL PVWatts V8 — modelo de estimación simplificada.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11A0F82-0FD1-4A98-8C1C-B548716FE2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E347DD0F-A640-4CFC-A29D-5C8889AA5B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reproducible, supuestos y validación cruzada.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7796B39-9865-4F3F-AC51-7D932E9064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9c772aed9f842b1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A74D4E0-B68C-4B52-8560-C640D97495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10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6AE6A106-40E3-42FC-9491-D9F04284F2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Calibración con mediciones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b7691d2dd4014503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9387EDB0-9A44-48A2-9399-A8FECC49EF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298A532A-7625-430C-B3FF-0138922C37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5C57D4C9-6965-4EF0-972E-06DE843230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4EA87F9C-C183-419F-ADD4-29E10DAB27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9E9406E2-3D8F-4334-A3E1-BE1AE4310B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97949655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51E5A5F-F34B-4160-ADCE-9239A6F0F7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F9320C5-336D-4436-9458-9170632C5C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FF75D8E-90FB-44AA-94D2-E9263200B6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P50 y P90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190889C-030B-48D8-8949-7831B7E51F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P50 y P90: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7FB31BE-64A3-47B0-A9B7-9EE31F10A3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2BB188E-89EE-46F3-8F4B-1E4E973A36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P90 y POA;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B96D556-4FB8-4968-8095-E704C653BB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1CF84BD-2CDE-4C98-BC65-6ED2DAFED6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S_x = (ΔE/E)/(Δx/x). Resultado expresado en —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E1B0E8A-AC32-40ED-9CB6-1D751B6FE8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3D6A6E75-12A3-407E-8BDA-69C75C3DC1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NREL System Advisor Model — simulación detallada y análisis financiero.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72EAB13-E42A-44EE-9486-6C99B402A9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E85CAC6-FADC-4734-9947-8AF1E022DB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reproducible, supuestos y validación cruzada.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E1667C6-96C1-4CFF-A69D-D71C99B984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cc805e78b64484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CA2F611-F1AA-4C40-8026-648C41DAFA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FAILURE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5C2CC3B-9797-48D4-B50C-A67456F162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Sensibilidad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F3706667-9B58-4FC1-A675-0AFA2406FD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213856E-068C-4714-8CDE-F9570B692E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S_x = (ΔE/E)/(Δx/x)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7BBF3B9C-927B-42C4-8713-DE19014CC8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E432834-BBA8-41F6-A7B9-B3636F4E23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Identifica variables dominantes y prioridades de estudio.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7A23C7B-E18A-44AC-8D9E-65A47A8CEE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AB6E59A-9454-4059-A2C5-D018D014AA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4FCCDD7-84C6-43E7-AFB8-BE1B4302B0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F0DE710-6181-4733-8DEE-5BDB7C351F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29257866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1C51FC7-DCCD-4F5F-9AB7-45F065B72E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7750C27-DAEE-4C6E-AE38-C1C2601758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5C0F471-75BB-461D-9CE4-EE611A5BD6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Versionado y reproducibilidad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28B6F82-24A0-47A3-9C49-CCE8C6756A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real documentado: Parque solar peruano en operación — corte oficial 2025.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542F220-A9F7-46A8-B749-75163240FC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E6115FF-BCF9-44F9-BD00-43839BCB62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17 centrales; 748 MW instalados; 1 671 GWh inyectados al SEIN y sistemas aislados.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032F9A7-D003-475A-9BA3-5DBA618D45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23D3E12-B401-4157-8E01-3AE97430E4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T_c = T_a + G_POA·e^{a+b·WS} (°C),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0313FDE5-0A46-4E0C-B566-CCB853A6D7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AEB5EFD-715B-4913-9B50-E3D517029B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Factor de planta agregado implícito ≈25,5 %; es un indicador macro y no permite inferir el PR de una central individual..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55FFCC7-17E3-4D75-9FCC-1B8B0FFEFE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68C79DC-636B-40BC-AEA5-FC9C59498B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MINEM, centrales solares en operación y potencia conjunta, 24-07-2025.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0E6D892-5193-43C2-A70C-E6112FDA72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864454b1e7f4b9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B70FB2C-E674-4A7A-9B31-2633871798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10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4ADFB357-3841-44B1-B2B2-668118C172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Parque solar peruano en operación — corte oficial 2025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DB0FCE22-90E1-4BD0-BB9E-D2C7269E8B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17 centrales; 748 MW instalados; 1 671 GWh inyectados al SEIN y sistemas aislados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490947E0-A9E5-4AFE-B20C-77B7806CF8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E2BC90C0-1B1F-4952-8661-2A3A7B454D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Factor de planta agregado implícito ≈25,5 %; es un indicador macro y no permite inferir el PR de una central individual.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C83DE4B6-E04A-4C22-9745-CDC8D7ABAD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MINEM, centrales solares en operación y potencia conjunta, 24-07-2025.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8474054-0CD8-4038-8A8F-2FC1289A65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DA465C4-5B51-40C8-802C-CFD2855F45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3065D98-F18F-415D-8958-BB74F07646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3E4F40F-AACD-4A9E-95FA-AE14CEAACF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78578663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A7DB042-4B6C-49F9-B846-3689FD768D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091E50E-B883-4391-96D5-1E49243587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6414695-E73E-4E43-863C-E83B2F8DD0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Caso 10 MWp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48AE130-16B0-47C5-9CAB-9C49BF4425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real documentado: Parque solar peruano en operación — corte oficial 2025.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A0097A0-71FA-43DB-A377-265F149DD0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0ECD5B6-A772-415F-AC1F-000466DF6D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17 centrales; 748 MW instalados; 1 671 GWh inyectados al SEIN y sistemas aislados.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67550C2-D0CC-41A4-95D4-0AEB6A8ED0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D0DBD4F-83CB-467A-BE6B-DF418A006D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P_dc = P_0·(G_POA/G_STC)·[1+γ·(T_c−25)] (kW),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935EE70-16CD-493C-BD91-1024E2C0B9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930AC88-8C25-4A89-B941-09191C058A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Factor de planta agregado implícito ≈25,5 %; es un indicador macro y no permite inferir el PR de una central individual..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EA3C507-623A-4F31-822F-769C2E7BB2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4DA75CD-31AA-4EDE-A93A-C619E2BAAA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MINEM, centrales solares en operación y potencia conjunta, 24-07-2025.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6BE71FC-383B-4F64-A7AA-E6FF2694B2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5966ec8b23b4565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103A74F-924C-41C1-8410-7911C1F06B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10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57261283-2A41-440A-B37E-F85C601714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Parque solar peruano en operación — corte oficial 2025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4A4D1615-85C6-4AF4-9034-C3EFBD6EB1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17 centrales; 748 MW instalados; 1 671 GWh inyectados al SEIN y sistemas aislados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D4BBD686-4448-4496-AA64-461739BDEF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5A107759-F850-41F8-ACE2-0A285363F1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Factor de planta agregado implícito ≈25,5 %; es un indicador macro y no permite inferir el PR de una central individual.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997C8E10-6249-4DA3-8EBC-DB4452AD33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MINEM, centrales solares en operación y potencia conjunta, 24-07-2025.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4704E93-D55D-46F3-A07A-73CBBB2182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019439B-CD34-49FB-924E-68011993D4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ECCA8BC-884F-4D91-8C9B-ED0512ECA1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2E1D903-1BC1-47FA-A470-2828D9A81E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41508260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0D165744-7899-4E09-8718-659EDAFF1C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74456BF-010E-48BD-8965-4FE5567FF7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F7F78CF-78F0-46D3-8E15-9A9B905AFB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Comparación PVWatts–SAM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D915C89-B51C-4C84-97D1-CEAA96DCC6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Comparación PVWatts–SAM: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72C657E-329D-4FBC-A00D-0469195D52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30F64D8-1E8E-48CE-A4E4-EDE4C7B978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PR y P50;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C4D3F7D-47CF-44EE-A5C1-D0CE255CB0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C16C013-6D86-4116-ADD1-EF35967EB7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P90 = P50 − 1,282·σ_total. Resultado expresado en MWh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9D4BDDC-4F3B-40EB-893F-A4A3CC16C5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9700032-70BB-4506-8D6D-E39EEA808F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 9001:2015 — control documental.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18D47B2-F932-4F86-99E7-BBF5041001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E84C423-9A43-40A5-8259-2A5279869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reproducible, supuestos y validación cruzada.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07F2828-BB12-4281-BA44-D0D529789C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834e9aa616b407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2F69CCB-1EC8-4C33-B177-5984D82314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10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41A8497C-5D22-497E-8C40-67571903B7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Comparación PVWatts–SAM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f6da9e1b3b9b4fbb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59B440F0-F1CA-487A-B22B-66A4FD882F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CD51947B-1474-4DC0-8515-D790661EDD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C22B330D-C273-4D8F-B7F1-B5CB1AAAB4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20A36B02-C915-40EE-A24A-F8834BF890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453587CC-4116-4345-9F0C-4E4A2A15BE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19439913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83D79288-3965-4214-8F9D-15A7DD04B1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3DD71D3-78BC-4068-9FB1-C7816355FC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EFC8882-CEBB-447F-8970-C3ABD5797E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Análisis de sensibilidad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1DEF59C-2864-4E3E-A7C5-D8CAA48269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Análisis de sensibilidad: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6951C95-8578-435C-9FA8-1505E9FCED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D52C940-7E9E-40E6-8709-889FD7B525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P50 y P90;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2166D4E-3F40-450E-A369-D35DCE61FF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1CFB2A5-C8DA-47FD-BBDB-BF0EFC6BD5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NMBE = Σ(y_i−ŷ_i)/Σy_i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0E84234-2B6E-4814-AD1D-B5292DE343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FB15EC5-6F7A-4DDF-9083-1D9CE2B812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NREL PVWatts V8 — modelo de estimación simplificada.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5E6EA57-2B2B-4486-9478-15A9E173D4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8D153B4-83A2-4B17-A5D7-CEAC845295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reproducible, supuestos y validación cruzada.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C006856-0B60-41FD-B85B-6FBAF27628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a29ec42d0f84c1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744B2A5-306E-4ED0-8DAC-E7BCE2B380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991D0B8-CC48-40D1-B5C3-C5AA68E20D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Error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2139DF87-B987-439A-B89E-EBF15545FD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C797902-E04B-4D69-9EAB-68C37EA743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NMBE = Σ(y_i−ŷ_i)/Σy_i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7A1FFC3B-7F29-48C3-9BAA-FA5FA90DE8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F71033F-DAC3-48D8-ABEE-20F66458CD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junto con RMSE y análisis temporal.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EF43869-6509-4721-B30D-52FEB5A0AF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A60A132-4EBD-4BCD-86A2-0D1EA28BA8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7543A55-6BFB-410E-BA35-DE80634653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08D5DAB-DA53-4BBC-864B-7490EF9AE9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75290662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AD78C81F-15F7-408D-8AC6-2E0927A16E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7595ABE-AD35-4FB3-AC38-AB781E2AF5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021E194-E17C-4DA0-9780-E8BD458923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Datos meteorológicos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149B65BB-CDCE-40BE-9BEB-12A0BEC455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EAB4C17-31A8-413C-84EA-B6D452872B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8BED71C-DAA0-44C2-8906-BC444054EF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61853-1:2011 — desempeño de módulos según irradiancia y temperatura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7D68361-5AA7-40B1-A920-FA26AFE1A4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16A1D96-E02F-404D-9DAC-9BE561E90F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ISO 9001:2015 — control documental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C9BA1E7-4E20-43B1-9A9C-1A7D6F3F20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C3D4CA46-7790-495F-B4D4-EEA3DD5472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7433E84-1E9E-49A5-BC0C-25124859B0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D7CB1F4-363A-4A21-A9C4-F1D26567E0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561FEF9-A33D-4512-AEBB-CCD054AEA4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a3e29ed1d2b4e4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45980BB-D6A7-4888-BA88-8DE93A8983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10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EC2A9A11-32AF-4637-BEFC-E6C3B62111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74DF824A-3D15-4D64-9920-C2756EF9BB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61853-1:2011 — desempeño de módulos según irradiancia y temperatura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BBE8B5DA-89C0-4C88-B255-4118AC4771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ISO 9001:2015 — control documental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A26B0C8C-64B0-473F-9BEA-46C115EC85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83125D00-3FEF-4A65-BFCF-C9E9FE986A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B1A23DB5-B73E-4C7A-A665-7430B02F64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37CB2F72-67F0-4EC4-8AB8-BB0169CFCC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AA0A7674-6677-44C0-89CB-A8326BF4A0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6862679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0F23AC9-8BE8-404F-84CD-A343CB5B2A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32FDBCF-B752-450B-A3C4-EB2DB5AD71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EFB0732-9EFF-4CDA-B249-412393F766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Informe de energía bancable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E0CD2F6-FBB0-42C4-B89A-A00E2290B8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Cierre profesional: cálculo reproducible, plano coherente, prueba aceptada y expediente controlado.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D1F424B-FE3C-4241-86CD-40B79997B4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78B30B6-AB59-4AE2-9864-FCC94DAD2D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Recalcular una muestra independiente y verificar unidades, redondeos y márgenes.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2ABB699-17FA-41FF-8FA6-A7DD0E4AF6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7197B19-420D-4E21-AD6A-74B3CEE030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Conciliar memoria, planos, listas, ajustes, protocolos, as-built y manuales.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A92C2C5-4624-4690-8D60-EAB98BAC97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5C37ECA-5745-4D80-B13F-B6B358BB55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Defender el caso Modelo energético de 10 MWp para financiamiento ante revisión técnica, contractual y de seguridad.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8D3B2D6-B5D3-4771-A5E7-E13554FB64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AD26123-C2E9-4A1E-9416-ADEFB1BDF6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Criterio de dominio: explicar qué dato cambiaría la decisión y cómo se verificaría.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83953B9-999B-40C8-AB29-33D11BD9F3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efc4755e14a495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8664C96-2D6A-4347-8526-32BD721E72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4E49944-42F6-4BF3-BC53-45D1F7CA92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Sensibilidad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AB0C894-9F5D-4D7C-B2A2-886DBCAA10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50FD5FE2-185B-4819-9CBB-EE7DB51CF3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S_x = (ΔE/E)/(Δx/x)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839E845-0003-4090-A816-7E57123BFB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—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D0C609E-38D7-4871-8C9D-29B6EADE21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Identifica variables dominantes y prioridades de estudio.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618D681D-B136-455B-AC6B-7FD99E9E72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E0F90E7-DFDB-4686-B052-69465A9E46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7F6FDE6-E504-4F18-B80A-71AB05859A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62984A3-CF7F-492B-857E-FF38DBE2EC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7734860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53FBF56-CB22-49C8-9508-3A8ADE5FA4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21C26B7-D68B-46B2-B7E3-D46633546A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1562146-10BE-4E67-9AEB-2F7312CFB1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Control de calidad del recurso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896FFE2-A2B3-4030-868D-EA692A1188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Modelo térmico: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9218C27-0104-43BA-985B-4DC782C47E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EED7DD9-C91C-4C56-ADCD-8E2BF41575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T_c = T_a + G_POA·e^{a+b·WS}. Salida requerida: °C.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95A2A1F-384F-4201-B863-BF74CE8A70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A49F8EF-CD94-4E71-AF1A-0A57E0FCFC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Coeficientes dependen de configuración y modelo.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DD7A1D1-96BB-4D97-9265-3FF331C084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D6835F4-7736-4531-B918-88CD64A306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61724-1:2021 — datos y monitoreo.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56199EA-8DCA-409D-8957-329662EB1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C28A50C-F254-4F7F-8545-C62D87157F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5AF4B17-7764-4823-BE8E-73CAE94F98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538fb0eaf4846f6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418EDC0-BD81-4848-82C5-E9170D632F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1CA06E57-378A-47DE-B81F-639849436D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Modelo térmico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662FF7F5-9F3B-494C-B8E3-8C73C18A88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0C4AA9C-121B-4C4C-8700-F363290ECB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T_c = T_a + G_POA·e^{a+b·WS}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1D43D97D-8A49-40E5-869D-D2F4D16754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°C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96B555A-BAD2-4391-8407-558525122D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Coeficientes dependen de configuración y modelo.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FEE4720-A19C-486C-96A4-BA674D7DBF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558C268-6B79-4D2A-BAAB-CCA6D7A18D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1F97B19-BF71-490C-B38F-D3D3B3B292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71E6C16-904E-435C-9696-8331DB79FD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8770018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0E01237B-CE4B-4BD3-95C6-6D64C1870B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D282F32-C505-4942-A332-F3641A5364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F52B9C7-969C-4414-A4EB-4687C2D1B2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Geolocalización y horizonte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2865978A-B318-407E-8741-97E1803A1E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Geolocalización y horizonte: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FF2186B-6674-4304-AC6D-047039E778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18360F7-5574-4F40-AD98-AF59E496EF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P50 y P90;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53DCF12-5DDD-425E-8AD2-CC1F2E5B71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B165B22-B3AC-4606-B8AD-15718EDFA7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NMBE = Σ(y_i−ŷ_i)/Σy_i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E1309BF-39C8-46B9-A141-AA1C8E40F3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EF155DC-46E6-4D89-AED4-FA154C2D31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NREL PVWatts V8 — modelo de estimación simplificada.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1C6CFC8-9777-4763-929C-9CCFBB4C31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3FAF33A5-E15A-4A0F-85B5-941E18308D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reproducible, supuestos y validación cruzada.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20D54C2-A4E1-49E6-B2D7-716C4BEDED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2f7aa932354440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E19D94B-820A-45A0-9604-4ADDBD4450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10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7FD0A90A-1FB7-4316-BB0C-3D32A5EA23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Geolocalización y horizonte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9f0ce6dc6ebc4af7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5D21A955-1EE8-47B4-9610-72A1C2380E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1AB0D22B-855F-401A-8FA2-EA2BF2776E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C58D7835-BC0C-4384-8145-EE22382962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D31B14CB-E840-4DF8-8C28-5A99F67322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0ED3C052-02F7-4D11-B431-E9F92F5421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0280273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69DBCEA5-5D3C-4A61-88E0-C43BC09A02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67CAAD1-4BDE-4C4B-A329-3326D376B9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557514D-ADB9-4422-9224-3DEABFA0BB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Transposición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75A3176-E7CA-4F2A-94D5-AD65CEA75E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Pdc: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158AE99-38B6-47D0-BD6D-A1A6A0B014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CBA3C8F-EA99-4D10-93C5-10F4274CC3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P_dc = P_0·(G_POA/G_STC)·[1+γ·(T_c−25)]. Salida requerida: kW.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57EFBDB-5AED-4254-AD82-5073198070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8CFDB9F-8F9D-4942-8F67-4885BED0DA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simplificado; controlar límites a baja irradiancia.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29E3667-E8C8-4DA2-88F7-1B80050FA4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B08884D-8407-4A1F-9B15-CADF4B14E2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61853-1:2011 — desempeño de módulos según irradiancia y temperatura.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8F55EDE-B09D-45B5-A913-361A51B8E4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B1012F8-A1A7-4C87-A9C0-2FA60100D4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96702F8-3F7B-4957-98F5-CC536CF1D2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fcedfbc8f434d24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DABFE80-563E-4C6B-B1D9-E8F4A004AF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5B51889-C7B4-47B1-9123-2257B0C78F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Pdc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890528BE-220F-4D0A-AC2C-F9D5F1FF16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27A97C15-6115-49C5-9929-2CD77CAB26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P_dc = P_0·(G_POA/G_STC)·[1+γ·(T_c−25)]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3B2BE75-8806-451E-ACF6-24B9636C5F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kW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F31AF81-39C8-44D6-8421-7218B80030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Modelo simplificado; controlar límites a baja irradiancia.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B775E969-8933-46C3-8A8F-9190751064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523DACC-B907-4439-BAC0-232EBA0D6D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CC45C33-BB68-4CA7-8299-66E54DA4EB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EC89746-84A1-4E5E-8ACF-D3283C6BE9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03441013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3226EFF2-2635-42C2-8DB5-16B3BCE59D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FFB6F50-19FA-4930-9444-235741EC3A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FFBF00B-626F-4BD0-921D-4888BB99E9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Modelo térmico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8F56E98-6097-469F-93F0-74F362C208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Modelo térmico: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E61045E6-ED30-4B76-9251-A231E561D8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8B7176E-0908-45A1-82C3-9EA9968ACA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POA y yield;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D02F8C8-1B4A-4BA3-BF24-A0B4385513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EEE0341-5901-4FDF-9289-205D29CBB8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T_c = T_a + G_POA·e^{a+b·WS}. Resultado expresado en °C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7AE1F3C-E454-42D9-9463-242DCF3952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50788C0-8A13-49F5-8778-41540828E4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61724-1:2021 — datos y monitoreo.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0BE4ED9-397E-46B1-92C5-008D7E8CC0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1289F2E-2654-499C-8FF3-C19B67611C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reproducible, supuestos y validación cruzada.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B005CA6-226E-4788-98E6-9DFB4F4D4C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02a25136825406f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568CF45-1042-4886-9D4F-CEB70C785D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FFDAE84-A6EB-46A7-9938-4E534DB487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Modelo térmico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5EE06E3-5AC2-4B66-AEFF-C7778CDCE4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CB7A644-29D0-482C-9293-33A68E25A8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T_c = T_a + G_POA·e^{a+b·WS}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FBBB388-73BF-43E9-B5D5-90E21DBDC4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°C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9559BB99-51B2-4EEB-915A-ED87639BC1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Coeficientes dependen de configuración y modelo.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2C6069E-F640-4B98-96F6-AE009547DA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4C61FC40-BFD1-4D3A-81DE-7095182B79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D97655B-A30C-4EEC-A29A-C972A583B1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D1A387B-55E0-4013-A74D-EC5F2BF58B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5394034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051A60E7-2F23-4CC7-8DC6-2D55964020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CE4172F4-0D31-4836-A9E9-DF8A933553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BAD22EC4-C901-4198-BD91-61BEC30D84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Modelo de módulo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5915A4C-7CE3-487A-8285-DFF2F502DF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77B55CB-2249-4C8A-A1F1-780F770F60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B12E8D7-98FC-4669-B119-2718C17EC3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61853-1:2011 — desempeño de módulos según irradiancia y temperatura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3DC6CD7-FE66-445D-8EBA-F25393DAA6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B41A9BF-A8E3-489D-B518-01EAFFB388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ISO 9001:2015 — control documental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DE4F2EB-3159-48AF-B883-93FE0E00D6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16BC84F-955A-4172-B589-65339B9F8D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F0D25B9-BD0F-4CEA-86C4-BF5A0E1460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89CA0DE-31DF-4D93-8060-A28213612C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52CBE6F-1C13-4303-BCBD-E3C7E619A7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959f76c6bbd4e74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31DC7F8-6703-4A33-9F5B-8A7DA73BC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10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34674065-8C66-427D-B8ED-88DE1C7276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E4808E0A-83D4-4656-BCA4-AEAF6B72BE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61853-1:2011 — desempeño de módulos según irradiancia y temperatura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AE0FA9A0-9986-4364-90A7-F12A89165D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ISO 9001:2015 — control documental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5D8B16F8-E85A-4A9C-8767-0EF276DEFA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5BB2A8EF-B4A5-4618-A46A-35D4AEE4E9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DDB30F94-AE50-40D3-B296-5C415BC3C4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E5FC42F5-C1A5-47CE-B260-AE5751E1F7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D0596BD0-039C-4A04-95F3-33BD23D56C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27077526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E7E3F7D1-3EF5-44B3-B2D2-1EABBAEA72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213E879-9AD7-44DD-91F2-7A9CE7ADF7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C82AB51-A278-4983-9A04-9EA5FE1D31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Modelo de inversor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BBDEA8F-BF61-4E08-BB9D-992578823C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Modelo de inversor: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C8D1FB5-F681-4503-AD13-5BDE370BA9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B13DE250-4686-489B-A859-8A5CD7FD51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PR y P50;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4CB4F4C-39F4-494A-B4A2-4701B68529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3F1BEE9-F6D5-4547-BB68-0020636E5F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P90 = P50 − 1,282·σ_total. Resultado expresado en MWh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3B8A5AB2-DDA4-41AE-BD9E-5A21ECB2AB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7D3E099-76E0-43FC-BEF7-B984CD1369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 9001:2015 — control documental.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E1DA1F3-3B46-4CBC-A0DB-3D73368B55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2BBCC48-E56A-4022-B424-DF0FEAFD3D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Modelo reproducible, supuestos y validación cruzada.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0CDF4B9-9440-4C5E-95E8-F59312E337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fcea8721197462f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2BC0C62-FED2-4736-A575-B44A833899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10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F0BE0336-8DC2-4ACC-BBC1-A2AAA77305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Modelo de inversor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6a1aec44cfd64ead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1895B538-CEB7-41B8-A394-2EACE16916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A29D50C3-FF0C-478C-A29B-E616ADA0D7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6F68C221-AC6A-4067-A9BB-F694862412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2AEDCBDD-D675-4FF7-ABF6-0F0EBE0C79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602ABC00-FA5F-4D8E-B4E1-935D1A3C3E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44192891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ADCE6FE-8B8F-41E1-B199-B5CA0708D3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0DF278D-0917-4C3B-96DF-0C37C7FFD9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10 · MODELADO DIGITAL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9ECD2A0-3043-45A5-995A-E20EC398CB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Sombreado y mismatch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BBF8B04-8C00-4B5B-B518-147A2F54C9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P90 normal: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DEDA3D0B-26D0-4F7A-A3AD-D93B55B2FD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B2CBBD3-ED77-4CC4-BD7D-7DE08EA396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P90 = P50 − 1,282·σ_total. Salida requerida: MWh.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CCC49E8-DEFD-496E-B99A-82D01B5643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3E7CD31-278D-4043-9863-655BCD6482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Solo válido bajo hipótesis de normalidad y σ consistente.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6DC3CB6-86AC-46E1-8816-9DD51649F5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41E1426-3E2B-4142-955D-DE77116B89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ISO 9001:2015 — control documental.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C4A6FDF-A9F3-414C-B633-753F53ACEE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D82D894-6140-4B05-A43A-5DAF307810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CAF3FDC2-BBD7-48DE-A291-2ED5EC0E6D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1c50ed06a954161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206C5317-E959-4D73-9373-FA5D9A50A5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10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26ACCC3-FA7E-4604-8245-B7A096702A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P90 normal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470B342D-7F95-4C29-9B67-0236FDB5A3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BF54234-3BC5-4C00-8158-E33D7D7A59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P90 = P50 − 1,282·σ_total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7416B44-49B7-4C43-B66C-267437D011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MWh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71CB0B1-35F8-4DD3-BBD0-942FF032DD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Solo válido bajo hipótesis de normalidad y σ consistente.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1468591E-AB99-4DC3-83F1-66617370A3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10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726E17B-9A5E-4879-BF4E-861B8AD1DF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2FCBAA7-C244-4757-90F3-AC593B8160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7D0EB4F-D9CE-4348-826A-A1553A3DAE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89286963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2026-07-25T06:33:01.1330000Z</dcterms:created>
  <dcterms:modified xsi:type="dcterms:W3CDTF">2026-07-25T06:33:01.1330000Z</dcterms:modified>
</coreProperties>
</file>