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slides/charts/chart1.xml" ContentType="application/vnd.openxmlformats-officedocument.drawingml.chart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slides/charts/chart2.xml" ContentType="application/vnd.openxmlformats-officedocument.drawingml.chart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slides/charts/chart3.xml" ContentType="application/vnd.openxmlformats-officedocument.drawingml.chart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slides/charts/chart4.xml" ContentType="application/vnd.openxmlformats-officedocument.drawingml.chart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7b8791df3aa34ae2" /><Relationship Type="http://schemas.openxmlformats.org/officeDocument/2006/relationships/extended-properties" Target="/docProps/app.xml" Id="R3a338d6b48bf463b" /><Relationship Type="http://schemas.openxmlformats.org/officeDocument/2006/relationships/officeDocument" Target="/ppt/presentation.xml" Id="R80033eca38734b65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994b04455ff84f16"/>
  </p:sldMasterIdLst>
  <p:notesMasterIdLst>
    <p:notesMasterId xmlns:r="http://schemas.openxmlformats.org/officeDocument/2006/relationships" r:id="R62cff27fc8154519"/>
  </p:notesMasterIdLst>
  <p:sldIdLst>
    <p:sldId xmlns:r="http://schemas.openxmlformats.org/officeDocument/2006/relationships" id="256" r:id="R91234a5534044982"/>
    <p:sldId xmlns:r="http://schemas.openxmlformats.org/officeDocument/2006/relationships" id="257" r:id="Re5b292734acb4a2e"/>
    <p:sldId xmlns:r="http://schemas.openxmlformats.org/officeDocument/2006/relationships" id="258" r:id="Rdefd88cdcb5c4598"/>
    <p:sldId xmlns:r="http://schemas.openxmlformats.org/officeDocument/2006/relationships" id="259" r:id="R3471b8b5d2b54d20"/>
    <p:sldId xmlns:r="http://schemas.openxmlformats.org/officeDocument/2006/relationships" id="260" r:id="R1e333d502c1e41b9"/>
    <p:sldId xmlns:r="http://schemas.openxmlformats.org/officeDocument/2006/relationships" id="261" r:id="R2fe17489e0714fbb"/>
    <p:sldId xmlns:r="http://schemas.openxmlformats.org/officeDocument/2006/relationships" id="262" r:id="R6cd566b7d5ce48fb"/>
    <p:sldId xmlns:r="http://schemas.openxmlformats.org/officeDocument/2006/relationships" id="263" r:id="Rcd1f009e877444c2"/>
    <p:sldId xmlns:r="http://schemas.openxmlformats.org/officeDocument/2006/relationships" id="264" r:id="Re2032841d04b42dd"/>
    <p:sldId xmlns:r="http://schemas.openxmlformats.org/officeDocument/2006/relationships" id="265" r:id="R43913514f3034517"/>
    <p:sldId xmlns:r="http://schemas.openxmlformats.org/officeDocument/2006/relationships" id="266" r:id="Rb8ce707a4f404a68"/>
    <p:sldId xmlns:r="http://schemas.openxmlformats.org/officeDocument/2006/relationships" id="267" r:id="R76817af524544d3b"/>
    <p:sldId xmlns:r="http://schemas.openxmlformats.org/officeDocument/2006/relationships" id="268" r:id="Reaba0394ccf14fc5"/>
    <p:sldId xmlns:r="http://schemas.openxmlformats.org/officeDocument/2006/relationships" id="269" r:id="Rcb4b59335b5240e1"/>
    <p:sldId xmlns:r="http://schemas.openxmlformats.org/officeDocument/2006/relationships" id="270" r:id="R06f30f14a987448d"/>
    <p:sldId xmlns:r="http://schemas.openxmlformats.org/officeDocument/2006/relationships" id="271" r:id="R7f92e7c273884e4b"/>
    <p:sldId xmlns:r="http://schemas.openxmlformats.org/officeDocument/2006/relationships" id="272" r:id="Rb9db4f38415d47ad"/>
    <p:sldId xmlns:r="http://schemas.openxmlformats.org/officeDocument/2006/relationships" id="273" r:id="R601fe3ad1adf4008"/>
    <p:sldId xmlns:r="http://schemas.openxmlformats.org/officeDocument/2006/relationships" id="274" r:id="Ref3f5cc1943e40ed"/>
    <p:sldId xmlns:r="http://schemas.openxmlformats.org/officeDocument/2006/relationships" id="275" r:id="Rba2619919eb54a1a"/>
  </p:sldIdLst>
  <p:sldSz cx="12192000" cy="6858000"/>
  <p:notesSz cx="6858000" cy="9144000"/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a885c047ff4b4d94" /><Relationship Type="http://schemas.openxmlformats.org/officeDocument/2006/relationships/slideMaster" Target="/ppt/slideMasters/slideMaster1.xml" Id="R994b04455ff84f16" /><Relationship Type="http://schemas.openxmlformats.org/officeDocument/2006/relationships/notesMaster" Target="/ppt/notesMasters/notesMaster1.xml" Id="R62cff27fc8154519" /><Relationship Type="http://schemas.openxmlformats.org/officeDocument/2006/relationships/presProps" Target="/ppt/presProps.xml" Id="R281c7bd5e63e44bf" /><Relationship Type="http://schemas.openxmlformats.org/officeDocument/2006/relationships/tableStyles" Target="/ppt/tableStyles.xml" Id="Rb58329e6a45447b2" /><Relationship Type="http://schemas.openxmlformats.org/officeDocument/2006/relationships/slide" Target="/ppt/slides/slide1.xml" Id="R91234a5534044982" /><Relationship Type="http://schemas.openxmlformats.org/officeDocument/2006/relationships/slide" Target="/ppt/slides/slide2.xml" Id="Re5b292734acb4a2e" /><Relationship Type="http://schemas.openxmlformats.org/officeDocument/2006/relationships/slide" Target="/ppt/slides/slide3.xml" Id="Rdefd88cdcb5c4598" /><Relationship Type="http://schemas.openxmlformats.org/officeDocument/2006/relationships/slide" Target="/ppt/slides/slide4.xml" Id="R3471b8b5d2b54d20" /><Relationship Type="http://schemas.openxmlformats.org/officeDocument/2006/relationships/slide" Target="/ppt/slides/slide5.xml" Id="R1e333d502c1e41b9" /><Relationship Type="http://schemas.openxmlformats.org/officeDocument/2006/relationships/slide" Target="/ppt/slides/slide6.xml" Id="R2fe17489e0714fbb" /><Relationship Type="http://schemas.openxmlformats.org/officeDocument/2006/relationships/slide" Target="/ppt/slides/slide7.xml" Id="R6cd566b7d5ce48fb" /><Relationship Type="http://schemas.openxmlformats.org/officeDocument/2006/relationships/slide" Target="/ppt/slides/slide8.xml" Id="Rcd1f009e877444c2" /><Relationship Type="http://schemas.openxmlformats.org/officeDocument/2006/relationships/slide" Target="/ppt/slides/slide9.xml" Id="Re2032841d04b42dd" /><Relationship Type="http://schemas.openxmlformats.org/officeDocument/2006/relationships/slide" Target="/ppt/slides/slide10.xml" Id="R43913514f3034517" /><Relationship Type="http://schemas.openxmlformats.org/officeDocument/2006/relationships/slide" Target="/ppt/slides/slide11.xml" Id="Rb8ce707a4f404a68" /><Relationship Type="http://schemas.openxmlformats.org/officeDocument/2006/relationships/slide" Target="/ppt/slides/slide12.xml" Id="R76817af524544d3b" /><Relationship Type="http://schemas.openxmlformats.org/officeDocument/2006/relationships/slide" Target="/ppt/slides/slide13.xml" Id="Reaba0394ccf14fc5" /><Relationship Type="http://schemas.openxmlformats.org/officeDocument/2006/relationships/slide" Target="/ppt/slides/slide14.xml" Id="Rcb4b59335b5240e1" /><Relationship Type="http://schemas.openxmlformats.org/officeDocument/2006/relationships/slide" Target="/ppt/slides/slide15.xml" Id="R06f30f14a987448d" /><Relationship Type="http://schemas.openxmlformats.org/officeDocument/2006/relationships/slide" Target="/ppt/slides/slide16.xml" Id="R7f92e7c273884e4b" /><Relationship Type="http://schemas.openxmlformats.org/officeDocument/2006/relationships/slide" Target="/ppt/slides/slide17.xml" Id="Rb9db4f38415d47ad" /><Relationship Type="http://schemas.openxmlformats.org/officeDocument/2006/relationships/slide" Target="/ppt/slides/slide18.xml" Id="R601fe3ad1adf4008" /><Relationship Type="http://schemas.openxmlformats.org/officeDocument/2006/relationships/slide" Target="/ppt/slides/slide19.xml" Id="Ref3f5cc1943e40ed" /><Relationship Type="http://schemas.openxmlformats.org/officeDocument/2006/relationships/slide" Target="/ppt/slides/slide20.xml" Id="Rba2619919eb54a1a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cd10243dcfc24324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6a204ebe46644961" /><Relationship Type="http://schemas.openxmlformats.org/officeDocument/2006/relationships/notesMaster" Target="/ppt/notesMasters/notesMaster1.xml" Id="R434589dfd95b491b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773d3d4abdf64e39" /><Relationship Type="http://schemas.openxmlformats.org/officeDocument/2006/relationships/notesMaster" Target="/ppt/notesMasters/notesMaster1.xml" Id="R444bde0befc24c94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de0bd6eacf2d4a3c" /><Relationship Type="http://schemas.openxmlformats.org/officeDocument/2006/relationships/notesMaster" Target="/ppt/notesMasters/notesMaster1.xml" Id="R90280792a7c04521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f001f1c4e19b477b" /><Relationship Type="http://schemas.openxmlformats.org/officeDocument/2006/relationships/notesMaster" Target="/ppt/notesMasters/notesMaster1.xml" Id="Rfbd87134c546414f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7f9101704d774860" /><Relationship Type="http://schemas.openxmlformats.org/officeDocument/2006/relationships/notesMaster" Target="/ppt/notesMasters/notesMaster1.xml" Id="Ref96d849ee734b2b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97fcfd48551e4f11" /><Relationship Type="http://schemas.openxmlformats.org/officeDocument/2006/relationships/notesMaster" Target="/ppt/notesMasters/notesMaster1.xml" Id="Rfa593a136eac43a5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ffb54774d6ee48d5" /><Relationship Type="http://schemas.openxmlformats.org/officeDocument/2006/relationships/notesMaster" Target="/ppt/notesMasters/notesMaster1.xml" Id="R4530712fab04401d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16.xml" Id="R8645daee636f4248" /><Relationship Type="http://schemas.openxmlformats.org/officeDocument/2006/relationships/notesMaster" Target="/ppt/notesMasters/notesMaster1.xml" Id="R39afde1dc321490d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slide" Target="/ppt/slides/slide17.xml" Id="R939f7d2f003940b9" /><Relationship Type="http://schemas.openxmlformats.org/officeDocument/2006/relationships/notesMaster" Target="/ppt/notesMasters/notesMaster1.xml" Id="R00f640d963154ce5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135d1401b54c48e6" /><Relationship Type="http://schemas.openxmlformats.org/officeDocument/2006/relationships/notesMaster" Target="/ppt/notesMasters/notesMaster1.xml" Id="R7e4b0bb7e6c744c6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e77ad19da9c946c3" /><Relationship Type="http://schemas.openxmlformats.org/officeDocument/2006/relationships/notesMaster" Target="/ppt/notesMasters/notesMaster1.xml" Id="R9dc5b1a3699d49ca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a8a5a07bdf7e4b9d" /><Relationship Type="http://schemas.openxmlformats.org/officeDocument/2006/relationships/notesMaster" Target="/ppt/notesMasters/notesMaster1.xml" Id="R6badf57c84e345a0" /></Relationships>
</file>

<file path=ppt/notesSlides/_rels/notesSlide20.xml.rels>&#65279;<?xml version="1.0" encoding="utf-8"?><Relationships xmlns="http://schemas.openxmlformats.org/package/2006/relationships"><Relationship Type="http://schemas.openxmlformats.org/officeDocument/2006/relationships/slide" Target="/ppt/slides/slide20.xml" Id="Rdb186014ddbc4c9e" /><Relationship Type="http://schemas.openxmlformats.org/officeDocument/2006/relationships/notesMaster" Target="/ppt/notesMasters/notesMaster1.xml" Id="R36dda6952f734d18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043ea33978534713" /><Relationship Type="http://schemas.openxmlformats.org/officeDocument/2006/relationships/notesMaster" Target="/ppt/notesMasters/notesMaster1.xml" Id="R342da57b2abd4105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31b44bbf14ac48ea" /><Relationship Type="http://schemas.openxmlformats.org/officeDocument/2006/relationships/notesMaster" Target="/ppt/notesMasters/notesMaster1.xml" Id="R78577a8d7f914a5f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aa03d5c844f54c2b" /><Relationship Type="http://schemas.openxmlformats.org/officeDocument/2006/relationships/notesMaster" Target="/ppt/notesMasters/notesMaster1.xml" Id="R89f63a3ed7ea4fda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e6034d11389f4936" /><Relationship Type="http://schemas.openxmlformats.org/officeDocument/2006/relationships/notesMaster" Target="/ppt/notesMasters/notesMaster1.xml" Id="R41fddf2cfd8549b3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995f4c2fd83b453b" /><Relationship Type="http://schemas.openxmlformats.org/officeDocument/2006/relationships/notesMaster" Target="/ppt/notesMasters/notesMaster1.xml" Id="R76d3fa2207e5428a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a77a3ba197234037" /><Relationship Type="http://schemas.openxmlformats.org/officeDocument/2006/relationships/notesMaster" Target="/ppt/notesMasters/notesMaster1.xml" Id="R401f8489a0334a53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88d7c8198e954239" /><Relationship Type="http://schemas.openxmlformats.org/officeDocument/2006/relationships/notesMaster" Target="/ppt/notesMasters/notesMaster1.xml" Id="R46ee1d7a2ef04a0a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62933-3-1:2018 — planificación y evaluación de desempeño de almacenamiento</a:t>
            </a:r>
          </a:p>
          <a:p xmlns:a="http://schemas.openxmlformats.org/drawingml/2006/main">
            <a:r>
              <a:t>IEC 62619:2022 — seguridad de baterías industriales de litio</a:t>
            </a:r>
          </a:p>
          <a:p xmlns:a="http://schemas.openxmlformats.org/drawingml/2006/main">
            <a:r>
              <a:t>IEC 62109 — seguridad de convertidores</a:t>
            </a:r>
          </a:p>
          <a:p xmlns:a="http://schemas.openxmlformats.org/drawingml/2006/main">
            <a:r>
              <a:t>IEC 60364-8-2:2018 — instalaciones prosumidoras de baja tensión</a:t>
            </a:r>
          </a:p>
          <a:p xmlns:a="http://schemas.openxmlformats.org/drawingml/2006/main">
            <a:r>
              <a:t>CNE Utilización 2006 — requisitos nacionales aplicables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62933-3-1:2018 — planificación y evaluación de desempeño de almacenamiento</a:t>
            </a:r>
          </a:p>
          <a:p xmlns:a="http://schemas.openxmlformats.org/drawingml/2006/main">
            <a:r>
              <a:t>IEC 62619:2022 — seguridad de baterías industriales de litio</a:t>
            </a:r>
          </a:p>
          <a:p xmlns:a="http://schemas.openxmlformats.org/drawingml/2006/main">
            <a:r>
              <a:t>IEC 62109 — seguridad de convertidores</a:t>
            </a:r>
          </a:p>
          <a:p xmlns:a="http://schemas.openxmlformats.org/drawingml/2006/main">
            <a:r>
              <a:t>IEC 60364-8-2:2018 — instalaciones prosumidoras de baja tensión</a:t>
            </a:r>
          </a:p>
          <a:p xmlns:a="http://schemas.openxmlformats.org/drawingml/2006/main">
            <a:r>
              <a:t>CNE Utilización 2006 — requisitos nacionales aplicables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62933-3-1:2018 — planificación y evaluación de desempeño de almacenamiento</a:t>
            </a:r>
          </a:p>
          <a:p xmlns:a="http://schemas.openxmlformats.org/drawingml/2006/main">
            <a:r>
              <a:t>IEC 62619:2022 — seguridad de baterías industriales de litio</a:t>
            </a:r>
          </a:p>
          <a:p xmlns:a="http://schemas.openxmlformats.org/drawingml/2006/main">
            <a:r>
              <a:t>IEC 62109 — seguridad de convertidores</a:t>
            </a:r>
          </a:p>
          <a:p xmlns:a="http://schemas.openxmlformats.org/drawingml/2006/main">
            <a:r>
              <a:t>IEC 60364-8-2:2018 — instalaciones prosumidoras de baja tensión</a:t>
            </a:r>
          </a:p>
          <a:p xmlns:a="http://schemas.openxmlformats.org/drawingml/2006/main">
            <a:r>
              <a:t>CNE Utilización 2006 — requisitos nacionales aplicables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62933-3-1:2018 — planificación y evaluación de desempeño de almacenamiento</a:t>
            </a:r>
          </a:p>
          <a:p xmlns:a="http://schemas.openxmlformats.org/drawingml/2006/main">
            <a:r>
              <a:t>IEC 62619:2022 — seguridad de baterías industriales de litio</a:t>
            </a:r>
          </a:p>
          <a:p xmlns:a="http://schemas.openxmlformats.org/drawingml/2006/main">
            <a:r>
              <a:t>IEC 62109 — seguridad de convertidores</a:t>
            </a:r>
          </a:p>
          <a:p xmlns:a="http://schemas.openxmlformats.org/drawingml/2006/main">
            <a:r>
              <a:t>IEC 60364-8-2:2018 — instalaciones prosumidoras de baja tensión</a:t>
            </a:r>
          </a:p>
          <a:p xmlns:a="http://schemas.openxmlformats.org/drawingml/2006/main">
            <a:r>
              <a:t>CNE Utilización 2006 — requisitos nacionales aplicables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62933-3-1:2018 — planificación y evaluación de desempeño de almacenamiento</a:t>
            </a:r>
          </a:p>
          <a:p xmlns:a="http://schemas.openxmlformats.org/drawingml/2006/main">
            <a:r>
              <a:t>IEC 62619:2022 — seguridad de baterías industriales de litio</a:t>
            </a:r>
          </a:p>
          <a:p xmlns:a="http://schemas.openxmlformats.org/drawingml/2006/main">
            <a:r>
              <a:t>IEC 62109 — seguridad de convertidores</a:t>
            </a:r>
          </a:p>
          <a:p xmlns:a="http://schemas.openxmlformats.org/drawingml/2006/main">
            <a:r>
              <a:t>IEC 60364-8-2:2018 — instalaciones prosumidoras de baja tensión</a:t>
            </a:r>
          </a:p>
          <a:p xmlns:a="http://schemas.openxmlformats.org/drawingml/2006/main">
            <a:r>
              <a:t>CNE Utilización 2006 — requisitos nacionales aplicables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62933-3-1:2018 — planificación y evaluación de desempeño de almacenamiento</a:t>
            </a:r>
          </a:p>
          <a:p xmlns:a="http://schemas.openxmlformats.org/drawingml/2006/main">
            <a:r>
              <a:t>IEC 62619:2022 — seguridad de baterías industriales de litio</a:t>
            </a:r>
          </a:p>
          <a:p xmlns:a="http://schemas.openxmlformats.org/drawingml/2006/main">
            <a:r>
              <a:t>IEC 62109 — seguridad de convertidores</a:t>
            </a:r>
          </a:p>
          <a:p xmlns:a="http://schemas.openxmlformats.org/drawingml/2006/main">
            <a:r>
              <a:t>IEC 60364-8-2:2018 — instalaciones prosumidoras de baja tensión</a:t>
            </a:r>
          </a:p>
          <a:p xmlns:a="http://schemas.openxmlformats.org/drawingml/2006/main">
            <a:r>
              <a:t>CNE Utilización 2006 — requisitos nacionales aplicables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62933-3-1:2018 — planificación y evaluación de desempeño de almacenamiento</a:t>
            </a:r>
          </a:p>
          <a:p xmlns:a="http://schemas.openxmlformats.org/drawingml/2006/main">
            <a:r>
              <a:t>IEC 62619:2022 — seguridad de baterías industriales de litio</a:t>
            </a:r>
          </a:p>
          <a:p xmlns:a="http://schemas.openxmlformats.org/drawingml/2006/main">
            <a:r>
              <a:t>IEC 62109 — seguridad de convertidores</a:t>
            </a:r>
          </a:p>
          <a:p xmlns:a="http://schemas.openxmlformats.org/drawingml/2006/main">
            <a:r>
              <a:t>IEC 60364-8-2:2018 — instalaciones prosumidoras de baja tensión</a:t>
            </a:r>
          </a:p>
          <a:p xmlns:a="http://schemas.openxmlformats.org/drawingml/2006/main">
            <a:r>
              <a:t>CNE Utilización 2006 — requisitos nacionales aplicables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62933-3-1:2018 — planificación y evaluación de desempeño de almacenamiento</a:t>
            </a:r>
          </a:p>
          <a:p xmlns:a="http://schemas.openxmlformats.org/drawingml/2006/main">
            <a:r>
              <a:t>IEC 62619:2022 — seguridad de baterías industriales de litio</a:t>
            </a:r>
          </a:p>
          <a:p xmlns:a="http://schemas.openxmlformats.org/drawingml/2006/main">
            <a:r>
              <a:t>IEC 62109 — seguridad de convertidores</a:t>
            </a:r>
          </a:p>
          <a:p xmlns:a="http://schemas.openxmlformats.org/drawingml/2006/main">
            <a:r>
              <a:t>IEC 60364-8-2:2018 — instalaciones prosumidoras de baja tensión</a:t>
            </a:r>
          </a:p>
          <a:p xmlns:a="http://schemas.openxmlformats.org/drawingml/2006/main">
            <a:r>
              <a:t>CNE Utilización 2006 — requisitos nacionales aplicables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62933-3-1:2018 — planificación y evaluación de desempeño de almacenamiento</a:t>
            </a:r>
          </a:p>
          <a:p xmlns:a="http://schemas.openxmlformats.org/drawingml/2006/main">
            <a:r>
              <a:t>IEC 62619:2022 — seguridad de baterías industriales de litio</a:t>
            </a:r>
          </a:p>
          <a:p xmlns:a="http://schemas.openxmlformats.org/drawingml/2006/main">
            <a:r>
              <a:t>IEC 62109 — seguridad de convertidores</a:t>
            </a:r>
          </a:p>
          <a:p xmlns:a="http://schemas.openxmlformats.org/drawingml/2006/main">
            <a:r>
              <a:t>IEC 60364-8-2:2018 — instalaciones prosumidoras de baja tensión</a:t>
            </a:r>
          </a:p>
          <a:p xmlns:a="http://schemas.openxmlformats.org/drawingml/2006/main">
            <a:r>
              <a:t>CNE Utilización 2006 — requisitos nacionales aplicables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62933-3-1:2018 — planificación y evaluación de desempeño de almacenamiento</a:t>
            </a:r>
          </a:p>
          <a:p xmlns:a="http://schemas.openxmlformats.org/drawingml/2006/main">
            <a:r>
              <a:t>IEC 62619:2022 — seguridad de baterías industriales de litio</a:t>
            </a:r>
          </a:p>
          <a:p xmlns:a="http://schemas.openxmlformats.org/drawingml/2006/main">
            <a:r>
              <a:t>IEC 62109 — seguridad de convertidores</a:t>
            </a:r>
          </a:p>
          <a:p xmlns:a="http://schemas.openxmlformats.org/drawingml/2006/main">
            <a:r>
              <a:t>IEC 60364-8-2:2018 — instalaciones prosumidoras de baja tensión</a:t>
            </a:r>
          </a:p>
          <a:p xmlns:a="http://schemas.openxmlformats.org/drawingml/2006/main">
            <a:r>
              <a:t>CNE Utilización 2006 — requisitos nacionales aplicables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62933-3-1:2018 — planificación y evaluación de desempeño de almacenamiento</a:t>
            </a:r>
          </a:p>
          <a:p xmlns:a="http://schemas.openxmlformats.org/drawingml/2006/main">
            <a:r>
              <a:t>IEC 62619:2022 — seguridad de baterías industriales de litio</a:t>
            </a:r>
          </a:p>
          <a:p xmlns:a="http://schemas.openxmlformats.org/drawingml/2006/main">
            <a:r>
              <a:t>IEC 62109 — seguridad de convertidores</a:t>
            </a:r>
          </a:p>
          <a:p xmlns:a="http://schemas.openxmlformats.org/drawingml/2006/main">
            <a:r>
              <a:t>IEC 60364-8-2:2018 — instalaciones prosumidoras de baja tensión</a:t>
            </a:r>
          </a:p>
          <a:p xmlns:a="http://schemas.openxmlformats.org/drawingml/2006/main">
            <a:r>
              <a:t>CNE Utilización 2006 — requisitos nacionales aplicables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62933-3-1:2018 — planificación y evaluación de desempeño de almacenamiento</a:t>
            </a:r>
          </a:p>
          <a:p xmlns:a="http://schemas.openxmlformats.org/drawingml/2006/main">
            <a:r>
              <a:t>IEC 62619:2022 — seguridad de baterías industriales de litio</a:t>
            </a:r>
          </a:p>
          <a:p xmlns:a="http://schemas.openxmlformats.org/drawingml/2006/main">
            <a:r>
              <a:t>IEC 62109 — seguridad de convertidores</a:t>
            </a:r>
          </a:p>
          <a:p xmlns:a="http://schemas.openxmlformats.org/drawingml/2006/main">
            <a:r>
              <a:t>IEC 60364-8-2:2018 — instalaciones prosumidoras de baja tensión</a:t>
            </a:r>
          </a:p>
          <a:p xmlns:a="http://schemas.openxmlformats.org/drawingml/2006/main">
            <a:r>
              <a:t>CNE Utilización 2006 — requisitos nacionales aplicables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62933-3-1:2018 — planificación y evaluación de desempeño de almacenamiento</a:t>
            </a:r>
          </a:p>
          <a:p xmlns:a="http://schemas.openxmlformats.org/drawingml/2006/main">
            <a:r>
              <a:t>IEC 62619:2022 — seguridad de baterías industriales de litio</a:t>
            </a:r>
          </a:p>
          <a:p xmlns:a="http://schemas.openxmlformats.org/drawingml/2006/main">
            <a:r>
              <a:t>IEC 62109 — seguridad de convertidores</a:t>
            </a:r>
          </a:p>
          <a:p xmlns:a="http://schemas.openxmlformats.org/drawingml/2006/main">
            <a:r>
              <a:t>IEC 60364-8-2:2018 — instalaciones prosumidoras de baja tensión</a:t>
            </a:r>
          </a:p>
          <a:p xmlns:a="http://schemas.openxmlformats.org/drawingml/2006/main">
            <a:r>
              <a:t>CNE Utilización 2006 — requisitos nacionales aplicables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62933-3-1:2018 — planificación y evaluación de desempeño de almacenamiento</a:t>
            </a:r>
          </a:p>
          <a:p xmlns:a="http://schemas.openxmlformats.org/drawingml/2006/main">
            <a:r>
              <a:t>IEC 62619:2022 — seguridad de baterías industriales de litio</a:t>
            </a:r>
          </a:p>
          <a:p xmlns:a="http://schemas.openxmlformats.org/drawingml/2006/main">
            <a:r>
              <a:t>IEC 62109 — seguridad de convertidores</a:t>
            </a:r>
          </a:p>
          <a:p xmlns:a="http://schemas.openxmlformats.org/drawingml/2006/main">
            <a:r>
              <a:t>IEC 60364-8-2:2018 — instalaciones prosumidoras de baja tensión</a:t>
            </a:r>
          </a:p>
          <a:p xmlns:a="http://schemas.openxmlformats.org/drawingml/2006/main">
            <a:r>
              <a:t>CNE Utilización 2006 — requisitos nacionales aplicables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62933-3-1:2018 — planificación y evaluación de desempeño de almacenamiento</a:t>
            </a:r>
          </a:p>
          <a:p xmlns:a="http://schemas.openxmlformats.org/drawingml/2006/main">
            <a:r>
              <a:t>IEC 62619:2022 — seguridad de baterías industriales de litio</a:t>
            </a:r>
          </a:p>
          <a:p xmlns:a="http://schemas.openxmlformats.org/drawingml/2006/main">
            <a:r>
              <a:t>IEC 62109 — seguridad de convertidores</a:t>
            </a:r>
          </a:p>
          <a:p xmlns:a="http://schemas.openxmlformats.org/drawingml/2006/main">
            <a:r>
              <a:t>IEC 60364-8-2:2018 — instalaciones prosumidoras de baja tensión</a:t>
            </a:r>
          </a:p>
          <a:p xmlns:a="http://schemas.openxmlformats.org/drawingml/2006/main">
            <a:r>
              <a:t>CNE Utilización 2006 — requisitos nacionales aplicables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62933-3-1:2018 — planificación y evaluación de desempeño de almacenamiento</a:t>
            </a:r>
          </a:p>
          <a:p xmlns:a="http://schemas.openxmlformats.org/drawingml/2006/main">
            <a:r>
              <a:t>IEC 62619:2022 — seguridad de baterías industriales de litio</a:t>
            </a:r>
          </a:p>
          <a:p xmlns:a="http://schemas.openxmlformats.org/drawingml/2006/main">
            <a:r>
              <a:t>IEC 62109 — seguridad de convertidores</a:t>
            </a:r>
          </a:p>
          <a:p xmlns:a="http://schemas.openxmlformats.org/drawingml/2006/main">
            <a:r>
              <a:t>IEC 60364-8-2:2018 — instalaciones prosumidoras de baja tensión</a:t>
            </a:r>
          </a:p>
          <a:p xmlns:a="http://schemas.openxmlformats.org/drawingml/2006/main">
            <a:r>
              <a:t>CNE Utilización 2006 — requisitos nacionales aplicables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62933-3-1:2018 — planificación y evaluación de desempeño de almacenamiento</a:t>
            </a:r>
          </a:p>
          <a:p xmlns:a="http://schemas.openxmlformats.org/drawingml/2006/main">
            <a:r>
              <a:t>IEC 62619:2022 — seguridad de baterías industriales de litio</a:t>
            </a:r>
          </a:p>
          <a:p xmlns:a="http://schemas.openxmlformats.org/drawingml/2006/main">
            <a:r>
              <a:t>IEC 62109 — seguridad de convertidores</a:t>
            </a:r>
          </a:p>
          <a:p xmlns:a="http://schemas.openxmlformats.org/drawingml/2006/main">
            <a:r>
              <a:t>IEC 60364-8-2:2018 — instalaciones prosumidoras de baja tensión</a:t>
            </a:r>
          </a:p>
          <a:p xmlns:a="http://schemas.openxmlformats.org/drawingml/2006/main">
            <a:r>
              <a:t>CNE Utilización 2006 — requisitos nacionales aplicables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62933-3-1:2018 — planificación y evaluación de desempeño de almacenamiento</a:t>
            </a:r>
          </a:p>
          <a:p xmlns:a="http://schemas.openxmlformats.org/drawingml/2006/main">
            <a:r>
              <a:t>IEC 62619:2022 — seguridad de baterías industriales de litio</a:t>
            </a:r>
          </a:p>
          <a:p xmlns:a="http://schemas.openxmlformats.org/drawingml/2006/main">
            <a:r>
              <a:t>IEC 62109 — seguridad de convertidores</a:t>
            </a:r>
          </a:p>
          <a:p xmlns:a="http://schemas.openxmlformats.org/drawingml/2006/main">
            <a:r>
              <a:t>IEC 60364-8-2:2018 — instalaciones prosumidoras de baja tensión</a:t>
            </a:r>
          </a:p>
          <a:p xmlns:a="http://schemas.openxmlformats.org/drawingml/2006/main">
            <a:r>
              <a:t>CNE Utilización 2006 — requisitos nacionales aplicables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62933-3-1:2018 — planificación y evaluación de desempeño de almacenamiento</a:t>
            </a:r>
          </a:p>
          <a:p xmlns:a="http://schemas.openxmlformats.org/drawingml/2006/main">
            <a:r>
              <a:t>IEC 62619:2022 — seguridad de baterías industriales de litio</a:t>
            </a:r>
          </a:p>
          <a:p xmlns:a="http://schemas.openxmlformats.org/drawingml/2006/main">
            <a:r>
              <a:t>IEC 62109 — seguridad de convertidores</a:t>
            </a:r>
          </a:p>
          <a:p xmlns:a="http://schemas.openxmlformats.org/drawingml/2006/main">
            <a:r>
              <a:t>IEC 60364-8-2:2018 — instalaciones prosumidoras de baja tensión</a:t>
            </a:r>
          </a:p>
          <a:p xmlns:a="http://schemas.openxmlformats.org/drawingml/2006/main">
            <a:r>
              <a:t>CNE Utilización 2006 — requisitos nacionales aplicables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62933-3-1:2018 — planificación y evaluación de desempeño de almacenamiento</a:t>
            </a:r>
          </a:p>
          <a:p xmlns:a="http://schemas.openxmlformats.org/drawingml/2006/main">
            <a:r>
              <a:t>IEC 62619:2022 — seguridad de baterías industriales de litio</a:t>
            </a:r>
          </a:p>
          <a:p xmlns:a="http://schemas.openxmlformats.org/drawingml/2006/main">
            <a:r>
              <a:t>IEC 62109 — seguridad de convertidores</a:t>
            </a:r>
          </a:p>
          <a:p xmlns:a="http://schemas.openxmlformats.org/drawingml/2006/main">
            <a:r>
              <a:t>IEC 60364-8-2:2018 — instalaciones prosumidoras de baja tensión</a:t>
            </a:r>
          </a:p>
          <a:p xmlns:a="http://schemas.openxmlformats.org/drawingml/2006/main">
            <a:r>
              <a:t>CNE Utilización 2006 — requisitos nacionales aplicables</a:t>
            </a:r>
          </a:p>
          <a:p xmlns:a="http://schemas.openxmlformats.org/drawingml/2006/main">
            <a:r>
              <a:t>Imagen temática generada con OpenAI ImageGen para CENESAM, módulo 9.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dc3b237ede614428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30efa8e4a0a04506" /><Relationship Type="http://schemas.openxmlformats.org/officeDocument/2006/relationships/slideLayout" Target="/ppt/slideLayouts/slideLayout1.xml" Id="R92b84788ea474ac9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92b84788ea474ac9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2245055c951456a" /><Relationship Type="http://schemas.openxmlformats.org/officeDocument/2006/relationships/image" Target="/ppt/media/image.jpeg" Id="Rdef4b7c27cbe4e5e" /><Relationship Type="http://schemas.openxmlformats.org/officeDocument/2006/relationships/notesSlide" Target="/ppt/notesSlides/notesSlide1.xml" Id="Rdc1e554694ed4fe6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2981096bada4548" /><Relationship Type="http://schemas.openxmlformats.org/officeDocument/2006/relationships/image" Target="/ppt/media/image10.jpeg" Id="R1994456f2b964a5e" /><Relationship Type="http://schemas.openxmlformats.org/officeDocument/2006/relationships/notesSlide" Target="/ppt/notesSlides/notesSlide10.xml" Id="Rd50ac2d3a5f24737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3c8fb574d634e8c" /><Relationship Type="http://schemas.openxmlformats.org/officeDocument/2006/relationships/image" Target="/ppt/media/image11.jpeg" Id="Re33205f2114e48d4" /><Relationship Type="http://schemas.openxmlformats.org/officeDocument/2006/relationships/notesSlide" Target="/ppt/notesSlides/notesSlide11.xml" Id="R173a9ae0650c472f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224a5af82d143d6" /><Relationship Type="http://schemas.openxmlformats.org/officeDocument/2006/relationships/image" Target="/ppt/media/image12.jpeg" Id="R64a4d4956b7e4574" /><Relationship Type="http://schemas.openxmlformats.org/officeDocument/2006/relationships/notesSlide" Target="/ppt/notesSlides/notesSlide12.xml" Id="Re2df2814b0ff49a7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2c3eecd3b44443e" /><Relationship Type="http://schemas.openxmlformats.org/officeDocument/2006/relationships/image" Target="/ppt/media/image13.jpeg" Id="R93c9bba4902e4462" /><Relationship Type="http://schemas.openxmlformats.org/officeDocument/2006/relationships/notesSlide" Target="/ppt/notesSlides/notesSlide13.xml" Id="R6d35f1b40d32483f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41d234844fb4496" /><Relationship Type="http://schemas.openxmlformats.org/officeDocument/2006/relationships/image" Target="/ppt/media/image14.jpeg" Id="Rc636a072306047bd" /><Relationship Type="http://schemas.openxmlformats.org/officeDocument/2006/relationships/chart" Target="/ppt/slides/charts/chart3.xml" Id="Rcf1247d7f01e48ef" /><Relationship Type="http://schemas.openxmlformats.org/officeDocument/2006/relationships/notesSlide" Target="/ppt/notesSlides/notesSlide14.xml" Id="R0e3a982d2b644f11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7cf04e12bb74a50" /><Relationship Type="http://schemas.openxmlformats.org/officeDocument/2006/relationships/image" Target="/ppt/media/image15.jpeg" Id="R75de8ae544e042bb" /><Relationship Type="http://schemas.openxmlformats.org/officeDocument/2006/relationships/notesSlide" Target="/ppt/notesSlides/notesSlide15.xml" Id="R895813c37d1f4682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b2b5937820d492b" /><Relationship Type="http://schemas.openxmlformats.org/officeDocument/2006/relationships/image" Target="/ppt/media/image16.jpeg" Id="R7ed83124bf574df2" /><Relationship Type="http://schemas.openxmlformats.org/officeDocument/2006/relationships/notesSlide" Target="/ppt/notesSlides/notesSlide16.xml" Id="Rc5d94a487ae346b6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e64310c6aff49ed" /><Relationship Type="http://schemas.openxmlformats.org/officeDocument/2006/relationships/image" Target="/ppt/media/image17.jpeg" Id="R0365fda8d6d148b2" /><Relationship Type="http://schemas.openxmlformats.org/officeDocument/2006/relationships/notesSlide" Target="/ppt/notesSlides/notesSlide17.xml" Id="R6365e497bfb94dce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81e9ab60b7a4f7b" /><Relationship Type="http://schemas.openxmlformats.org/officeDocument/2006/relationships/image" Target="/ppt/media/image18.jpeg" Id="R5d368073071f4edf" /><Relationship Type="http://schemas.openxmlformats.org/officeDocument/2006/relationships/chart" Target="/ppt/slides/charts/chart4.xml" Id="Rff1ac8111aa2457e" /><Relationship Type="http://schemas.openxmlformats.org/officeDocument/2006/relationships/notesSlide" Target="/ppt/notesSlides/notesSlide18.xml" Id="R82b1f7e84d2d481d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f4e76d017e8423d" /><Relationship Type="http://schemas.openxmlformats.org/officeDocument/2006/relationships/image" Target="/ppt/media/image19.jpeg" Id="R2a362cd20d154d99" /><Relationship Type="http://schemas.openxmlformats.org/officeDocument/2006/relationships/notesSlide" Target="/ppt/notesSlides/notesSlide19.xml" Id="R6640876295824b23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c5c4440c7f64c5c" /><Relationship Type="http://schemas.openxmlformats.org/officeDocument/2006/relationships/image" Target="/ppt/media/image2.jpeg" Id="Rac4a601139b94ce0" /><Relationship Type="http://schemas.openxmlformats.org/officeDocument/2006/relationships/notesSlide" Target="/ppt/notesSlides/notesSlide2.xml" Id="Rf5d255838c4f41b3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dbb210d467d445d" /><Relationship Type="http://schemas.openxmlformats.org/officeDocument/2006/relationships/image" Target="/ppt/media/image20.jpeg" Id="Rd6864b29ea6844aa" /><Relationship Type="http://schemas.openxmlformats.org/officeDocument/2006/relationships/notesSlide" Target="/ppt/notesSlides/notesSlide20.xml" Id="R08b13eb013004703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817384726f3494a" /><Relationship Type="http://schemas.openxmlformats.org/officeDocument/2006/relationships/image" Target="/ppt/media/image3.jpeg" Id="Rec2319265bd347cd" /><Relationship Type="http://schemas.openxmlformats.org/officeDocument/2006/relationships/notesSlide" Target="/ppt/notesSlides/notesSlide3.xml" Id="R55c330299dff48b6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91fc05c2fd14aea" /><Relationship Type="http://schemas.openxmlformats.org/officeDocument/2006/relationships/image" Target="/ppt/media/image4.jpeg" Id="R89ad1d365d7d42e2" /><Relationship Type="http://schemas.openxmlformats.org/officeDocument/2006/relationships/chart" Target="/ppt/slides/charts/chart1.xml" Id="R4b257049edd74629" /><Relationship Type="http://schemas.openxmlformats.org/officeDocument/2006/relationships/notesSlide" Target="/ppt/notesSlides/notesSlide4.xml" Id="Rd35fdee89ec4404b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75c9847410644d9" /><Relationship Type="http://schemas.openxmlformats.org/officeDocument/2006/relationships/image" Target="/ppt/media/image5.jpeg" Id="Rb27d2580cdc64eb3" /><Relationship Type="http://schemas.openxmlformats.org/officeDocument/2006/relationships/notesSlide" Target="/ppt/notesSlides/notesSlide5.xml" Id="R5343ca88b8a6439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f081150491d42cf" /><Relationship Type="http://schemas.openxmlformats.org/officeDocument/2006/relationships/image" Target="/ppt/media/image6.jpeg" Id="Re3ea71c60e284d3d" /><Relationship Type="http://schemas.openxmlformats.org/officeDocument/2006/relationships/notesSlide" Target="/ppt/notesSlides/notesSlide6.xml" Id="R1a9c53f9b4b64e8a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a06b1d604984bcd" /><Relationship Type="http://schemas.openxmlformats.org/officeDocument/2006/relationships/image" Target="/ppt/media/image7.jpeg" Id="R61e9be127561443b" /><Relationship Type="http://schemas.openxmlformats.org/officeDocument/2006/relationships/notesSlide" Target="/ppt/notesSlides/notesSlide7.xml" Id="Re0500adae17141ba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6bdee8f2d424db7" /><Relationship Type="http://schemas.openxmlformats.org/officeDocument/2006/relationships/image" Target="/ppt/media/image8.jpeg" Id="Re46fe4f2bf164ace" /><Relationship Type="http://schemas.openxmlformats.org/officeDocument/2006/relationships/chart" Target="/ppt/slides/charts/chart2.xml" Id="R6ec8cb53081f485d" /><Relationship Type="http://schemas.openxmlformats.org/officeDocument/2006/relationships/notesSlide" Target="/ppt/notesSlides/notesSlide8.xml" Id="Re2517d8f6d3b4dd9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fd119e4574e4740" /><Relationship Type="http://schemas.openxmlformats.org/officeDocument/2006/relationships/image" Target="/ppt/media/image9.jpeg" Id="Rea4c35edfbcf48f1" /><Relationship Type="http://schemas.openxmlformats.org/officeDocument/2006/relationships/notesSlide" Target="/ppt/notesSlides/notesSlide9.xml" Id="R96d6b2feb0db4711" /></Relationships>
</file>

<file path=ppt/slides/charts/chart1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72</c:v>
              </c:pt>
              <c:pt idx="1">
                <c:v>68</c:v>
              </c:pt>
              <c:pt idx="2">
                <c:v>81</c:v>
              </c:pt>
              <c:pt idx="3">
                <c:v>48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2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76</c:v>
              </c:pt>
              <c:pt idx="1">
                <c:v>78</c:v>
              </c:pt>
              <c:pt idx="2">
                <c:v>75</c:v>
              </c:pt>
              <c:pt idx="3">
                <c:v>72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3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94</c:v>
              </c:pt>
              <c:pt idx="1">
                <c:v>76</c:v>
              </c:pt>
              <c:pt idx="2">
                <c:v>66</c:v>
              </c:pt>
              <c:pt idx="3">
                <c:v>86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4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74</c:v>
              </c:pt>
              <c:pt idx="1">
                <c:v>86</c:v>
              </c:pt>
              <c:pt idx="2">
                <c:v>89</c:v>
              </c:pt>
              <c:pt idx="3">
                <c:v>66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4" name="top-accent">
            <a:extLst xmlns:a="http://schemas.openxmlformats.org/drawingml/2006/main">
              <a:ext uri="{FF2B5EF4-FFF2-40B4-BE49-F238E27FC236}">
                <a16:creationId xmlns:a16="http://schemas.microsoft.com/office/drawing/2014/main" id="{E83C6AD5-0F11-459F-ACBE-D9839934D8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C6413CA-F513-45C1-84F8-726CACC0FA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SELECCIÓN DE ARQUITECTURA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71347047-2948-4632-8BAC-954AEB25B5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Taxonomía on‑grid/off‑grid/híbrido</a:t>
            </a:r>
          </a:p>
        </p:txBody>
      </p:sp>
      <p:sp>
        <p:nvSpPr>
          <p:cNvPr id="4" name="module-title">
            <a:extLst xmlns:a="http://schemas.openxmlformats.org/drawingml/2006/main">
              <a:ext uri="{FF2B5EF4-FFF2-40B4-BE49-F238E27FC236}">
                <a16:creationId xmlns:a16="http://schemas.microsoft.com/office/drawing/2014/main" id="{C689467E-00F4-4431-B0D4-8AF1A0FB3F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714500"/>
            <a:ext cx="6191250" cy="2000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4950" b="1">
                <a:solidFill>
                  <a:srgbClr val="FFFFFF"/>
                </a:solidFill>
              </a:defRPr>
            </a:pPr>
            <a:r>
              <a:rPr sz="4950" b="1">
                <a:solidFill>
                  <a:srgbClr val="FFFFFF"/>
                </a:solidFill>
              </a:rPr>
              <a:t>TIPOS DE SISTEMAS FOTOVOLTAICOS</a:t>
            </a:r>
          </a:p>
        </p:txBody>
      </p:sp>
      <p:sp>
        <p:nvSpPr>
          <p:cNvPr id="5" name="module-subtitle">
            <a:extLst xmlns:a="http://schemas.openxmlformats.org/drawingml/2006/main">
              <a:ext uri="{FF2B5EF4-FFF2-40B4-BE49-F238E27FC236}">
                <a16:creationId xmlns:a16="http://schemas.microsoft.com/office/drawing/2014/main" id="{848DD96F-4D26-49C7-B60F-19AC5C9604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857625"/>
            <a:ext cx="5905500" cy="1000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EAF4F5"/>
                </a:solidFill>
              </a:defRPr>
            </a:pPr>
            <a:r>
              <a:rPr sz="1800" b="0">
                <a:solidFill>
                  <a:srgbClr val="EAF4F5"/>
                </a:solidFill>
              </a:rPr>
              <a:t>sistemas conectados, aislados, híbridos, bombeo, autoconsumo, BESS, respaldo y estrategias de control</a:t>
            </a:r>
          </a:p>
        </p:txBody>
      </p:sp>
      <p:sp>
        <p:nvSpPr>
          <p:cNvPr id="6" name="photo-border">
            <a:extLst xmlns:a="http://schemas.openxmlformats.org/drawingml/2006/main">
              <a:ext uri="{FF2B5EF4-FFF2-40B4-BE49-F238E27FC236}">
                <a16:creationId xmlns:a16="http://schemas.microsoft.com/office/drawing/2014/main" id="{52A93BF2-87CD-49E7-8C63-A82D629C58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ef4b7c27cbe4e5e"/>
          <a:srcRect xmlns:a="http://schemas.openxmlformats.org/drawingml/2006/main" l="13672" t="0" r="13672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3429000"/>
          </a:xfrm>
          <a:prstGeom xmlns:a="http://schemas.openxmlformats.org/drawingml/2006/main" prst="roundRect">
            <a:avLst>
              <a:gd name="adj" fmla="val 3333"/>
            </a:avLst>
          </a:prstGeom>
        </p:spPr>
      </p:pic>
      <p:sp>
        <p:nvSpPr>
          <p:cNvPr id="8" name="photo-caption-bg">
            <a:extLst xmlns:a="http://schemas.openxmlformats.org/drawingml/2006/main">
              <a:ext uri="{FF2B5EF4-FFF2-40B4-BE49-F238E27FC236}">
                <a16:creationId xmlns:a16="http://schemas.microsoft.com/office/drawing/2014/main" id="{DFFCFF2B-9118-4868-B6BA-44273C588F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00875" y="4543425"/>
            <a:ext cx="4429125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E3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photo-caption">
            <a:extLst xmlns:a="http://schemas.openxmlformats.org/drawingml/2006/main">
              <a:ext uri="{FF2B5EF4-FFF2-40B4-BE49-F238E27FC236}">
                <a16:creationId xmlns:a16="http://schemas.microsoft.com/office/drawing/2014/main" id="{0B4AA5B7-9940-40D1-B4AE-190D2F1B50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00900" y="4695825"/>
            <a:ext cx="4000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FFFFFF"/>
                </a:solidFill>
              </a:defRPr>
            </a:pPr>
            <a:r>
              <a:rPr sz="975" b="1">
                <a:solidFill>
                  <a:srgbClr val="FFFFFF"/>
                </a:solidFill>
              </a:rPr>
              <a:t>SELECCIÓN DE ARQUITECTURA · APLICACIÓN PROFESIONAL</a:t>
            </a:r>
          </a:p>
        </p:txBody>
      </p:sp>
      <p:sp>
        <p:nvSpPr>
          <p:cNvPr id="10" name="footer">
            <a:extLst xmlns:a="http://schemas.openxmlformats.org/drawingml/2006/main">
              <a:ext uri="{FF2B5EF4-FFF2-40B4-BE49-F238E27FC236}">
                <a16:creationId xmlns:a16="http://schemas.microsoft.com/office/drawing/2014/main" id="{FE8FE0AC-ECAB-4955-B46D-406E4DB547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09</a:t>
            </a:r>
          </a:p>
        </p:txBody>
      </p:sp>
      <p:sp>
        <p:nvSpPr>
          <p:cNvPr id="11" name="page">
            <a:extLst xmlns:a="http://schemas.openxmlformats.org/drawingml/2006/main">
              <a:ext uri="{FF2B5EF4-FFF2-40B4-BE49-F238E27FC236}">
                <a16:creationId xmlns:a16="http://schemas.microsoft.com/office/drawing/2014/main" id="{D9BD838A-B92D-443C-900C-0ECD99082C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01</a:t>
            </a:r>
          </a:p>
        </p:txBody>
      </p:sp>
      <p:sp>
        <p:nvSpPr>
          <p:cNvPr id="12" name="logo-mark">
            <a:extLst xmlns:a="http://schemas.openxmlformats.org/drawingml/2006/main">
              <a:ext uri="{FF2B5EF4-FFF2-40B4-BE49-F238E27FC236}">
                <a16:creationId xmlns:a16="http://schemas.microsoft.com/office/drawing/2014/main" id="{89B93F89-DBF6-4274-9BB4-037337C6D8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logo-text">
            <a:extLst xmlns:a="http://schemas.openxmlformats.org/drawingml/2006/main">
              <a:ext uri="{FF2B5EF4-FFF2-40B4-BE49-F238E27FC236}">
                <a16:creationId xmlns:a16="http://schemas.microsoft.com/office/drawing/2014/main" id="{8BC60512-8BF2-43F4-A7BA-8BA1AE915D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01362899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0BAA3B3D-5FAA-4420-A0AF-068E9C00D8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C01D7DA2-79AD-41F9-A50A-28786EE6B0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SELECCIÓN DE ARQUITECTURA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5F8BCC27-29D8-4A2D-B9CE-8D18675CE5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Reserva y estabilidad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B6A736A3-67F5-482F-970E-E8AEFE6C1B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Reserva y estabilidad: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E48D7477-0DB4-4888-82BE-EE76838155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746F0BAA-22FD-4F71-A9E0-0863D7221E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energía no servida y perfil de carga;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3EF26A73-F703-4011-8CD5-2D7904E895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EB922D60-8499-4853-AB3D-6059F6FDC9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C_dispatch = Σ(fuel·SFC + O&amp;M_var). Resultado expresado en moneda/h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207F8EA3-006E-48AC-A765-42284CDD0B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1BCC69CD-7446-45D1-AEE7-9FC83D8FA0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62109 — seguridad de convertidores.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3E3FDCB6-D559-488E-A52E-FDEF64423E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7A015530-926D-4047-ABF3-FBB37B81BB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Matriz de selección on-grid, off-grid, híbrida y microred.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4BC1E637-930C-447D-BCF4-1F197A1FD2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994456f2b964a5e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9A6C96F0-02FD-481F-9465-B0177EA7FC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PROTECTION · MÓDULO 09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36EDEAF7-2C22-4AA7-9150-72E3C97BB5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Costo marginal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C06C1E98-A127-440C-B59E-5F0581CF31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00AF2EC3-DA74-4251-A956-A8AE737526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C_dispatch = Σ(fuel·SFC + O&amp;M_var)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CECA29DF-DF1B-4EB9-B283-1918D1CB5C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moneda/h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876108F9-87F5-441E-B73B-B5EEF75AB8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Optimizar sujeto a restricciones técnicas.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6BED2FCA-CD3A-4CBF-9E95-24C04BC282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09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EC700D99-B2C7-430F-883F-1437651880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0689266E-876F-487B-98E7-0E951962A0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F46F5E1D-E2BA-45FB-9B2E-90D33C7F49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46443010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FD6DF4BE-261B-4FA0-AD81-E49C7F64FB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0A013E8C-5DEB-4845-BE00-9A8C4266D4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SELECCIÓN DE ARQUITECTURA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795F42A2-F789-45B3-84F1-E7B84F3053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Black‑start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B1CFB2FA-ADF5-44C7-B904-DEBFFD3C71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Black‑start: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1C7E8B68-518B-4A99-9427-EF315A6FE2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2936B164-C498-421D-986B-A69A6AD17D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perfil de carga y autonomía;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58537F58-8B66-4BA8-A73C-8269181F0A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F463C7B-8137-4269-BD6F-65560EEF1A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SOC_{t+1}=SOC_t+(η_ch·P_ch−P_dis/η_dis)·Δt/E_nom. Resultado expresado en —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3350290-9FBB-4A18-87B5-C3081A5A49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03DCF544-5CB3-49DE-AD31-88CA09AE4C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60364-8-2:2018 — instalaciones prosumidoras de baja tensión.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6F67F43F-7AA9-4583-B39B-DF31E3F951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00820F98-9693-4513-BB5D-0F8A4C6C10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Matriz de selección on-grid, off-grid, híbrida y microred.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0CF050FA-BA0A-45B1-9084-1B012FEE22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33205f2114e48d4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A6D93457-7F74-4980-88DE-4A6CF1AAD3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DESIGN · MÓDULO 09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F4A42FDF-322D-4884-BF77-ACC647548A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Balance SOC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1C5094C5-5AA4-4ECD-87F6-6F2F2571B0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CF3E85A5-5577-4311-8949-410B7138DF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SOC_{t+1}=SOC_t+(η_ch·P_ch−P_dis/η_dis)·Δt/E_nom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D9E3D6D0-B82B-49DF-8D9B-F1F6CF02DD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—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CEFA45DD-C7F6-437E-9724-A532A4B2D5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Aplicar límites de SOC, potencia, C‑rate y temperatura.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FED957DB-A354-4C41-91DB-DBA572B9AA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09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77663ECF-009B-4DEC-B0BF-3A79225636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11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D5752B97-3611-4A9B-ADF8-10583D4C9C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E74207EC-4FD1-4130-A628-0BEE2C5F7D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46705335"/>
      </p:ext>
    </p:extLst>
  </p:cSld>
</p:sld>
</file>

<file path=ppt/slides/slide1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40A5F40F-0E96-4A80-B43B-CAD8CD2C87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DA44BEDD-ED4D-4555-BD13-C0DAD6D747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SELECCIÓN DE ARQUITECTURA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D66F8C1A-D624-4D12-9565-5D7F4612D3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Deslastre de carga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9AB92093-DD72-4172-B759-0AC15D850E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Deslastre de carga: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DDD8B8DD-9871-4D85-ACBF-200C5262C9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52B5A84F-BA58-4741-9186-4661943693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autonomía y SOC;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85644907-5880-48F9-BC3F-884538FCF2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6E794028-F0CF-4468-9243-123D8AC640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E_nom = E_load·N_aut /(DoD·η_sys). Resultado expresado en kWh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B9A53AD-C9A3-4039-BC21-ADCB990F52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CE80392E-2C56-4648-99E5-B57EA18849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CNE Utilización 2006 — requisitos nacionales aplicables.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9D512DCB-27F1-4C07-B106-D133D641A6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AD8380DD-97F0-4F4E-B256-BBDCE478BD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Matriz de selección on-grid, off-grid, híbrida y microred.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FF21B374-8B5C-47B8-98D5-ED7944F724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4a4d4956b7e4574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F82D3766-05BA-42B8-969E-D7412A942A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QUALITY · MÓDULO 09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3A8D53D3-8C20-42DC-A78D-2B8087766B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Capacidad batería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B096CF01-FC01-427B-8E2D-E3A2DAAB50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0AD795C3-514E-4043-8FAC-1174325B5B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E_nom = E_load·N_aut /(DoD·η_sys)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D4207B67-B3B9-46ED-8B7E-C6E7161D11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kWh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85C70AC1-9960-4582-920B-1C848DD69A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Separar energía útil, reserva y degradación.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F6C3CFEE-FC7D-481F-BEBE-5EE1FE8515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09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6D1EF309-E174-496D-B188-29E73CD2BE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12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2C146F99-D3CF-4590-AD96-059BAE000B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BD361C93-EFFD-4B45-A622-FF6DDC1CE8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12432889"/>
      </p:ext>
    </p:extLst>
  </p:cSld>
</p:sld>
</file>

<file path=ppt/slides/slide1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85D4962B-6EB7-4E97-8B3B-550E41D78C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6F0E43E2-3408-43B5-8CF2-9152110D7D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SELECCIÓN DE ARQUITECTURA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15FC4980-C6D9-4503-9950-B118CE0512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Calidad de energía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96A3DE6-E74D-413B-B2F6-9254FB22B1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Calidad de energía: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10EC6A90-341D-45FB-9AD5-376F75643C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CC18D45E-4099-4215-92BE-2111225D03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SOC y potencia crítica;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59AF87B4-3023-4655-A5EA-D52D4BF635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FDFA41FE-4D22-4B47-AC75-FFA3C900EE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LPSP = E_unserved/E_demand.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BEE42FB5-8ED2-4E7B-B815-FED0640722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402680FC-A683-43B4-9C3C-0132AAFE4E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62933-3-1:2018 — planificación y evaluación de desempeño de almacenamiento.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22AF259F-6285-4C1C-8318-AA61D805FF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EDF31598-AEEE-41C7-B60D-BDEFF87AA1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Matriz de selección on-grid, off-grid, híbrida y microred.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FDC3B60C-CF19-46CB-ADD8-6335CD5170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3c9bba4902e4462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AA64F1F8-1168-4D58-BE4F-7B9AF98170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TEST · MÓDULO 09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BF3C90A6-8DA7-4379-A486-5BCA5B0CE2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LPSP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5C829076-C516-46A3-9004-F7A8479CA3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306B4FBD-5F08-455C-9222-B93C593CE2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LPSP = E_unserved/E_demand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DCAE4806-A881-4E0C-A828-4AEEE2DF86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D6CB06FD-655D-43B2-B2D5-9E96CD3C27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Indicador de confiabilidad energética en sistemas aislados.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7177C941-3AC7-40F4-BE3F-713055CD64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09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88DE1B9C-3481-42D8-B81E-386B83C70F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44040B4A-1E7D-45CC-AC17-0ECA22C7B8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DCCB5A9D-01C9-479E-844E-B124694377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54992364"/>
      </p:ext>
    </p:extLst>
  </p:cSld>
</p:sld>
</file>

<file path=ppt/slides/slide1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94189E64-45B0-4C10-B614-2A034C5254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3CAA53C-5CA4-4F67-9531-D1C28BE0E1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SELECCIÓN DE ARQUITECTURA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92569DC1-C773-48BC-AC84-A3B6FFA037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Protecciones adaptativas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AE1E00E7-92C1-459F-9E4D-1494DDFC60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Protecciones adaptativas: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112CFB4F-742C-41CA-A5F5-DD5A311FAE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376DC6E7-24BF-47AD-B523-7713048A90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potencia crítica y energía no servida;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25101462-13ED-4261-BEF2-21978BD166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198EABEE-4729-4AD1-B86D-C4D7D21510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PV_pen = P_PV/P_load.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3DEBD2C4-4105-44A9-A318-2086907BAA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41215FAC-C08C-47EE-9F10-7D010F1CAE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62619:2022 — seguridad de baterías industriales de litio.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DA9E59FA-5FB2-4A28-B706-49FD8613E5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3D0ACFDE-E1FD-40BF-8344-B3F610490E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Matriz de selección on-grid, off-grid, híbrida y microred.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CABFCE73-A2E2-4010-93B2-25DB310203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636a072306047bd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F87E607E-2111-44FF-A202-1EF592747F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09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04FB3109-ECF6-4F3F-ABC9-C6A5B28E6E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Protecciones adaptativas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cf1247d7f01e48ef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1A247359-1F5C-4DAE-B3FA-43FB8F7BFE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758A35EC-3A2C-4ACB-A2FC-625800842E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09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2F6D0DAD-3335-42EC-80B3-7C479BF6D2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79FD9749-DC76-4061-B3F7-83C323645C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A5954208-CC0D-4BE7-8399-5CC7F67E98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6882693"/>
      </p:ext>
    </p:extLst>
  </p:cSld>
</p:sld>
</file>

<file path=ppt/slides/slide1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A3883AC1-66A0-41AF-85E7-CC385CE64D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B6F84C3C-1AF4-428E-B017-E1A6943C58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SELECCIÓN DE ARQUITECTURA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285D40B7-6EC5-4485-8B85-584CEBDE10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Autonomía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EB6290EC-3A45-4EF2-98AF-632F5ABF6A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Autonomía: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B7C22706-B259-4FDB-B342-710790411D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525B5653-1980-4847-A429-09B52FAAAC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energía no servida y perfil de carga;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36F8B290-1FBC-45AC-B729-215E92DEF0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97D9995A-0BD0-4E14-9BD9-D6F3CD490C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C_dispatch = Σ(fuel·SFC + O&amp;M_var). Resultado expresado en moneda/h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25E1F675-6A7E-4864-9816-DA3FB69C84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3B9D9844-D364-41E5-9EF0-6EC746994F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62109 — seguridad de convertidores.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B9DF110C-891B-4B59-BFCF-E113C994B4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AD45CB64-CE37-4509-8ED1-440945B25A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Matriz de selección on-grid, off-grid, híbrida y microred.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5DE7A6CE-0603-4EAC-A1BB-7BF27C60CC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5de8ae544e042bb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057A5E9E-8BAC-4B78-95E9-86447A65DC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FAILURE · MÓDULO 09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E51D08DC-81B6-4578-99BC-25D6AB5C2E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Costo marginal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023CF695-0615-48B9-A5F1-37460EC0B5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639171C3-00F3-4F4F-9717-DD5BD81DC3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C_dispatch = Σ(fuel·SFC + O&amp;M_var)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4112DBCB-497C-484A-9481-C1CCD7A875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moneda/h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BAAD69CA-8E50-406B-8B59-BDA0CA32A5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Optimizar sujeto a restricciones técnicas.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93693006-4D5A-4438-9041-DCE5FAC817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09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4A71F082-00DE-45F9-9349-602EC0F354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D5AC3510-C07C-4FC2-B0CA-3F4E2239F4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43D70872-4AF6-49D4-8657-425E0EFFCF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74717601"/>
      </p:ext>
    </p:extLst>
  </p:cSld>
</p:sld>
</file>

<file path=ppt/slides/slide1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FDD6030C-C3D8-4030-A76E-D3B07D86CC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581FCEAC-54D2-49C9-BC71-2B97F5A8F1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SELECCIÓN DE ARQUITECTURA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2919C2E7-E7AA-4711-967E-7C95FBBEDC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Confiabilidad N−1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7FA7A1CD-28F5-4AC1-BBBA-6CE9600E88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Caso profesional resuelto (supuesto técnico): Microred minera aislada de 3 MW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DF6FBF77-CEEB-4F5B-A19C-66F7C56116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88861A87-D7AB-4A8C-B265-70FFF3C877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Entradas verificables: carga crítica 1,8 MW; FV 2,4 MWp; BESS 4 MWh/2 MW; grupo diésel 2,5 MW.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046EE39C-E4BF-49EE-A3A9-316678BAC9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0F647BC1-BC71-4A36-AA71-2E544916DE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principal: SOC_{t+1}=SOC_t+(η_ch·P_ch−P_dis/η_dis)·Δt/E_nom (—), con supuestos y sensibilidad documentados.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18891B41-3C55-4BD0-AAB7-BC38BE8BE1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BF5E67BB-6CE9-487A-9F29-C6364A0E6C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Resultado y decisión: operación N−1 exige reserva girante, límites SOC y secuencia black‑start verificable.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374B51E3-AD2F-439D-B8D9-6E2DD27250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E9D3BD5D-2E16-4260-BFA6-05FC7AB421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Fuente/alcance: Caso didáctico parametrizado por CENESAM; no corresponde a una instalación real identificada.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02392CE2-8D76-48BB-95E7-B849EDA900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ed83124bf574df2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759E7313-BC9C-47F2-B074-127D4A4151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09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808EBC85-6822-4DF0-A851-CE6761C755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Caso profesional resuelto (supuesto técnico): Microred minera aislada de 3 MW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FD9D1BA9-9D55-4F9C-8E59-2FFF9EAC29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carga crítica 1,8 MW; FV 2,4 MWp; BESS 4 MWh/2 MW; grupo diésel 2,5 MW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9C735682-2138-4CEB-B374-5049D081A5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52D29995-E8CD-4C66-B0D0-94101C8ED5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operación N−1 exige reserva girante, límites SOC y secuencia black‑start verificable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8FEC28D8-B4B7-4BB5-8546-F10E495CA7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Caso didáctico parametrizado por CENESAM; no corresponde a una instalación real identificada.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69A7F073-A8E2-40AA-B1D6-DDB9579784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09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EDD120EA-8EF7-4735-A080-BE1E24DE1A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9F59491B-F5F1-4B23-8C41-F2017DA252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65FA9A54-EA04-45BD-B9B0-BA2CACCB1C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45726286"/>
      </p:ext>
    </p:extLst>
  </p:cSld>
</p:sld>
</file>

<file path=ppt/slides/slide1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7DFAFA2F-22FE-4D0F-B705-C8A83F5816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E8DF38CC-65E8-4414-8DC8-2A84CFAD58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SELECCIÓN DE ARQUITECTURA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C39A9358-9753-45A4-84BA-22BFEE2BA5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Caso microred minera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6C24381C-678A-4B53-AD5C-603AC89581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Caso profesional resuelto (supuesto técnico): Microred minera aislada de 3 MW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A11EA1B9-DF39-4734-9776-4B4D3CA3F9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E179F1AD-ED0D-4C3C-9498-5AAD3A5102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Entradas verificables: carga crítica 1,8 MW; FV 2,4 MWp; BESS 4 MWh/2 MW; grupo diésel 2,5 MW.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E33EDAC1-DDD8-43BE-80BF-09905364AA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90F3C1EA-43D0-4B90-93C7-001337088A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principal: E_nom = E_load·N_aut /(DoD·η_sys) (kWh), con supuestos y sensibilidad documentados.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B636C7C-550D-4E96-8460-FFA8E57B16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C86B8D17-2BAF-4548-A315-B56A34C0CE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Resultado y decisión: operación N−1 exige reserva girante, límites SOC y secuencia black‑start verificable.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AF7EAAD9-D266-4DA7-8CE6-F95BA6465E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F69D3636-5503-4BC9-A462-0406EEC07C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Fuente/alcance: Caso didáctico parametrizado por CENESAM; no corresponde a una instalación real identificada.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C2D5E847-232C-4AD1-864C-6963238F51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365fda8d6d148b2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860BD0AF-5108-4544-B104-5130EB662C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09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E7AA58E8-F3B3-48E1-826D-AFFB3E2DC0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Caso profesional resuelto (supuesto técnico): Microred minera aislada de 3 MW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D36E50D8-EDA0-4DFD-A444-23B952DEC7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carga crítica 1,8 MW; FV 2,4 MWp; BESS 4 MWh/2 MW; grupo diésel 2,5 MW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B16D0CCA-EA0C-467A-ABD0-64C97807DA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F2DD2E4D-DE08-4677-9028-2664070066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operación N−1 exige reserva girante, límites SOC y secuencia black‑start verificable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DA6048F5-F4BC-4128-B122-96877DE3BF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Caso didáctico parametrizado por CENESAM; no corresponde a una instalación real identificada.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E8D7DE97-3122-4150-97D1-0FF2568374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09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9B4336BF-7ED1-4547-914E-4197F1E54A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17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8305D7BF-7A36-4E7C-8790-5A2A97AA23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860F8C1A-2D7B-460B-B416-2F3FF512A3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36244179"/>
      </p:ext>
    </p:extLst>
  </p:cSld>
</p:sld>
</file>

<file path=ppt/slides/slide1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523E53F8-9D93-475F-9134-ADBA0897E2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C4D586E7-8CE1-4EA8-BFCC-5D49AE2FE7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SELECCIÓN DE ARQUITECTURA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A961936B-C553-4982-86C5-BF4F6106BF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Despacho óptimo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2518FFEF-2DE6-4D12-9E1E-B6515BDA1A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Despacho óptimo: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1801D345-2A14-4222-B93E-DC7B16F5A1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88E977CA-006E-4366-8080-1EDAE5D16F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SOC y potencia crítica;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C72387AD-01E6-4DBC-87C0-245D7E87CE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A1A5A297-17B2-4E42-900D-C710131BFF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LPSP = E_unserved/E_demand.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ECACE276-47A1-43B2-89CF-D440D035E3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AD6EFA66-615B-41D3-85F8-91E501298A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62933-3-1:2018 — planificación y evaluación de desempeño de almacenamiento.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84898BF1-85D8-4BA1-9010-CE0B9C6626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F3FCC90C-BDDC-4559-9AAD-1BE4379D25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Matriz de selección on-grid, off-grid, híbrida y microred.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CA817368-9A6F-4700-8FBD-DC2C2770E8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d368073071f4edf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5AC125FE-4F66-4974-8951-FB10F8B159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09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2E0721C7-D813-413C-A0D3-A8E8CF0B3F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Despacho óptimo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ff1ac8111aa2457e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2C896C6D-70E1-4A8C-87E3-E2C56420D9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0543AFAE-8EB5-4537-9A07-BDE7E9A0D7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09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F4C8A34F-59B2-48FF-A4EE-01B0D74E18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30F098EA-2BD7-471B-9340-37A0058F6C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C048C31B-162E-4D43-9C18-675333EE8A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66228540"/>
      </p:ext>
    </p:extLst>
  </p:cSld>
</p:sld>
</file>

<file path=ppt/slides/slide1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2DCA54E2-DF51-4844-A324-8705782D3B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032722DC-2587-4B4F-864C-EF840DE1B4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SELECCIÓN DE ARQUITECTURA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2CE66B4-18C7-4111-A99B-0CD7C704CB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FMEA y emergencias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1E8839B8-4174-48AF-B8FC-7364E265CE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FMEA y emergencias: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0836EE92-2D27-4F04-BEF2-5208860908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4AE231B3-D840-4451-ABB0-9E022F9675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potencia crítica y energía no servida;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F4A40A09-E4B0-433A-BE40-E62612F9AC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737CA545-C766-4CDA-9C56-305A7F4C23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PV_pen = P_PV/P_load.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0CA480E5-6693-4C19-9548-D67367F31A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CAC07C98-DDC5-4585-9C70-2F77CA41F0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62619:2022 — seguridad de baterías industriales de litio.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8D6F0F43-21F9-49F1-BEA2-B67969B006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4E1A74B8-2543-4670-B7DF-E7B250DAD8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Matriz de selección on-grid, off-grid, híbrida y microred.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B8416ADE-6518-4B5E-9DC5-D0CC36C582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a362cd20d154d99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2B0C4578-16E7-4113-B1B8-3EFACF465A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DELIVERABLE · MÓDULO 09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44F08611-A92F-498F-8ECB-F6A147D426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Penetración instantánea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88320F25-9685-4227-BAA1-7E719C2CF2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7E62BB68-427F-4975-81FA-14C977F94B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PV_pen = P_PV/P_load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C6D9C6BB-ACC9-4BFA-958C-99D11FCF55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08E1481D-6F32-45A1-B3C6-63774F151A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Limitada por estabilidad, reserva y capacidad del EMS.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5CE4B71E-41E4-4A86-A01E-3C9F56099E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09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719AF364-2805-4AA9-AB0D-0181550B2D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5EFE7132-5B88-4A75-865A-063E2B558F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BF62D005-54A7-46AF-AF0C-91041859A6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16394307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2655C304-DEDF-45B3-BFE5-AF613B1B72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FC1B546E-1A5C-4956-88D4-1B66754E89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SELECCIÓN DE ARQUITECTURA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D2F55351-3CE4-4C05-9554-DAF29446F2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Perfil de carga y criticidad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EBCD8D81-98BD-4590-84B0-C32C25329A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La conformidad se demuestra vinculando requisito, diseño, prueba y registro.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29EBA00F-CA23-4EDE-97E3-3F74069EEF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A83F8232-636C-4C9B-A3F4-704ACE8284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CNE Utilización 2006 — requisitos nacionales aplicables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29344B44-1356-47FC-B948-C906EFA117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CF64C786-2294-4EF3-9B76-5B2C653D01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62933-3-1:2018 — planificación y evaluación de desempeño de almacenamiento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0DD6E416-D137-4DFA-9C34-4B1A7F93FA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1E1FA40B-78C2-4217-A63B-A189ED270F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Separar norma obligatoria, estándar técnico voluntario incorporado por contrato y buena práctica.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9D97A1AC-65FD-45E8-A6AA-14BA384761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BDAE1B2E-A132-4F12-81C7-1D99C7665D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No citar una norma sin confirmar edición vigente, alcance, adopción y cláusula aplicable.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70A065D3-63C2-45F4-91EA-62B31DF179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c4a601139b94ce0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36263846-D8BD-4F25-AFC6-259898528B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09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C2D2438C-AFE7-4190-9AD5-964E7C5AFA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E3451D91-C980-40F4-A2CD-A58375AF20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CNE Utilización 2006 — requisitos nacionales aplicables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CED66A73-D4D2-45FD-BA2D-F5E9C4C9D6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IEC 62933-3-1:2018 — planificación y evaluación de desempeño de almacenamiento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7E4868F7-A514-4B37-96FA-0BB8E29B85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B0B70CA9-2401-4895-9D19-A81EE04801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09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A264337B-9ACC-4B12-B076-7225C9C798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02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2B4EB02F-87AF-48B3-BB2D-059F4E4BAD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C32796BD-06ED-4015-AD27-5409A9F6E4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15280336"/>
      </p:ext>
    </p:extLst>
  </p:cSld>
</p:sld>
</file>

<file path=ppt/slides/slide2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36B2B553-A3F4-472B-A95C-DE7ED7D3E4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B7EA2AD-4D47-4714-8E40-8392935C80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SELECCIÓN DE ARQUITECTURA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15A89620-9737-4D0A-A695-B246AE0697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Filosofía de operación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25B26DB9-C2D0-46E8-872F-7934B71301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Cierre profesional: cálculo reproducible, plano coherente, prueba aceptada y expediente controlado.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D6044F8B-DF51-42C0-AF4A-3A1BC2F005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A4BFDF96-AE85-47B3-BABF-AB559E5119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Recalcular una muestra independiente y verificar unidades, redondeos y márgenes.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BBAC5D63-0FDF-41C4-9194-5CAB6E1B3B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9026EF8-AFE5-476F-A8C1-21899F3087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Conciliar memoria, planos, listas, ajustes, protocolos, as-built y manuales.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B489758D-45F7-4A89-8517-6D718102EB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FDA0011D-1475-469B-85CE-7BAF520795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Defender el caso Microred minera aislada de 3 MW ante revisión técnica, contractual y de seguridad.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B74212D5-896F-40D1-AC99-E91FC61EC3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573E8DC1-F85A-439A-90BE-7E1B214789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Criterio de dominio: explicar qué dato cambiaría la decisión y cómo se verificaría.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88A6270A-2693-449D-B3BF-6AB5CE9915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6864b29ea6844aa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D282A7E7-40DB-4086-9BA1-624C6E3BEF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AUDIT · MÓDULO 09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7FE258FB-F726-4A63-93A3-9F25711A70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Costo marginal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0D1DCE1C-C664-44D7-A107-576E2CE828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BB7C9389-DD4C-4780-A99F-675E31359B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C_dispatch = Σ(fuel·SFC + O&amp;M_var)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7F07DB09-0B5A-4738-A115-EA7E42870A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moneda/h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6A70178D-FFAC-4403-8C80-1D276CA819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Optimizar sujeto a restricciones técnicas.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90804734-0312-4B4F-9196-DB9C99F2C5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09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7E4E202D-FAD5-4214-A4A3-04E3126E94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20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8B02F23D-E608-4870-906E-40C80E6008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753410FE-51D2-43D6-8ACD-3C2DB7B790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3509837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51FB6A8E-88C8-48E0-A075-7B80F25542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95A072A6-571B-4345-A89F-22A71FC774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SELECCIÓN DE ARQUITECTURA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A0568DB5-8BAF-4F93-8097-6FB757ADB9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Balance energético horario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2D459D70-049E-45BD-9EFA-631E9ABD61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Balance SOC: ecuación, unidades, límites de validez y criterio de aceptación.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6F4F53BE-3AF6-4A9E-8853-D9701B3AA7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D5BA62A0-3F8C-4E6E-B177-3860679B19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Relación de diseño: SOC_{t+1}=SOC_t+(η_ch·P_ch−P_dis/η_dis)·Δt/E_nom. Salida requerida: —.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5F15E3B2-5DF6-43C4-AEBA-2DF5B518A4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459A0177-541D-4611-B7DB-ACF837DD4F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Aplicar límites de SOC, potencia, C‑rate y temperatura.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B7CCD87B-26AA-4CD8-9567-8D991690ED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EFFB747F-0BEC-4E78-9570-74F3FA6C4C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 técnica: IEC 62933-3-1:2018 — planificación y evaluación de desempeño de almacenamiento. Confirmar edición y aplicabilidad al proyecto.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3F0DC119-84AF-4CF9-8957-67280E41EA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BD8115B9-E64A-4AB7-B907-65FE731E48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Control de cálculo: entradas trazables, unidades consistentes, sensibilidad y revisión independiente.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34839D2C-A824-4C6C-8087-E03B6B2F55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c2319265bd347cd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153FB743-2B40-4BE8-B34A-F806AE401C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09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F605B239-CEE5-4B95-869D-9B72F549F7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Balance SOC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3A85F37B-B080-442B-A187-8BC9A84407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2D29CADA-2165-438A-A156-BD98BB1B56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SOC_{t+1}=SOC_t+(η_ch·P_ch−P_dis/η_dis)·Δt/E_nom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FD2D6C31-D955-417B-996F-6CCC11B8B7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—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29893BF9-40E9-431F-AFD5-A8EECB4E68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Aplicar límites de SOC, potencia, C‑rate y temperatura.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5399E640-AC9F-4569-97CE-21E86E25BB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09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401786D5-315C-4944-9FCC-02430CFDAE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BE89C998-F9AA-4AC9-AEB7-DFE0376BB0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D42C5081-81F0-44EC-8D02-EA26D50377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13506223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108B2CD2-B9AA-43E6-9F9F-3E0FAEB6DA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A415E1D7-5B88-4F4B-B6E1-965A907076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SELECCIÓN DE ARQUITECTURA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5734FE96-CC21-424B-83DF-9FD265C6B8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Baterías y SOC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48398F6-F692-4E5B-B498-BE2D90A86D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Baterías y SOC: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DBC0B05A-476C-40F6-BD1E-558CA1CA22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A0934BE7-5CFD-422C-B1B0-31E5A33754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potencia crítica y energía no servida;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1F48063F-3A4C-489C-874C-DCEF13F02A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17020083-238C-4131-9879-451252456E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PV_pen = P_PV/P_load.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291272F-2334-4D19-9C0C-4A3A578556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074B418-2E3E-4ADC-9616-29B0A9B051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62619:2022 — seguridad de baterías industriales de litio.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3FD0EFDB-5A01-4D21-82BA-9E7BCBB228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40C37075-6FAA-4129-A167-019B702418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Matriz de selección on-grid, off-grid, híbrida y microred.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417687FD-359C-4225-98DA-C87C7AEB00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9ad1d365d7d42e2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3E7A756A-0B71-4FDD-A684-68A038816C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09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C3A90153-3B8F-4707-A0B5-4099BF1E42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Baterías y SOC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4b257049edd74629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5C61704D-41F7-40FA-8DE9-34D03738C4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9665B84F-6752-4CE8-BE5C-184488866D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09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32329BE6-0EF8-4456-9E46-9D0D6ECECC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2AB8E1ED-830D-4714-A216-F8E7FFDB22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6AC2D922-17E3-40E2-A59A-74137D2824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93478842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C9F9AFB5-3922-4CBC-9A87-668C1B51B6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C1380F7F-1567-42DC-A7BA-79C2C9BA28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SELECCIÓN DE ARQUITECTURA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2E836162-3D0D-40CD-8332-9F66DE0A15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Profundidad de descarga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82F2438C-7B8F-40E6-9CC0-3FB569770A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Capacidad batería: ecuación, unidades, límites de validez y criterio de aceptación.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8844D042-B0DF-4390-BD11-5BF3C0E9C2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BAFBA7A4-986B-45C5-8627-A4599E5A6C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Relación de diseño: E_nom = E_load·N_aut /(DoD·η_sys). Salida requerida: kWh.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2CC8A620-C93D-46D1-83FB-F88597D1E4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8CAB7EE2-4F74-412F-9E91-719D653D0E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Separar energía útil, reserva y degradación.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321FB955-9DEA-4571-84BE-FB013193FE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D2F4B7F-90D5-4F46-A21D-E484C03143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 técnica: IEC 62619:2022 — seguridad de baterías industriales de litio. Confirmar edición y aplicabilidad al proyecto.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8C42C4FC-6AFA-4501-ADB2-2B79675A7A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2660C7F9-7EEB-4B61-A421-59AE3FFEF1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Control de cálculo: entradas trazables, unidades consistentes, sensibilidad y revisión independiente.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9CED2ED1-BC13-410A-9FD2-22583DFC41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27d2580cdc64eb3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A97B42D4-EC7C-482E-BB3A-138B15CB14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09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0A2900DC-A4B4-4EE5-8CBD-530967A54E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Capacidad batería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79C58FEE-4B1F-4201-B63C-9818C3D698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E3AF7F0B-3909-43C1-BA61-5089E481F0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E_nom = E_load·N_aut /(DoD·η_sys)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5F591DC0-89AE-463A-A05B-943A360065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kWh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382B34DA-3DF7-45EE-9530-180DC68CED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Separar energía útil, reserva y degradación.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52B331B7-773D-41FE-91C7-2212F195ED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09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12FDD372-5C28-449A-9E07-78F89D8D5C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E6C9DE57-CDFE-4D62-833E-AEEE071D21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B51D42C3-491A-44DF-8676-E476DDFBCD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22523811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91EE3D45-D419-4229-B09D-384D9C7E1E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26CED1B3-A284-4BC2-9842-1BCA6D718A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SELECCIÓN DE ARQUITECTURA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1108A27B-C186-4F6A-802C-B9FC3E549C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Potencia y energía del BESS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77E48380-1998-49AE-AA44-D6777049B5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Potencia y energía del BESS: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D95CF4E4-D4BD-4D8A-ADBF-2B9C087393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85D8F5D6-3B6A-4C3F-B79B-C7290246EA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perfil de carga y autonomía;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0E479275-9EE8-4924-8DBF-7763BC701E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4C2192F0-961A-4ECD-8AFC-BC968B45CC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SOC_{t+1}=SOC_t+(η_ch·P_ch−P_dis/η_dis)·Δt/E_nom. Resultado expresado en —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0567ACD-8712-4A82-A20B-437BD91B5F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9B05AC24-9B13-4FBB-BB34-0A773C639F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60364-8-2:2018 — instalaciones prosumidoras de baja tensión.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8BECC0E8-613A-4D65-A25A-9E271F9491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77E8A1A5-ACD1-4BFE-AF32-2DE9AF504C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Matriz de selección on-grid, off-grid, híbrida y microred.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590EE8ED-FF86-43FA-8F2B-F47ADA0200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3ea71c60e284d3d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CB2513C8-4783-4F4E-87B8-B69F7554F8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DESIGN · MÓDULO 09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AD2FF4AB-B615-4BBE-9BA5-2DF38DF9BB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Balance SOC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3DF23BB2-1C6D-4717-9E2F-7A39786895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7F8D1B93-E33C-4B3B-B72F-4ED01A2C32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SOC_{t+1}=SOC_t+(η_ch·P_ch−P_dis/η_dis)·Δt/E_nom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9DC5823B-9BC9-4759-A69D-014D707682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—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463ED900-A23F-4727-A699-81BAC33955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Aplicar límites de SOC, potencia, C‑rate y temperatura.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290F3E3C-74AE-43F8-A2E4-AF7AC6EA6A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09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EFFA7CDC-C5CD-49DC-B18A-66AE8F25D5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9AD17CAF-DAFD-445E-BF5A-EF952DA2F5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F0ED843A-7680-4091-966B-26C32CE140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86420790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A202698B-2F0F-433B-8B17-8A601BDDFA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EBC38261-687B-41B0-AB0B-C16F028E07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SELECCIÓN DE ARQUITECTURA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94DEF9D-8761-44BC-9BA3-558550F68F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Convertidor bidireccional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4118657B-E47D-41C1-8783-80ECE377BA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La conformidad se demuestra vinculando requisito, diseño, prueba y registro.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91BFF1B9-6733-43C9-924C-54A341660E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635527F1-8EC6-4AA7-A953-04003E6880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CNE Utilización 2006 — requisitos nacionales aplicables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B9A0D7ED-AD0F-48F7-B98C-A5FA0BA705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ECAB4F7-CB5D-45FB-AAA8-E4D5B648E6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62933-3-1:2018 — planificación y evaluación de desempeño de almacenamiento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7D80C2F-CFEF-4F81-B126-922E0DF577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17985245-6938-42EB-B1EE-D445770467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Separar norma obligatoria, estándar técnico voluntario incorporado por contrato y buena práctica.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B0F4206B-4892-4825-84A2-E5284A6D90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49D4B67B-1DDD-4517-8C25-ECAACE14EF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No citar una norma sin confirmar edición vigente, alcance, adopción y cláusula aplicable.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E43A78AA-65C0-4AA5-A370-A3F12187BF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1e9be127561443b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092C43F1-7AD7-46D8-A316-307FAF256E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09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293A46DF-1140-43D0-B5AC-ED28545948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235A6FAC-96BB-4B65-AE6E-F3F12DB9BD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CNE Utilización 2006 — requisitos nacionales aplicables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78B1FD1F-0689-4B4F-8AAF-947AE69CBE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IEC 62933-3-1:2018 — planificación y evaluación de desempeño de almacenamiento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1FFCECE0-2D1D-4258-A82C-242C661C9B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A481126D-A027-4FEC-87E4-FBFAE90911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09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E3AC9DE4-CB33-42ED-8FC8-AE3ED575EF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07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A85F28CC-379E-4D5E-AF36-E6859366DC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5D23C595-7E1F-455D-B32E-33191EFF46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07344864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C118D42D-CB8A-4877-822C-CA7A79E6EB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75E9B9B-44F7-441F-813C-C8CF85C809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SELECCIÓN DE ARQUITECTURA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A7220C3A-112D-447B-941C-7D63683E8F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Grupo de respaldo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450A36AE-90AF-406C-900C-6B8D37F003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Grupo de respaldo: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3214CA00-75B8-4225-9FAE-4C9187E53F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4CB82096-2D01-4CC3-B65B-F032EB2C9E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SOC y potencia crítica;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2B4D12CC-FD84-482D-9270-FBF9BF992A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E48B9AB6-F474-4170-BDD1-EF1247DE41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LPSP = E_unserved/E_demand.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E39DEE8-44E4-48ED-B7D5-DAB29977C1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5F76F23A-140A-49FA-8A04-1DCE05EE78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62933-3-1:2018 — planificación y evaluación de desempeño de almacenamiento.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EB59AD29-DD28-4E8D-9DA3-F38A72C895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F46BB7CC-CFB7-4B42-8296-DFCAFE93CF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Matriz de selección on-grid, off-grid, híbrida y microred.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DCDD72F1-3475-4290-9E50-E8166769AA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46fe4f2bf164ace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E38E58B6-0DD2-48FF-A07C-8CB77BF138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09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13EF2DE1-96F3-453B-A83A-27A1E2A378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Grupo de respaldo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6ec8cb53081f485d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C42673B2-A38C-4C05-A1B6-D6EF426BF6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826763E0-5E2B-4104-9C83-3E3098C670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09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7813D0DC-AC0E-47D6-86A3-273C46AA08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9AD307EA-B9E9-4D5C-987B-5FF180D210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318F2A70-2CA4-45CA-A002-A067D970A9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94603664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1F269161-EB46-48F3-B75D-BE35B27DCA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6F41FA30-F225-44BC-913F-1EF1B33A47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09 · SELECCIÓN DE ARQUITECTURA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767D508E-7D11-437F-9312-92EAF53924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Gestión de microred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B3BB51A9-0C1A-4EE3-B42F-2F97775E20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LPSP: ecuación, unidades, límites de validez y criterio de aceptación.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0A6EA26A-15F7-46CC-A07C-FEBA27F982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0C19701E-7C44-42D6-9666-F2EBDB473A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Relación de diseño: LPSP = E_unserved/E_demand. Salida requerida: %.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F5C613CD-F43B-457C-BE21-32B63D6F39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F09FA4B8-1E7B-4301-92B3-4DFD0BB5EF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Indicador de confiabilidad energética en sistemas aislados.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3A3D6360-FEAC-4B5F-AB4E-4AD3E5D1B9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764E2497-1267-4FEE-BA49-37E8C654C7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 técnica: IEC 62109 — seguridad de convertidores. Confirmar edición y aplicabilidad al proyecto.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D04987BB-8F62-4AFB-90B4-644BF1EFA9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5FAA13B7-BFEC-4BBB-B952-138424287B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Control de cálculo: entradas trazables, unidades consistentes, sensibilidad y revisión independiente.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D14B39B1-10D0-4529-80B4-DF0FEE18C3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a4c35edfbcf48f1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94EB1691-C195-4280-9792-E10E220B2C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09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D426CAE2-EADA-43C6-AFE7-9293F6A864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LPSP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0941E85A-DC72-4232-8B1A-02F9ACA34F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C5EDDDE8-7ED1-4DEF-81BA-6A6D371622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LPSP = E_unserved/E_demand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2A080D1C-2E8A-48D4-931C-BF79BCF73A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4F714BBD-A15E-40D0-818D-F20C786C9D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Indicador de confiabilidad energética en sistemas aislados.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3F7BB1FD-A4B1-467E-9640-91520E75E2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09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1A24E336-5E72-4B5B-868E-B050F43732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59958595-4CD4-4789-BF2F-31021747FE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0289E78D-9075-42C3-AB0F-10C92898BF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30306014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2026-07-25T06:32:58.7150000Z</dcterms:created>
  <dcterms:modified xsi:type="dcterms:W3CDTF">2026-07-25T06:32:58.7150000Z</dcterms:modified>
</coreProperties>
</file>