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5346aeb91146441c" /><Relationship Type="http://schemas.openxmlformats.org/officeDocument/2006/relationships/extended-properties" Target="/docProps/app.xml" Id="Rc5f3f566a86a41ef" /><Relationship Type="http://schemas.openxmlformats.org/officeDocument/2006/relationships/officeDocument" Target="/ppt/presentation.xml" Id="R4ea5f5f3b11843f9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b137ff6f7ec14b8a"/>
  </p:sldMasterIdLst>
  <p:notesMasterIdLst>
    <p:notesMasterId xmlns:r="http://schemas.openxmlformats.org/officeDocument/2006/relationships" r:id="Rd7428102665b4a2e"/>
  </p:notesMasterIdLst>
  <p:sldIdLst>
    <p:sldId xmlns:r="http://schemas.openxmlformats.org/officeDocument/2006/relationships" id="256" r:id="R89b32c6c4ea942d7"/>
    <p:sldId xmlns:r="http://schemas.openxmlformats.org/officeDocument/2006/relationships" id="257" r:id="Ra3af37951f2143aa"/>
    <p:sldId xmlns:r="http://schemas.openxmlformats.org/officeDocument/2006/relationships" id="258" r:id="R93a8ef4dbea74da9"/>
    <p:sldId xmlns:r="http://schemas.openxmlformats.org/officeDocument/2006/relationships" id="259" r:id="R012d943739bd4201"/>
    <p:sldId xmlns:r="http://schemas.openxmlformats.org/officeDocument/2006/relationships" id="260" r:id="R2335ee55c6eb4be5"/>
    <p:sldId xmlns:r="http://schemas.openxmlformats.org/officeDocument/2006/relationships" id="261" r:id="R67d3875ca8fa49c1"/>
    <p:sldId xmlns:r="http://schemas.openxmlformats.org/officeDocument/2006/relationships" id="262" r:id="R213fc2e78e1d489b"/>
    <p:sldId xmlns:r="http://schemas.openxmlformats.org/officeDocument/2006/relationships" id="263" r:id="R942d10cd33954aae"/>
    <p:sldId xmlns:r="http://schemas.openxmlformats.org/officeDocument/2006/relationships" id="264" r:id="R6d04d5811bb74a6d"/>
    <p:sldId xmlns:r="http://schemas.openxmlformats.org/officeDocument/2006/relationships" id="265" r:id="R2d4bd92d644544f3"/>
    <p:sldId xmlns:r="http://schemas.openxmlformats.org/officeDocument/2006/relationships" id="266" r:id="R7083e056835e4b67"/>
    <p:sldId xmlns:r="http://schemas.openxmlformats.org/officeDocument/2006/relationships" id="267" r:id="R140e7be639c04e2f"/>
    <p:sldId xmlns:r="http://schemas.openxmlformats.org/officeDocument/2006/relationships" id="268" r:id="R635d7ca49c824e12"/>
    <p:sldId xmlns:r="http://schemas.openxmlformats.org/officeDocument/2006/relationships" id="269" r:id="R519a7b033c5f4905"/>
    <p:sldId xmlns:r="http://schemas.openxmlformats.org/officeDocument/2006/relationships" id="270" r:id="R1eb606bc7dd241a6"/>
    <p:sldId xmlns:r="http://schemas.openxmlformats.org/officeDocument/2006/relationships" id="271" r:id="R611d156b9e8e4004"/>
    <p:sldId xmlns:r="http://schemas.openxmlformats.org/officeDocument/2006/relationships" id="272" r:id="R5514f905568c4570"/>
    <p:sldId xmlns:r="http://schemas.openxmlformats.org/officeDocument/2006/relationships" id="273" r:id="R5e97d82aebe54bc9"/>
    <p:sldId xmlns:r="http://schemas.openxmlformats.org/officeDocument/2006/relationships" id="274" r:id="R6a197b4b72064f9d"/>
    <p:sldId xmlns:r="http://schemas.openxmlformats.org/officeDocument/2006/relationships" id="275" r:id="R42e3c24e5e474484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53d47100cd104de0" /><Relationship Type="http://schemas.openxmlformats.org/officeDocument/2006/relationships/slideMaster" Target="/ppt/slideMasters/slideMaster1.xml" Id="Rb137ff6f7ec14b8a" /><Relationship Type="http://schemas.openxmlformats.org/officeDocument/2006/relationships/notesMaster" Target="/ppt/notesMasters/notesMaster1.xml" Id="Rd7428102665b4a2e" /><Relationship Type="http://schemas.openxmlformats.org/officeDocument/2006/relationships/presProps" Target="/ppt/presProps.xml" Id="R3772adec8bc64228" /><Relationship Type="http://schemas.openxmlformats.org/officeDocument/2006/relationships/tableStyles" Target="/ppt/tableStyles.xml" Id="Rdc50d8001b7c49d9" /><Relationship Type="http://schemas.openxmlformats.org/officeDocument/2006/relationships/slide" Target="/ppt/slides/slide1.xml" Id="R89b32c6c4ea942d7" /><Relationship Type="http://schemas.openxmlformats.org/officeDocument/2006/relationships/slide" Target="/ppt/slides/slide2.xml" Id="Ra3af37951f2143aa" /><Relationship Type="http://schemas.openxmlformats.org/officeDocument/2006/relationships/slide" Target="/ppt/slides/slide3.xml" Id="R93a8ef4dbea74da9" /><Relationship Type="http://schemas.openxmlformats.org/officeDocument/2006/relationships/slide" Target="/ppt/slides/slide4.xml" Id="R012d943739bd4201" /><Relationship Type="http://schemas.openxmlformats.org/officeDocument/2006/relationships/slide" Target="/ppt/slides/slide5.xml" Id="R2335ee55c6eb4be5" /><Relationship Type="http://schemas.openxmlformats.org/officeDocument/2006/relationships/slide" Target="/ppt/slides/slide6.xml" Id="R67d3875ca8fa49c1" /><Relationship Type="http://schemas.openxmlformats.org/officeDocument/2006/relationships/slide" Target="/ppt/slides/slide7.xml" Id="R213fc2e78e1d489b" /><Relationship Type="http://schemas.openxmlformats.org/officeDocument/2006/relationships/slide" Target="/ppt/slides/slide8.xml" Id="R942d10cd33954aae" /><Relationship Type="http://schemas.openxmlformats.org/officeDocument/2006/relationships/slide" Target="/ppt/slides/slide9.xml" Id="R6d04d5811bb74a6d" /><Relationship Type="http://schemas.openxmlformats.org/officeDocument/2006/relationships/slide" Target="/ppt/slides/slide10.xml" Id="R2d4bd92d644544f3" /><Relationship Type="http://schemas.openxmlformats.org/officeDocument/2006/relationships/slide" Target="/ppt/slides/slide11.xml" Id="R7083e056835e4b67" /><Relationship Type="http://schemas.openxmlformats.org/officeDocument/2006/relationships/slide" Target="/ppt/slides/slide12.xml" Id="R140e7be639c04e2f" /><Relationship Type="http://schemas.openxmlformats.org/officeDocument/2006/relationships/slide" Target="/ppt/slides/slide13.xml" Id="R635d7ca49c824e12" /><Relationship Type="http://schemas.openxmlformats.org/officeDocument/2006/relationships/slide" Target="/ppt/slides/slide14.xml" Id="R519a7b033c5f4905" /><Relationship Type="http://schemas.openxmlformats.org/officeDocument/2006/relationships/slide" Target="/ppt/slides/slide15.xml" Id="R1eb606bc7dd241a6" /><Relationship Type="http://schemas.openxmlformats.org/officeDocument/2006/relationships/slide" Target="/ppt/slides/slide16.xml" Id="R611d156b9e8e4004" /><Relationship Type="http://schemas.openxmlformats.org/officeDocument/2006/relationships/slide" Target="/ppt/slides/slide17.xml" Id="R5514f905568c4570" /><Relationship Type="http://schemas.openxmlformats.org/officeDocument/2006/relationships/slide" Target="/ppt/slides/slide18.xml" Id="R5e97d82aebe54bc9" /><Relationship Type="http://schemas.openxmlformats.org/officeDocument/2006/relationships/slide" Target="/ppt/slides/slide19.xml" Id="R6a197b4b72064f9d" /><Relationship Type="http://schemas.openxmlformats.org/officeDocument/2006/relationships/slide" Target="/ppt/slides/slide20.xml" Id="R42e3c24e5e474484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ef13f0de5642405e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6473be45b0544c45" /><Relationship Type="http://schemas.openxmlformats.org/officeDocument/2006/relationships/notesMaster" Target="/ppt/notesMasters/notesMaster1.xml" Id="R17e976f482574b06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a851477ac0f14fa7" /><Relationship Type="http://schemas.openxmlformats.org/officeDocument/2006/relationships/notesMaster" Target="/ppt/notesMasters/notesMaster1.xml" Id="Rd21dbc79c5034a0f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fc2aa9ff821b4715" /><Relationship Type="http://schemas.openxmlformats.org/officeDocument/2006/relationships/notesMaster" Target="/ppt/notesMasters/notesMaster1.xml" Id="Rc88399b59cec4a96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e1410d3ccc90415d" /><Relationship Type="http://schemas.openxmlformats.org/officeDocument/2006/relationships/notesMaster" Target="/ppt/notesMasters/notesMaster1.xml" Id="Ra227f1fcf6104ba6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223456a7085740a2" /><Relationship Type="http://schemas.openxmlformats.org/officeDocument/2006/relationships/notesMaster" Target="/ppt/notesMasters/notesMaster1.xml" Id="R7c40c055841a45c1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9f6e2160eb6a46f7" /><Relationship Type="http://schemas.openxmlformats.org/officeDocument/2006/relationships/notesMaster" Target="/ppt/notesMasters/notesMaster1.xml" Id="Re5cf72c1fdd04308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88c28e9244844749" /><Relationship Type="http://schemas.openxmlformats.org/officeDocument/2006/relationships/notesMaster" Target="/ppt/notesMasters/notesMaster1.xml" Id="R9d2c6f7c4bc34f11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4dbde9b9ae1a4dcd" /><Relationship Type="http://schemas.openxmlformats.org/officeDocument/2006/relationships/notesMaster" Target="/ppt/notesMasters/notesMaster1.xml" Id="R01aae428cbf44ea3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17c2a440754e4a48" /><Relationship Type="http://schemas.openxmlformats.org/officeDocument/2006/relationships/notesMaster" Target="/ppt/notesMasters/notesMaster1.xml" Id="Rc97934d7acd5496e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1f371f7f47bc48e9" /><Relationship Type="http://schemas.openxmlformats.org/officeDocument/2006/relationships/notesMaster" Target="/ppt/notesMasters/notesMaster1.xml" Id="R134c236dbc084296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0e1c029049704306" /><Relationship Type="http://schemas.openxmlformats.org/officeDocument/2006/relationships/notesMaster" Target="/ppt/notesMasters/notesMaster1.xml" Id="Rd3d0ecd5091c4f96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3688d2fdd21346c2" /><Relationship Type="http://schemas.openxmlformats.org/officeDocument/2006/relationships/notesMaster" Target="/ppt/notesMasters/notesMaster1.xml" Id="R4ee4daf6ed2e4853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9aa78388c2f440ff" /><Relationship Type="http://schemas.openxmlformats.org/officeDocument/2006/relationships/notesMaster" Target="/ppt/notesMasters/notesMaster1.xml" Id="Raeee2dd2a96d4d9f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2684b735fadb4318" /><Relationship Type="http://schemas.openxmlformats.org/officeDocument/2006/relationships/notesMaster" Target="/ppt/notesMasters/notesMaster1.xml" Id="R49984eed7d034fbb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98ad8b177cb74a00" /><Relationship Type="http://schemas.openxmlformats.org/officeDocument/2006/relationships/notesMaster" Target="/ppt/notesMasters/notesMaster1.xml" Id="R1602a987a4a84328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3ede3113de044903" /><Relationship Type="http://schemas.openxmlformats.org/officeDocument/2006/relationships/notesMaster" Target="/ppt/notesMasters/notesMaster1.xml" Id="Rce82fc584e4543cc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46c0be6f66f447e2" /><Relationship Type="http://schemas.openxmlformats.org/officeDocument/2006/relationships/notesMaster" Target="/ppt/notesMasters/notesMaster1.xml" Id="R655db3bd43d84e34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e78ed6b3441f4009" /><Relationship Type="http://schemas.openxmlformats.org/officeDocument/2006/relationships/notesMaster" Target="/ppt/notesMasters/notesMaster1.xml" Id="Rbb756044e88f4d3d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122f464811884d22" /><Relationship Type="http://schemas.openxmlformats.org/officeDocument/2006/relationships/notesMaster" Target="/ppt/notesMasters/notesMaster1.xml" Id="R5bca48da71a44539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b311b41a651a4068" /><Relationship Type="http://schemas.openxmlformats.org/officeDocument/2006/relationships/notesMaster" Target="/ppt/notesMasters/notesMaster1.xml" Id="R37b159d17bd845eb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62109-1:2010 e IEC 62109-2:2011 — seguridad de convertidores FV</a:t>
            </a:r>
          </a:p>
          <a:p xmlns:a="http://schemas.openxmlformats.org/drawingml/2006/main">
            <a:r>
              <a:t>IEC 61727:2004 — interfaz con red de sistemas FV</a:t>
            </a:r>
          </a:p>
          <a:p xmlns:a="http://schemas.openxmlformats.org/drawingml/2006/main">
            <a:r>
              <a:t>IEC 62116:2014 — ensayo anti‑isla</a:t>
            </a:r>
          </a:p>
          <a:p xmlns:a="http://schemas.openxmlformats.org/drawingml/2006/main">
            <a:r>
              <a:t>IEC 61000 — compatibilidad electromagnética y calidad de energía</a:t>
            </a:r>
          </a:p>
          <a:p xmlns:a="http://schemas.openxmlformats.org/drawingml/2006/main">
            <a:r>
              <a:t>CNE Utilización 2006, secciones 350 y 430</a:t>
            </a:r>
          </a:p>
          <a:p xmlns:a="http://schemas.openxmlformats.org/drawingml/2006/main">
            <a:r>
              <a:t>Osinergmin, supervisión de operatividad de la Central Solar Rubí, 21-02-2018.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daf52c6c93eb4055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3bccacf6752d44b4" /><Relationship Type="http://schemas.openxmlformats.org/officeDocument/2006/relationships/slideLayout" Target="/ppt/slideLayouts/slideLayout1.xml" Id="Rfbb9ac063ac74cd9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fbb9ac063ac74cd9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529be2fc00548c1" /><Relationship Type="http://schemas.openxmlformats.org/officeDocument/2006/relationships/image" Target="/ppt/media/image.jpeg" Id="Ra66ab76a0c3a4df5" /><Relationship Type="http://schemas.openxmlformats.org/officeDocument/2006/relationships/notesSlide" Target="/ppt/notesSlides/notesSlide1.xml" Id="R53d0f4748b574439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e05807c49e24130" /><Relationship Type="http://schemas.openxmlformats.org/officeDocument/2006/relationships/image" Target="/ppt/media/image10.jpeg" Id="R3cd3aab4b95443fa" /><Relationship Type="http://schemas.openxmlformats.org/officeDocument/2006/relationships/notesSlide" Target="/ppt/notesSlides/notesSlide10.xml" Id="Rebc3a90a1e344b8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f1432d07df44344" /><Relationship Type="http://schemas.openxmlformats.org/officeDocument/2006/relationships/image" Target="/ppt/media/image11.jpeg" Id="Rbb82e575111844dc" /><Relationship Type="http://schemas.openxmlformats.org/officeDocument/2006/relationships/notesSlide" Target="/ppt/notesSlides/notesSlide11.xml" Id="R299755dd0d4140f8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a075c42ffde466f" /><Relationship Type="http://schemas.openxmlformats.org/officeDocument/2006/relationships/image" Target="/ppt/media/image12.jpeg" Id="Re30b1405303d4659" /><Relationship Type="http://schemas.openxmlformats.org/officeDocument/2006/relationships/notesSlide" Target="/ppt/notesSlides/notesSlide12.xml" Id="R94c7e901e430463e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9cad5ce72354736" /><Relationship Type="http://schemas.openxmlformats.org/officeDocument/2006/relationships/image" Target="/ppt/media/image13.jpeg" Id="Rdd26829f71014102" /><Relationship Type="http://schemas.openxmlformats.org/officeDocument/2006/relationships/notesSlide" Target="/ppt/notesSlides/notesSlide13.xml" Id="Ra978481508f1489b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d7b43d0faa047d4" /><Relationship Type="http://schemas.openxmlformats.org/officeDocument/2006/relationships/image" Target="/ppt/media/image14.jpeg" Id="R5c15ef68a8ce4a84" /><Relationship Type="http://schemas.openxmlformats.org/officeDocument/2006/relationships/chart" Target="/ppt/slides/charts/chart3.xml" Id="R406dd6ad77fb4e97" /><Relationship Type="http://schemas.openxmlformats.org/officeDocument/2006/relationships/notesSlide" Target="/ppt/notesSlides/notesSlide14.xml" Id="R82cfc6dc090d40a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58960b4708b4544" /><Relationship Type="http://schemas.openxmlformats.org/officeDocument/2006/relationships/image" Target="/ppt/media/image15.jpeg" Id="Rbfffcfdab2a74464" /><Relationship Type="http://schemas.openxmlformats.org/officeDocument/2006/relationships/notesSlide" Target="/ppt/notesSlides/notesSlide15.xml" Id="R032f8aa103ad4f0d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ed2c9ca22134d57" /><Relationship Type="http://schemas.openxmlformats.org/officeDocument/2006/relationships/image" Target="/ppt/media/image16.jpeg" Id="Rf4a3c628be3b491f" /><Relationship Type="http://schemas.openxmlformats.org/officeDocument/2006/relationships/notesSlide" Target="/ppt/notesSlides/notesSlide16.xml" Id="R5b4b1c1377e04a37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aa0d4adbcd24d0c" /><Relationship Type="http://schemas.openxmlformats.org/officeDocument/2006/relationships/image" Target="/ppt/media/image17.jpeg" Id="R9ea428cac0184c29" /><Relationship Type="http://schemas.openxmlformats.org/officeDocument/2006/relationships/notesSlide" Target="/ppt/notesSlides/notesSlide17.xml" Id="R33f8fe0dac414039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f24fe23ad054c91" /><Relationship Type="http://schemas.openxmlformats.org/officeDocument/2006/relationships/image" Target="/ppt/media/image18.jpeg" Id="Rbbda395c7f1c432b" /><Relationship Type="http://schemas.openxmlformats.org/officeDocument/2006/relationships/chart" Target="/ppt/slides/charts/chart4.xml" Id="R9f751d3e8a444a79" /><Relationship Type="http://schemas.openxmlformats.org/officeDocument/2006/relationships/notesSlide" Target="/ppt/notesSlides/notesSlide18.xml" Id="Ra589b2e05661453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457650a5e7a4b2f" /><Relationship Type="http://schemas.openxmlformats.org/officeDocument/2006/relationships/image" Target="/ppt/media/image19.jpeg" Id="R39a80d05323b41fc" /><Relationship Type="http://schemas.openxmlformats.org/officeDocument/2006/relationships/notesSlide" Target="/ppt/notesSlides/notesSlide19.xml" Id="R910914714bc64d6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f733afe6cec4bc2" /><Relationship Type="http://schemas.openxmlformats.org/officeDocument/2006/relationships/image" Target="/ppt/media/image2.jpeg" Id="Re3e7f1c64e6d4d44" /><Relationship Type="http://schemas.openxmlformats.org/officeDocument/2006/relationships/notesSlide" Target="/ppt/notesSlides/notesSlide2.xml" Id="Rdf373cc0d4db442c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932047001854205" /><Relationship Type="http://schemas.openxmlformats.org/officeDocument/2006/relationships/image" Target="/ppt/media/image20.jpeg" Id="R310a4dfe94254a50" /><Relationship Type="http://schemas.openxmlformats.org/officeDocument/2006/relationships/notesSlide" Target="/ppt/notesSlides/notesSlide20.xml" Id="R50462e0927174cc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68751aec5fd4080" /><Relationship Type="http://schemas.openxmlformats.org/officeDocument/2006/relationships/image" Target="/ppt/media/image3.jpeg" Id="R4b5d299bb8f34819" /><Relationship Type="http://schemas.openxmlformats.org/officeDocument/2006/relationships/notesSlide" Target="/ppt/notesSlides/notesSlide3.xml" Id="R20391595b91a401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7d1ed615a264dd6" /><Relationship Type="http://schemas.openxmlformats.org/officeDocument/2006/relationships/image" Target="/ppt/media/image4.jpeg" Id="R66430b905c6d40c8" /><Relationship Type="http://schemas.openxmlformats.org/officeDocument/2006/relationships/chart" Target="/ppt/slides/charts/chart1.xml" Id="R8bc5dbfec9484fbc" /><Relationship Type="http://schemas.openxmlformats.org/officeDocument/2006/relationships/notesSlide" Target="/ppt/notesSlides/notesSlide4.xml" Id="R976fc768a6354e3f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469c9ce26654089" /><Relationship Type="http://schemas.openxmlformats.org/officeDocument/2006/relationships/image" Target="/ppt/media/image5.jpeg" Id="Rdc0d6ba4c11c4b4e" /><Relationship Type="http://schemas.openxmlformats.org/officeDocument/2006/relationships/notesSlide" Target="/ppt/notesSlides/notesSlide5.xml" Id="R6990607709234a28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667bd535e054a27" /><Relationship Type="http://schemas.openxmlformats.org/officeDocument/2006/relationships/image" Target="/ppt/media/image6.jpeg" Id="Re232aac6f84f46ee" /><Relationship Type="http://schemas.openxmlformats.org/officeDocument/2006/relationships/notesSlide" Target="/ppt/notesSlides/notesSlide6.xml" Id="R638a454d92d0491c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b6ca810f3fc4ce1" /><Relationship Type="http://schemas.openxmlformats.org/officeDocument/2006/relationships/image" Target="/ppt/media/image7.jpeg" Id="Rf3c5f10ae2e24908" /><Relationship Type="http://schemas.openxmlformats.org/officeDocument/2006/relationships/notesSlide" Target="/ppt/notesSlides/notesSlide7.xml" Id="R30c8491ce4734f58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ab736d50bf84496" /><Relationship Type="http://schemas.openxmlformats.org/officeDocument/2006/relationships/image" Target="/ppt/media/image8.jpeg" Id="Rde4dfc54195042d9" /><Relationship Type="http://schemas.openxmlformats.org/officeDocument/2006/relationships/chart" Target="/ppt/slides/charts/chart2.xml" Id="R4bd888eec6484c54" /><Relationship Type="http://schemas.openxmlformats.org/officeDocument/2006/relationships/notesSlide" Target="/ppt/notesSlides/notesSlide8.xml" Id="Rdc7d0c2560dd4bd9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d6a883ceb024e10" /><Relationship Type="http://schemas.openxmlformats.org/officeDocument/2006/relationships/image" Target="/ppt/media/image9.jpeg" Id="R4d21817803594386" /><Relationship Type="http://schemas.openxmlformats.org/officeDocument/2006/relationships/notesSlide" Target="/ppt/notesSlides/notesSlide9.xml" Id="R05299fb5fbef4527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90</c:v>
              </c:pt>
              <c:pt idx="1">
                <c:v>58</c:v>
              </c:pt>
              <c:pt idx="2">
                <c:v>67</c:v>
              </c:pt>
              <c:pt idx="3">
                <c:v>74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94</c:v>
              </c:pt>
              <c:pt idx="1">
                <c:v>68</c:v>
              </c:pt>
              <c:pt idx="2">
                <c:v>90</c:v>
              </c:pt>
              <c:pt idx="3">
                <c:v>54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88</c:v>
              </c:pt>
              <c:pt idx="1">
                <c:v>66</c:v>
              </c:pt>
              <c:pt idx="2">
                <c:v>81</c:v>
              </c:pt>
              <c:pt idx="3">
                <c:v>68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92</c:v>
              </c:pt>
              <c:pt idx="1">
                <c:v>76</c:v>
              </c:pt>
              <c:pt idx="2">
                <c:v>75</c:v>
              </c:pt>
              <c:pt idx="3">
                <c:v>48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987F1AE5-32A4-4866-9D38-BF066636AA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4C5F615-F309-478B-B81B-F3844FEFCF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7DC16EE-6885-486F-9DDB-5A92AF23CC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Arquitectura DC/AC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9C412308-2C14-4D36-82D1-E754D3E152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14500"/>
            <a:ext cx="6191250" cy="2000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950" b="1">
                <a:solidFill>
                  <a:srgbClr val="FFFFFF"/>
                </a:solidFill>
              </a:defRPr>
            </a:pPr>
            <a:r>
              <a:rPr sz="4950" b="1">
                <a:solidFill>
                  <a:srgbClr val="FFFFFF"/>
                </a:solidFill>
              </a:rPr>
              <a:t>SISTEMA FOTOVOLTAICO TEORÍA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04869C4A-40D3-47BD-9960-C8AC241A42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857625"/>
            <a:ext cx="5905500" cy="1000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EAF4F5"/>
                </a:solidFill>
              </a:defRPr>
            </a:pPr>
            <a:r>
              <a:rPr sz="1800" b="0">
                <a:solidFill>
                  <a:srgbClr val="EAF4F5"/>
                </a:solidFill>
              </a:rPr>
              <a:t>balance de energía, conversión DC/AC, MPPT, protecciones, puesta a tierra, monitoreo y desempeño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DE151BE1-F57E-4E5D-9160-192E502E10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66ab76a0c3a4df5"/>
          <a:srcRect xmlns:a="http://schemas.openxmlformats.org/drawingml/2006/main" l="13672" t="0" r="13672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95350BF2-E976-4419-8F74-00A2042B6B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64DEACE7-1503-450F-9933-FCAEF6D6D9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ARQUITECTURA DEL SISTEMA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C72E7FF4-C1C6-4809-A2D2-CD42C8DFC3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99AC6EA1-FA93-4739-A088-82372D5728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5D8DDDF4-2E15-4199-81B2-FAC9A98E40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FA406011-33A2-44E5-B10E-EA96303D9E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18573523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75534906-56CB-49EE-AE4E-A037B08E65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5AA56A9-647A-4154-8451-F0F4B8336F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2456D3B-6470-46AD-8F8F-F703678F8D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Protecciones de interfaz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08B5055-2A7D-4E01-9187-277ADC72EC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Protecciones de interfaz: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C636AAD-90FF-4F13-BA26-24DF0171EE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7DC6A9A-8CCA-476F-86D3-2780AB64AB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disponibilidad y potencia DC;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6D28B12-41C7-48E1-B633-A0EC619799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407B908-90D9-48A7-AF54-891241AA39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A = (T_total−T_indisp)/T_total.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F0BF204-AD7A-4D6B-8A3B-F780207157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5ABF851-ED3F-407E-BD56-65D7360DED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61000 — compatibilidad electromagnética y calidad de energía.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FA6FF64-78A8-4A9D-9DA3-C5944568A3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9BB18D3-6CDA-4AE0-B3A1-44DE284171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Diagrama funcional y filosofía de operación.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C54E6AC-7A31-4279-BCB5-655123337A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cd3aab4b95443fa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D85B869-0ABC-442F-AD72-95B888F8D4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PROTECTION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9D89B91-6E30-4F67-A3E6-11B5CAA9C3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Disponibilidad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55ED9894-351A-482B-AEAD-37A50088B5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3B5F1763-4DDA-4509-8E18-CA62AFBA11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A = (T_total−T_indisp)/T_total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A541241E-43A3-454A-B0B6-B5C20B95E2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CC7F0DEC-371C-449D-8016-5725B55741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Excluir o reportar por separado indisponibilidades externas.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00B5C0A2-B5D6-4AF4-BEB5-07FF4B11F8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74B09E5-35E2-42B1-8E4A-1E1FE0C940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DEC7D3E7-94B7-4F18-8C6F-4A9515E456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4ADC10B-5ACE-4EAC-8823-7BC7F5F864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9458828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0ADB498-1609-442D-AB32-702A3A071D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14CE5A6-D5FC-444A-89DC-2D45EF480B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84BB3854-E747-4241-9F44-6687853DF1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Calidad de energía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B794388-EC30-4D15-B62F-42739DD28F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Calidad de energía: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079F90D-BE58-4CB5-AA5C-56B574597C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9E9B470-B76C-44DD-8A9E-3EA253053A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potencia DC y potencia AC;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D5F2E416-A315-491F-8BF4-8F0927D82B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2BC78D7-0B9D-49FA-8FDB-A3B749C9AA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ILR = P_DC,STC/P_AC,nom. Resultado expresado en —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35DD831-63F4-4367-95F9-5B017790CF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0FB74F6-6293-4B77-A876-BD00026588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CNE Utilización 2006, secciones 350 y 430.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8ADDE12-27A7-4D55-9E6A-D1B68F287C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D4247A7-AD13-4A31-9486-2E5F2B2D4E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Diagrama funcional y filosofía de operación.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78C6E55-F2DE-4F0F-BD73-0629049747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b82e575111844dc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715061D-A6CD-4D82-9517-9860A7E0FF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C28C2013-5AEC-4A8C-8969-C9C40E1A78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Relación DC/AC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A6A8D6F4-A6D0-4D8C-A4DE-4A78B7AAF6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94C1DBF7-DA23-4818-8137-F1376C6CA0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ILR = P_DC,STC/P_AC,nom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097D2097-4A58-4C5D-8E51-82F63E241A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3AEEA11E-A43C-4460-988C-BE093C08FA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Optimizar por clima, tarifa, clipping, degradación y restricciones.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9A91EE8B-0B04-45D8-B109-F9EF85E4FD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D273DEBB-B414-4B57-AD1B-FB5BB04DFF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A5D9A060-FCD7-4DB3-9E51-DEE3C31980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1FC6B91A-F49F-4D26-ABB8-E78DDB8CC0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77791970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C32F96B2-9895-40CF-AC1B-60390C5B7A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84C1D83-9576-4164-95ED-FF6154AB88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1E36E2F-A37C-4A4C-8DC3-6362B79F27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Transformación y punto de conexión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5B44783-5D4E-488D-87E8-8DB564AE78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Transformación y punto de conexión: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820E3732-4231-497A-8094-15A5F5B12A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62C8518-521F-4F9A-86D6-9068B78C0F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potencia AC y DC/AC ratio;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4B38EB92-2B63-4159-9925-91A7FD0EB6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1771EA6-D4C7-43C2-8862-7883F5BF57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η_inv = P_AC/P_DC.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6AD4DE4-26A2-47FB-9459-5B6F3064A4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FFF4B6C2-87D7-4DD9-8DAC-B269B0A0A0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62109-1:2010 e IEC 62109-2:2011 — seguridad de convertidores FV.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EEC8D8D-24CE-40F0-841E-3C023357D1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C524449-18C0-4D91-916F-7073B20DAC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Diagrama funcional y filosofía de operación.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50213BA-6D87-4A56-AD2B-7F47092746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30b1405303d4659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E8ACCBF-5A43-4D3A-9392-D99822A042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D2147E3A-0DB5-498F-B535-2DF3057BD0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Eficiencia inversor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C448738-605C-4430-B5BF-C69C02212A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C2D82340-9C84-487D-924E-568EFDF561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η_inv = P_AC/P_DC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C8F8009B-459D-4357-90D6-D6AFF995DB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741B4460-5C53-42BA-B54A-0949756EAE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Evaluar curva de carga, no solo máximo de ficha.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67FEF95-DE7C-471F-A071-ACC00990A7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41EFAAB0-2D81-4263-9DDA-972CF34571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C5D861A-AAE5-49A6-8704-0A2C1B979A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71BB288-119A-4E86-9C60-AC4C0ACED2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55113480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9EFB345B-1967-4C0B-AD3B-299B25552E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11CF555-76E7-46FB-BA9F-2B3DE18275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553B80C-A722-4E1D-A3E5-A5CF2C1149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Disponibilidad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6D4E18F-A995-4927-91DE-77D30E1EF3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Disponibilidad: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736F5A6-3C5D-4588-ABF1-AFFDB398A0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DC6C0B1-27DF-474A-A98A-BE5664C9B7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DC/AC ratio y eficiencia;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DD75354-F209-4F71-B075-31FD192A42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A4CCB0E5-DAF7-4EBF-BF54-23D98B08C9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SC = E_PV→carga/E_PV.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5E202530-755B-441E-BE7E-27BEC42974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A4BC00C-E462-436F-9F7F-94CAD58C48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61727:2004 — interfaz con red de sistemas FV.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32B03AB-ACDC-41ED-B71A-74CE65CA4A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A6BAA17-5F86-48AC-8253-FC32E7569D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Diagrama funcional y filosofía de operación.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D5852FB-F1F5-452D-9447-8769CEBD51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d26829f71014102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DE2FB3F-E4C5-4D7F-81DE-94BBF5B100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TEST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AD4A3A0A-A106-4635-85A6-FA4D33F0E5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Autoconsumo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AE0F8942-A8E5-44FE-9117-2FD65F281F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C04F3F9E-2145-4F3E-9C5C-2866D3D1C2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SC = E_PV→carga/E_PV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8ADAB8A6-4817-4160-8CEA-93F5C628B4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05F8C716-4985-461E-BBA7-5D881C18CE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Requiere series temporales coincidentes.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58EFD65-CFA5-4135-B4DB-2E25992AAC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9ADE1AB3-00B2-4EBE-BE5B-AC5BA0B943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45975232-436D-4622-A430-2078A575A2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D5AD9A0D-AA5D-4EAF-9325-18DF41D20B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450396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8C1800F0-6354-47BC-9C47-3E6F29DC73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17AD10C-2770-4740-AB62-3631CCAF6A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F01D663-950B-46D9-8A8E-9DF804B7F6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Pérdidas técnicas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6D4B3D6-A049-40CD-8A44-720F4F82ED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Pérdidas técnicas: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7EE39C7-21BC-44D1-B5F0-CE31F3FD61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0022808-E100-4D93-8144-C2EC889DC8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eficiencia y disponibilidad;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AF7C0F1-8860-4EC1-A91F-B780FE5E48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E07D049-4DA4-40A2-8AD9-E4BFAEEE0F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SS = E_PV→carga/E_carga.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ECB6E19-8B32-408A-89DC-00C0425F62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DEC6F64-18D0-4A50-B6E4-0451E87A54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62116:2014 — ensayo anti‑isla.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5B5916E-A0D5-429A-B729-09FA4957EF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926E178-01AC-4AF1-A37E-486F811517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Diagrama funcional y filosofía de operación.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09427CE-1B44-44B5-B52E-25E5F0ECE7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c15ef68a8ce4a84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3AE2A52-5FF9-48DA-98D1-DAD23B594D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07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4208949E-5DEF-44F8-BC62-DA0466FD97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Pérdidas técnicas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406dd6ad77fb4e97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23126892-C1F1-4AF3-9085-7586E39CB9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3CAFCEDC-0F94-4280-A846-9313FB5A3E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76708272-FC78-42DF-A843-D2F1652FDB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4578E757-6B37-47CF-9DFA-2168D6CDE6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B0CEC7A2-6555-4BB3-85AC-E29D937F3A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42408595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CEC78162-7C32-4272-8F66-F349F901EE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A407411-8598-468F-A021-33677EF533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E89E041-73B1-4F59-B56C-966C35DB36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SCADA y señales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0307BBE-208B-453A-8F7E-B20EE0BE52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SCADA y señales: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A4AC8D8-851E-462B-9FAD-8F0105B5D9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FDE5B89-E3B4-4E6B-80C5-9F829B07A6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disponibilidad y potencia DC;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CE8BA5C-5386-4BED-B939-62E57AE3F3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3845EC71-33A2-49F7-95FD-A91EDAD0D3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A = (T_total−T_indisp)/T_total.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62E5329-430D-46E7-8D3C-1AC9BAC1E6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6FE937E-B7EB-4E93-95F2-CBDD0EA2C3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61000 — compatibilidad electromagnética y calidad de energía.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6042D7B-5709-4BEF-A5AE-30A5E2BF0F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F86F574-79AC-400D-88E7-1746B202E7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Diagrama funcional y filosofía de operación.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2AE6848-CD87-46D9-B056-0DB5D34628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fffcfdab2a74464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56F1FC97-0EA9-4820-89D6-7F136A4BAA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FAILURE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3EE93287-CFDC-42A2-AE0F-AF9223ABC9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Disponibilidad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573915CE-391E-422D-A6DD-46054B01EE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ED0C8FEC-918C-48CF-B4AA-C8FCAC1530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A = (T_total−T_indisp)/T_total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A7EABBF4-AB4F-4270-BFA1-7E61C7077B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FCA9152D-C634-491F-8C1F-C86E55DA7B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Excluir o reportar por separado indisponibilidades externas.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CCF7BA2E-829C-403D-B1D3-125F09F2EF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672EC48-8B8A-45C4-A7E9-D04B8BA53C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ECCD03F1-DFBE-4617-83EC-2B10E67FE5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129AD14A-1E1E-44E6-8B08-0F0107D523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64844799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81B87047-2B30-4921-9C0A-B6BF3A3850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DE96990-3042-4977-962E-882EEF2849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855FDDF0-9F62-4230-9952-13DB71834B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Modos de operación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6992641-423C-4E3C-A5E7-AEFF3D60E8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real documentado: Central Solar Rubí — Moquegua (caso público documentado).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BE96245-F5FE-4D0A-9B18-5EDF7A03BC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6112D51-CCFC-4463-8602-E68D115ECA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144,48 MW de potencia efectiva; más de 560 mil paneles; supervisión preoperativa de Osinergmin.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2CB0892-66F8-47AF-AB43-5B7FB84F8F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6564776-069B-4ED7-BE0B-193C96C0BE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ILR = P_DC,STC/P_AC,nom (—),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EAED506-C04D-46AE-9816-64A5AD979B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D45C9F0-A945-44AE-960F-B145172E70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El caso demuestra la trazabilidad entre concesión, equipos contractuales, pruebas, operación comercial y supervisión permanente..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E4B5065-6920-4DF7-917B-BD19E4B4B5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6D64954-423E-47AA-9651-E43E21112D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Osinergmin, supervisión de operatividad de la Central Solar Rubí, 21-02-2018.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59A7DFF-4196-4F1D-B074-CB418C852E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4a3c628be3b491f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016FC83-93BA-4D4E-80C5-DD546C277D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07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22B5EBDA-0BE1-49B1-910B-F1B05A2F01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Central Solar Rubí — Moquegua (caso público documentado)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F915B37A-404E-4244-B2E3-58337A6FA9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144,48 MW de potencia efectiva; más de 560 mil paneles; supervisión preoperativa de Osinergmin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96DA4BF4-B83A-4C8D-B557-1D58C877A7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DD492DE3-8ED3-4576-BBF1-4EBA4BFFC0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El caso demuestra la trazabilidad entre concesión, equipos contractuales, pruebas, operación comercial y supervisión permanente.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7B02A2BE-29D0-4A59-A322-AE3C3C7401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Osinergmin, supervisión de operatividad de la Central Solar Rubí, 21-02-2018.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2DA6704-3AC0-49F6-B7E2-3D20CB7133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F10F47F5-F74A-4414-94AF-6E933C2781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4B69E1F-AE39-4B93-97E6-4D362E81C4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598061BF-D8D3-4292-97B2-7798CB2B5C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89262697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DED5205-D7A6-4AE2-9C22-089BB14A9F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E115E6F-5524-4CA3-9107-8E58087460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CD0FCA8-C3C4-4DA1-B48C-A8E7916E12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Caso 500 kWp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5BA01A24-B5E3-4C3B-ABF6-42F0E1FCCB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real documentado: Central Solar Rubí — Moquegua (caso público documentado).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C0A098C-F96E-47E8-8D6F-28B88EC872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AC787A0-0D65-4176-8AA6-6D0D242A30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144,48 MW de potencia efectiva; más de 560 mil paneles; supervisión preoperativa de Osinergmin.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5DB2C51-EA37-45C6-A77E-7FF0E7877E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CBE8551-F437-4BA5-BFD8-69A60A3CBC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η_inv = P_AC/P_DC (%),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8E78F6D8-2F1A-46E2-980E-57D67E597E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6BA1485-FB37-4C8C-85CD-4B2F5B45B0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El caso demuestra la trazabilidad entre concesión, equipos contractuales, pruebas, operación comercial y supervisión permanente..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053BFCB-A1A5-4FEC-BEC2-0DCD37DF26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188D7F6-E506-456C-9D04-6C19F92F62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Osinergmin, supervisión de operatividad de la Central Solar Rubí, 21-02-2018.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BDB4DFF-23D4-4874-8B31-C5E90BC309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ea428cac0184c29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544157A0-42C5-496A-A263-492E4B3082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07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86ADFE4F-4429-48D4-BDE5-35C33B0E42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Central Solar Rubí — Moquegua (caso público documentado)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0783084A-2776-4E16-93BD-D1D14A0B2C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144,48 MW de potencia efectiva; más de 560 mil paneles; supervisión preoperativa de Osinergmin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F471B7E6-D035-4EB3-9AE3-BE2B074E85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46E25082-FDC8-41FF-B38E-5954F0FF55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El caso demuestra la trazabilidad entre concesión, equipos contractuales, pruebas, operación comercial y supervisión permanente.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9063F5E0-7A31-4CB7-9297-45267E7FA4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Osinergmin, supervisión de operatividad de la Central Solar Rubí, 21-02-2018.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FB2B8D8-9C52-4124-B8D2-630B3ED586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FC794CEC-C2FC-4923-950A-C289312923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9F8F5B61-450D-47D4-997B-D1DEA33F2E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04E853D7-B090-4C1C-BDDC-8DD82221A9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50274977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161B10AB-995E-4789-BFC0-C9D5D85210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7020ADF-D8DD-436B-8BC5-278EF538DD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6A89792-4EBB-468A-B034-B29D8C2393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Balance horario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85D39D9E-5698-44F9-A8AE-29EE63622A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Balance horario: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03DC1710-EE51-459F-A55C-595C8C7DDA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1A3F9BE-497F-4C36-A772-A4421510AA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DC/AC ratio y eficiencia;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FF550A1-AD5B-47AF-BA62-1E983143BC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BA167AF-D668-4571-B9BC-5BD378C508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SC = E_PV→carga/E_PV.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68BDD73-4DEF-4704-8BED-ABD5CABCC1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03920A0-28A8-4816-A47D-B61EAEFDAB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61727:2004 — interfaz con red de sistemas FV.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C5417D77-0D72-476F-9B3B-A23DE93505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5E26368-E450-4365-BF19-F1593AA8FC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Diagrama funcional y filosofía de operación.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D5A24A3-0F5D-4CD7-A303-627601743F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bda395c7f1c432b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51EE50A-CE12-4297-80D9-B9452E2B95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07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90E8EE8E-B12E-4877-85B8-C271A93BAA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Balance horario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9f751d3e8a444a79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F7BE8C34-3F3A-484F-824D-D374269DCE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81C9E202-0338-4A91-A6B2-A0709AE141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8478D09C-E98B-468E-9E18-D816B24BA3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A1C51A6F-6A7C-416B-BED7-3BFD9520C9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F7CE3444-DFEB-476D-B099-11F1552EF0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80588695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A09E18B4-FA4C-4692-B6CF-520E909DA3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701E094-891B-4EF6-852E-87F566014F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8B03ADF-2ABB-4C78-8800-5B3C029334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FMEA del sistema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032036A-C4DD-48CF-BE62-6DFD852F46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FMEA del sistema: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D03BB09-A05E-429D-8CE5-E3B849BF96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E3DFC8D-AC48-4AB2-A360-EF218A10CC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eficiencia y disponibilidad;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89C4665-25AE-4E1C-909D-574A016534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F5EEFCE-842D-4461-958D-5CE4394FC6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SS = E_PV→carga/E_carga.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87A5D576-65E1-42DF-9CEB-23939E6805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9AEF9B2-8212-4816-BF39-7518F0D502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62116:2014 — ensayo anti‑isla.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C6121A58-6DB7-4C02-9010-8928C6BDE9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D3594D6-1A90-4886-BAE1-6C5E173FD1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Diagrama funcional y filosofía de operación.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56A60B0-A54A-4285-AF32-CE0AAF4762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9a80d05323b41fc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19770E7-9293-4098-9CCB-699D35F227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2886D19-54FD-490A-9E26-6B9962794A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Autosuficiencia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297D2D7A-A1E2-43B2-A350-3257C43ED8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32CB4077-C9FE-48FB-8E84-65BACE48D5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SS = E_PV→carga/E_carga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9EF32969-C772-4511-A665-9538D5637F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57E3F04C-4E4D-45DC-9425-087620826B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Diferente de autoconsumo; no intercambiar indicadores.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A61E93C4-CEDF-42DC-8115-CBA230E163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C2A67071-6B50-42BE-9BDA-6C247318DE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6ECDA1C-EDDC-4A9E-B2D4-F724EFB828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5032F21C-B553-4037-A464-83C0DD5F11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56371135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B8DDB325-AB60-4A47-8A06-85FCB47185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FC1F72D-FC5A-411B-A57E-AF5944C7DD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29BC359-E1E7-4A50-93E9-1A71536842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Modelo de energía horario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A7E6218-1D64-47DE-8C79-EE83614481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5D91D70-AF72-457C-99B8-4AADE2679A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DB2A9A8-BE19-4B92-9EB1-F8C61771F7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62109-1:2010 e IEC 62109-2:2011 — seguridad de convertidores FV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951B9CF-2E91-41AA-A4B6-6979405C54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C81C728F-B9CF-4C7F-809F-34E0216D78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61727:2004 — interfaz con red de sistemas FV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E20A260-9FDB-41A2-867E-6FDC839FD4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6FA7B41-E76D-4D4D-A5C5-23BE42A0D7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4D1F697-FD9F-45FD-8F00-5BBE854571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9CC0D85-C205-404B-8E55-58B16D222B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45136A5-D19B-42A3-9DD3-2F8B937A7B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3e7f1c64e6d4d44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A481308-9591-47EC-8329-2DE30C20FF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07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CD8AF9DA-FA0F-4F00-BFF0-B7A9A0340D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06D907E3-6DD7-4036-93EB-9503CF018C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IEC 62109-1:2010 e IEC 62109-2:2011 — seguridad de convertidores FV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37F93C62-1ACD-477B-B3FD-90589D252B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IEC 61727:2004 — interfaz con red de sistemas FV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FA4EBCEC-DBB8-4185-A94C-D9520312D1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7D6CA244-50A0-408C-A79D-3712BFB1A5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EA18D074-6097-49BB-8822-C8DC6B5708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AFC4FC3D-CA8D-4A3E-ACD5-C610D48656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7BD04B17-3E57-47D6-8AF9-FAFC4262F1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48393150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0C35FFAE-B84B-48E9-AD84-E81038C64B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9974C5D-AFC1-467B-8A87-F884BA8854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99B8431-4D76-43B2-8397-2EE15B81FC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Bases de diseño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8B0CFE11-F772-4A5E-91D5-94719910A2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Cierre profesional: cálculo reproducible, plano coherente, prueba aceptada y expediente controlado.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17B047B-FD7F-41F0-862B-74D771D890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E0B53A6-FD43-445A-BF7A-DD2B1FF871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Recalcular una muestra independiente y verificar unidades, redondeos y márgenes.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6948EE88-39D0-4E92-9093-318C5B7E1E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FFDECF0-7A89-4F36-B6F5-9CD92A3A00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Conciliar memoria, planos, listas, ajustes, protocolos, as-built y manuales.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D79C3A4-EB86-49FC-B7E5-753B5633B9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39AA80CE-45E0-46BB-814E-8F05BB1616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Defender el caso Sistema on‑grid industrial de 500 kWp ante revisión técnica, contractual y de seguridad.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396EF01-006E-47EC-9D91-BBBDBCDA7B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22E4D0C-3EEE-42A5-83E1-EC006F12CD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Criterio de dominio: explicar qué dato cambiaría la decisión y cómo se verificaría.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4DEE773-8F11-43AB-A7C8-F681ACE8B9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10a4dfe94254a50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C83D955-1028-4C9E-A9B3-3CB5900A2F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9F7A582F-05FD-432A-9243-DAA7C37C1B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Disponibilidad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2117B292-6B8A-4A56-9F27-17AA65649E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00A8D418-49A8-418E-A6F8-1CB3A32112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A = (T_total−T_indisp)/T_total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D3451CB5-E304-4008-AC61-ED51092C32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8DC722BC-FD1A-4C78-867F-EDA7D7091E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Excluir o reportar por separado indisponibilidades externas.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C617E89C-7421-450C-97F3-A8E35317E2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0644B514-A640-4BED-83AF-FB7744107A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B34F6627-6ECC-4743-89AE-728F069F97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26EE6711-06D1-466C-917D-6A370FEB3D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78429507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834A0F3-32DB-4309-9171-7898E218A8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D6FC38F-9EE5-4478-A84F-4A3E9CAC72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CBDEFB7-B9AE-4FF7-97D6-C456939870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Relación DC/AC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9789D6E-000D-4166-87B2-0D737C6B4D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Relación DC/AC: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BAE53FB-CA86-426D-9599-790070F817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9054863-34DA-4A68-9A48-AA8ECADBDB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ILR = P_DC,STC/P_AC,nom. Salida requerida: —.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A7603D5-F704-4366-8B88-7D1ACBE209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8436C3D-F1BF-4BDB-92FC-45EC929D3E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Optimizar por clima, tarifa, clipping, degradación y restricciones.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DA54767-3A31-4A79-8D2B-A0D1BDF23A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41CB1DD-54E1-4878-84E8-F4150BA903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62109-1:2010 e IEC 62109-2:2011 — seguridad de convertidores FV.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CD6B896-85F4-436D-8E1F-BA403B180C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129624A-BAE8-4FEB-BFF5-149686F16B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BA03788-71D8-4009-A75B-2C8073661B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b5d299bb8f34819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4868AC6-43E8-493B-86D2-1A11813498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CD519598-9D98-4A03-9ED9-CEABD70A2C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Relación DC/AC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515574E2-9E79-4B94-8BF9-F147C40137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A6010D10-7912-4BD8-882B-6202FC8EFD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ILR = P_DC,STC/P_AC,nom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995AAFB3-4087-4246-992F-01590044F8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B3487353-4A68-425A-8122-355FA68ED8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Optimizar por clima, tarifa, clipping, degradación y restricciones.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C854CA6C-27EE-4677-8430-86CE313531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935A0E24-9C2D-4C56-A3BC-AB8049E488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D0C65374-3469-467A-8C3A-B87F6B777E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365CBE2-F7B1-40DA-BD57-C5D63D1702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00898075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96FEA030-4DA8-4F6A-AE4F-82A9035F7F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8796A2D-CCD6-410C-A94E-FC8EE30633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417D620-720F-48B6-884E-06A22A9CAB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Ventana MPPT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4F1864BD-465D-40DA-A29C-9C8F854491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Ventana MPPT: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B993C6E-0663-48A4-8188-7A3780A499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8B1377F-617E-48AF-8799-239EE2216F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eficiencia y disponibilidad;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A091848-0607-45B4-AF8E-27175ED3C5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A4BF6E8-84B1-4A44-A503-E1ED00B185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SS = E_PV→carga/E_carga.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E2EBC73-9660-4046-B4C8-9789623781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1914E77-5470-4E23-994D-C4CF29A1D6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62116:2014 — ensayo anti‑isla.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C433C42F-08E0-47C6-B16A-5986AC025B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5C57AC3-C631-45DB-9428-FE3319150B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Diagrama funcional y filosofía de operación.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3E3939A-D9F5-4B33-91ED-06C0C58455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6430b905c6d40c8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EBC3745-0AC3-494A-A4C4-BBD7D5A4B4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07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A214748D-ADE0-466A-AFEA-89DE3E838B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Ventana MPPT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8bc5dbfec9484fbc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0A60F8C4-B280-44B3-8410-602FA9DD68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6340E981-8A7E-422F-9753-09B8CA9973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698ED77E-D221-47E1-B67B-FD75EA78BA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332D8031-B408-4E16-9024-10C23CBB2D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F3955B47-288A-4B97-A1DF-CC2B96D802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63564652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A865D6C-3702-4E04-886A-167B9C254A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9A51888-8FDF-4C4A-A023-91253F7557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6B0EE40-F975-4008-8CF0-60045C4C09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Curva de eficiencia del inversor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DF737C6-2FA6-41EA-8A01-90B4F9C828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Eficiencia inversor: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7A63042-0C84-4032-B532-DD91B5EB60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3AF461F-48F3-4E9B-9A8C-6CCDBE8A12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η_inv = P_AC/P_DC. Salida requerida: %.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6DAD971-337B-4D79-A382-C790A3DCAC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33A7F3E9-30E4-4CDE-870E-0ADB088331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Evaluar curva de carga, no solo máximo de ficha.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7FADEAE-C3C4-4BFA-89B8-E02096529D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F43F136-75F5-45AB-929E-EE29BCB40B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61727:2004 — interfaz con red de sistemas FV.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07560C7-DEB1-4290-A6DF-C9BF255A03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6F908D5-4C4D-4ABD-B391-6837511DF2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4FE508D-BC27-4015-A205-DEEAC982FF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c0d6ba4c11c4b4e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407F0CA-B9AD-46F3-9EBA-9796B86EF3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28591CB5-01A0-4896-82D1-C00018CA8B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Eficiencia inversor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4F234DE7-FCD1-4FC7-A108-142D338FDB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38D4BA41-0588-4E1D-9D51-37AAC7C6A3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η_inv = P_AC/P_DC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DF16CB3E-7DE0-4A82-BEB2-7407DFC028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8111DF75-2891-4F54-97C8-12D76DFD8C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Evaluar curva de carga, no solo máximo de ficha.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845C2D2-07DD-4194-BE60-FF7776CA73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DCF5131F-7B11-436F-BF49-BB9B6D3A93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8D263F26-D58D-4BFD-BF5A-B2E5BB6900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C21EB173-20FF-4BE4-9A70-C41858602A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71037037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A018AD7B-1988-4BD6-8DD0-F1CC22C266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25792E3-A1C8-4678-86FA-7440319940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ED87E18-4EA9-448C-9E87-1595EE157B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Clipping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D68E817-14E5-4173-9B7B-1DD795BBC8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Clipping: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2ACC7C4F-A04D-4E6E-A12C-99CEC65A4A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684326E-2C71-44A0-9DAA-B1E8D26DE7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potencia DC y potencia AC;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B5FF1DC-07BF-4FC8-B06F-6AA7EB4BE4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25B3004-9AFE-47B6-A68E-03D3091742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ILR = P_DC,STC/P_AC,nom. Resultado expresado en —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284CA1E-82E7-47E1-B4D2-9C2C644A38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DFC2362-3528-4ACC-921A-15B30F7E83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CNE Utilización 2006, secciones 350 y 430.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32C0E15-7B71-4FAF-AF78-FACD740BFB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FCDB582-DA75-42E2-8748-EDBB328614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Diagrama funcional y filosofía de operación.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EA86567-9716-4DEB-8E70-DF8A501F67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232aac6f84f46ee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D88FFF3-70C2-48B8-8BAF-AEF42A389B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D3E2312-D9CC-4F2D-9B1F-C1E36D4C2B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Relación DC/AC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D526AD93-3C4C-4DA3-B166-E3B10EA9B7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34E09131-DCF8-42E8-BD8B-A9FA0C1BF8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ILR = P_DC,STC/P_AC,nom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F119CBEE-5648-43D9-A58B-B3AA69249E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29EE76EE-F7A8-4185-B87B-5549388577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Optimizar por clima, tarifa, clipping, degradación y restricciones.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78E2A60C-889E-4A70-B2E9-4F461C3F1A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7868D880-B15B-422F-9AF0-F802546426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F09DC4E1-4021-4CA6-A936-3E0C87834A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CFA8FBB5-37B2-4335-8598-17917F13FE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03865729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F47FAFBC-3B5E-4FCC-9C04-416E72E043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9BF2EC7-CDDC-45F9-AEDB-1D87934F5A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8B612BE7-EF74-45AB-9272-907285C497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Autoconsumo y autosuficiencia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56C96129-98DC-4C66-95BC-D1F5EE0715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66BC756-1BC3-4058-A0B9-A8FAB82C8F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764CDFD-8400-425C-B30B-A31FC0824F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62109-1:2010 e IEC 62109-2:2011 — seguridad de convertidores FV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D73FCBEC-575A-47A2-8B53-B7718FB04A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CE8FB225-10EE-496D-A7E2-05CEC2F5E8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61727:2004 — interfaz con red de sistemas FV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0CBAB92D-1AF7-425B-9228-61DEBACC91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DD96B86-DBB3-4E8D-89DD-9A55C798EC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5F74CB45-D2FF-4C06-BF03-E0B3623A6E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A6ABCB0-FA42-4865-9505-6D2E9F914A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C24E80B-4A1D-4317-9A2A-2C1FB9A386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3c5f10ae2e24908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DD1B5B0-7A72-47E4-A2E3-DF0163D293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07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744E4CE5-E86E-4DDA-9285-C654425672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84BA390C-979F-43F1-BB3A-F294093E5C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IEC 62109-1:2010 e IEC 62109-2:2011 — seguridad de convertidores FV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3E2AB32B-A7D7-4E80-8901-835291062C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IEC 61727:2004 — interfaz con red de sistemas FV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073C0EFA-EAD7-45E8-B22B-3610DF9ED6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18FBEAAE-E037-4B45-8A4E-49D88C19C0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413FCA03-CBC5-4DD7-9FE5-8B69C0E3FE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9EA8C405-5781-47DE-948F-95CC515026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AEF4FBD9-49F0-4E30-8FCD-AE34F9489C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0182956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1B4E471F-37AF-426C-B4B1-ECA35667D8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413F24A-7D37-46AA-9826-7FAFA54D33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C1C5643-5BDC-40B7-B798-C505019FD0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Control de exportación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5FB89E2-7E78-4A49-B512-4ED547A0EC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Control de exportación: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251465D-FAA9-4984-9E36-D0E55B3CC1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06560B2-F8E9-44AC-80C1-7A92B2D71D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DC/AC ratio y eficiencia;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D924D389-DC90-495D-AF85-90C7C2EDE0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5E4C6CC-83A8-430E-AD55-35F403283A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SC = E_PV→carga/E_PV.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0314DD95-943B-455A-A4F2-EE1DCB654F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F56BB7F-4F66-4BFE-A508-1827C6FF7A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61727:2004 — interfaz con red de sistemas FV.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D856993-8EFD-4FBA-9E54-7157A43BD6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1E7526B-B342-4058-B5F7-02D52485DC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Diagrama funcional y filosofía de operación.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E8B4E9B1-7A55-4D9A-B05B-955BCF00C0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e4dfc54195042d9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076FA6D-DB8E-410C-965E-2B891AD904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07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92A7E49A-25E6-4827-8C21-8333202C1B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Control de exportación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4bd888eec6484c54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D7254A90-D927-463C-8BF5-2D96E457C4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8CE953E9-14ED-46AF-84D2-FAE527FC23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0301C45C-8C73-467F-B9A4-0404FBD1C7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2123C2D6-001E-4419-993E-EA1033F9F4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867ED0C3-C02E-4B90-98CF-526F4EB299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16571254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4F76C8C-C34C-4230-AA49-216CB11B12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1E9DE5C-61DA-4C33-A3AB-794A84F09D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ARQUITECTURA DEL SISTEMA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39322CB-1ACB-4B53-906E-9F6467CE04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Anti‑isla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F469977-FB0C-4FB7-98A7-6D612EC51C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Autoconsumo: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AADF458-64DE-4F57-B10A-15D323BCF6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1E7CBE7-1952-4D2B-8C83-7CA291792A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SC = E_PV→carga/E_PV. Salida requerida: %.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23EB4A2-7EB5-4760-8B1C-F28B80739A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2B2129E-F27A-4ADF-BDB4-6BAB132FE1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Requiere series temporales coincidentes.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3C0ED40-30B4-45DA-BCE9-D8412A17B1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41FB51A-A2A6-4D28-ABCD-89076BCB7D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62116:2014 — ensayo anti‑isla.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5D5A3DF-DD4C-4DF6-8934-05CB6D5740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731671C-A143-4346-9C20-EAB81697D7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E87CAB2-B422-4793-B316-E5A3CE04DB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d21817803594386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0BC4C47-E2EC-44BB-A7AF-BFDDD8EE6A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B3CFC039-C25D-4520-AF98-1543758CEA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Autoconsumo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F920B0CA-F9FF-4280-A30F-AEBC84F520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8568F9BF-8DE8-4620-A702-46E0753A8C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SC = E_PV→carga/E_PV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913BD5D9-4484-4C52-AD8B-B471C5F301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4299CF65-80F1-4371-BFF4-A1060C9FD5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Requiere series temporales coincidentes.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0DA1F346-FE2E-4FEB-8DE9-9B93660484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72568D90-1E82-471A-A100-C82B9E60B8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8E681CA0-D510-4327-9084-C853140A77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1883F4CB-1E51-4616-AED1-1AAF00AB3C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6756927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2026-07-25T06:32:54.3380000Z</dcterms:created>
  <dcterms:modified xsi:type="dcterms:W3CDTF">2026-07-25T06:32:54.3380000Z</dcterms:modified>
</coreProperties>
</file>