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f43e094311874f25" /><Relationship Type="http://schemas.openxmlformats.org/officeDocument/2006/relationships/extended-properties" Target="/docProps/app.xml" Id="R14e12c82b4674f20" /><Relationship Type="http://schemas.openxmlformats.org/officeDocument/2006/relationships/officeDocument" Target="/ppt/presentation.xml" Id="R1177c0dbcd8a46a1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81e0a5f9414549e8"/>
  </p:sldMasterIdLst>
  <p:notesMasterIdLst>
    <p:notesMasterId xmlns:r="http://schemas.openxmlformats.org/officeDocument/2006/relationships" r:id="R07c317a0cdac46ca"/>
  </p:notesMasterIdLst>
  <p:sldIdLst>
    <p:sldId xmlns:r="http://schemas.openxmlformats.org/officeDocument/2006/relationships" id="256" r:id="R4de831e59c6045f8"/>
    <p:sldId xmlns:r="http://schemas.openxmlformats.org/officeDocument/2006/relationships" id="257" r:id="R8d03a7ac300d4b00"/>
    <p:sldId xmlns:r="http://schemas.openxmlformats.org/officeDocument/2006/relationships" id="258" r:id="R2c62f082c244416e"/>
    <p:sldId xmlns:r="http://schemas.openxmlformats.org/officeDocument/2006/relationships" id="259" r:id="Ra50a604a2d454e51"/>
    <p:sldId xmlns:r="http://schemas.openxmlformats.org/officeDocument/2006/relationships" id="260" r:id="R464017e6e8a147ea"/>
    <p:sldId xmlns:r="http://schemas.openxmlformats.org/officeDocument/2006/relationships" id="261" r:id="Rbcf798d1e59a4b65"/>
    <p:sldId xmlns:r="http://schemas.openxmlformats.org/officeDocument/2006/relationships" id="262" r:id="Reacd90d507a34159"/>
    <p:sldId xmlns:r="http://schemas.openxmlformats.org/officeDocument/2006/relationships" id="263" r:id="R9fde5b41c5544c7b"/>
    <p:sldId xmlns:r="http://schemas.openxmlformats.org/officeDocument/2006/relationships" id="264" r:id="R2797b62d1afb4cbc"/>
    <p:sldId xmlns:r="http://schemas.openxmlformats.org/officeDocument/2006/relationships" id="265" r:id="R63d4cbda60e7465a"/>
    <p:sldId xmlns:r="http://schemas.openxmlformats.org/officeDocument/2006/relationships" id="266" r:id="R2d7ad9ae61194265"/>
    <p:sldId xmlns:r="http://schemas.openxmlformats.org/officeDocument/2006/relationships" id="267" r:id="R450ef3ba075f49d5"/>
    <p:sldId xmlns:r="http://schemas.openxmlformats.org/officeDocument/2006/relationships" id="268" r:id="Rea9f0b9a0a4d4c2b"/>
    <p:sldId xmlns:r="http://schemas.openxmlformats.org/officeDocument/2006/relationships" id="269" r:id="Rfa8695bdd6474afb"/>
    <p:sldId xmlns:r="http://schemas.openxmlformats.org/officeDocument/2006/relationships" id="270" r:id="Rb7e77f7f67b640dc"/>
    <p:sldId xmlns:r="http://schemas.openxmlformats.org/officeDocument/2006/relationships" id="271" r:id="R82e23340dd5d499b"/>
    <p:sldId xmlns:r="http://schemas.openxmlformats.org/officeDocument/2006/relationships" id="272" r:id="R3b47916686214a1a"/>
    <p:sldId xmlns:r="http://schemas.openxmlformats.org/officeDocument/2006/relationships" id="273" r:id="Rac845042939d4bc5"/>
    <p:sldId xmlns:r="http://schemas.openxmlformats.org/officeDocument/2006/relationships" id="274" r:id="R7ca45eba3c0747cc"/>
    <p:sldId xmlns:r="http://schemas.openxmlformats.org/officeDocument/2006/relationships" id="275" r:id="Rba8697162bea4bc5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ab8f8a278cef4cfc" /><Relationship Type="http://schemas.openxmlformats.org/officeDocument/2006/relationships/slideMaster" Target="/ppt/slideMasters/slideMaster1.xml" Id="R81e0a5f9414549e8" /><Relationship Type="http://schemas.openxmlformats.org/officeDocument/2006/relationships/notesMaster" Target="/ppt/notesMasters/notesMaster1.xml" Id="R07c317a0cdac46ca" /><Relationship Type="http://schemas.openxmlformats.org/officeDocument/2006/relationships/presProps" Target="/ppt/presProps.xml" Id="R07bd77283c624203" /><Relationship Type="http://schemas.openxmlformats.org/officeDocument/2006/relationships/tableStyles" Target="/ppt/tableStyles.xml" Id="Rf5481a7f5a1d4651" /><Relationship Type="http://schemas.openxmlformats.org/officeDocument/2006/relationships/slide" Target="/ppt/slides/slide1.xml" Id="R4de831e59c6045f8" /><Relationship Type="http://schemas.openxmlformats.org/officeDocument/2006/relationships/slide" Target="/ppt/slides/slide2.xml" Id="R8d03a7ac300d4b00" /><Relationship Type="http://schemas.openxmlformats.org/officeDocument/2006/relationships/slide" Target="/ppt/slides/slide3.xml" Id="R2c62f082c244416e" /><Relationship Type="http://schemas.openxmlformats.org/officeDocument/2006/relationships/slide" Target="/ppt/slides/slide4.xml" Id="Ra50a604a2d454e51" /><Relationship Type="http://schemas.openxmlformats.org/officeDocument/2006/relationships/slide" Target="/ppt/slides/slide5.xml" Id="R464017e6e8a147ea" /><Relationship Type="http://schemas.openxmlformats.org/officeDocument/2006/relationships/slide" Target="/ppt/slides/slide6.xml" Id="Rbcf798d1e59a4b65" /><Relationship Type="http://schemas.openxmlformats.org/officeDocument/2006/relationships/slide" Target="/ppt/slides/slide7.xml" Id="Reacd90d507a34159" /><Relationship Type="http://schemas.openxmlformats.org/officeDocument/2006/relationships/slide" Target="/ppt/slides/slide8.xml" Id="R9fde5b41c5544c7b" /><Relationship Type="http://schemas.openxmlformats.org/officeDocument/2006/relationships/slide" Target="/ppt/slides/slide9.xml" Id="R2797b62d1afb4cbc" /><Relationship Type="http://schemas.openxmlformats.org/officeDocument/2006/relationships/slide" Target="/ppt/slides/slide10.xml" Id="R63d4cbda60e7465a" /><Relationship Type="http://schemas.openxmlformats.org/officeDocument/2006/relationships/slide" Target="/ppt/slides/slide11.xml" Id="R2d7ad9ae61194265" /><Relationship Type="http://schemas.openxmlformats.org/officeDocument/2006/relationships/slide" Target="/ppt/slides/slide12.xml" Id="R450ef3ba075f49d5" /><Relationship Type="http://schemas.openxmlformats.org/officeDocument/2006/relationships/slide" Target="/ppt/slides/slide13.xml" Id="Rea9f0b9a0a4d4c2b" /><Relationship Type="http://schemas.openxmlformats.org/officeDocument/2006/relationships/slide" Target="/ppt/slides/slide14.xml" Id="Rfa8695bdd6474afb" /><Relationship Type="http://schemas.openxmlformats.org/officeDocument/2006/relationships/slide" Target="/ppt/slides/slide15.xml" Id="Rb7e77f7f67b640dc" /><Relationship Type="http://schemas.openxmlformats.org/officeDocument/2006/relationships/slide" Target="/ppt/slides/slide16.xml" Id="R82e23340dd5d499b" /><Relationship Type="http://schemas.openxmlformats.org/officeDocument/2006/relationships/slide" Target="/ppt/slides/slide17.xml" Id="R3b47916686214a1a" /><Relationship Type="http://schemas.openxmlformats.org/officeDocument/2006/relationships/slide" Target="/ppt/slides/slide18.xml" Id="Rac845042939d4bc5" /><Relationship Type="http://schemas.openxmlformats.org/officeDocument/2006/relationships/slide" Target="/ppt/slides/slide19.xml" Id="R7ca45eba3c0747cc" /><Relationship Type="http://schemas.openxmlformats.org/officeDocument/2006/relationships/slide" Target="/ppt/slides/slide20.xml" Id="Rba8697162bea4bc5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3d6386e250604879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4ff3a35f1ed44d10" /><Relationship Type="http://schemas.openxmlformats.org/officeDocument/2006/relationships/notesMaster" Target="/ppt/notesMasters/notesMaster1.xml" Id="R5f781339073a422e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a7010b6a81434724" /><Relationship Type="http://schemas.openxmlformats.org/officeDocument/2006/relationships/notesMaster" Target="/ppt/notesMasters/notesMaster1.xml" Id="Rbf03892e00284857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3c039c8fff654621" /><Relationship Type="http://schemas.openxmlformats.org/officeDocument/2006/relationships/notesMaster" Target="/ppt/notesMasters/notesMaster1.xml" Id="Rfd93bdef65314d04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75d212100c494c3e" /><Relationship Type="http://schemas.openxmlformats.org/officeDocument/2006/relationships/notesMaster" Target="/ppt/notesMasters/notesMaster1.xml" Id="Rc14f78c9c2104cf2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d9ef41302ed54c27" /><Relationship Type="http://schemas.openxmlformats.org/officeDocument/2006/relationships/notesMaster" Target="/ppt/notesMasters/notesMaster1.xml" Id="R48b211c1e3c54162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effecd88c0014e70" /><Relationship Type="http://schemas.openxmlformats.org/officeDocument/2006/relationships/notesMaster" Target="/ppt/notesMasters/notesMaster1.xml" Id="R64955cb7a7254593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21998d7e681b43a7" /><Relationship Type="http://schemas.openxmlformats.org/officeDocument/2006/relationships/notesMaster" Target="/ppt/notesMasters/notesMaster1.xml" Id="Re1045fc0eef84db6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9443a61ee58c4f09" /><Relationship Type="http://schemas.openxmlformats.org/officeDocument/2006/relationships/notesMaster" Target="/ppt/notesMasters/notesMaster1.xml" Id="R65d6b704cf4e4664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27604bfa2f51425e" /><Relationship Type="http://schemas.openxmlformats.org/officeDocument/2006/relationships/notesMaster" Target="/ppt/notesMasters/notesMaster1.xml" Id="Raa42a76cc3794b10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8de02effbe6c43e5" /><Relationship Type="http://schemas.openxmlformats.org/officeDocument/2006/relationships/notesMaster" Target="/ppt/notesMasters/notesMaster1.xml" Id="Re29f5b528951432d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dadf91fe9e0a48ef" /><Relationship Type="http://schemas.openxmlformats.org/officeDocument/2006/relationships/notesMaster" Target="/ppt/notesMasters/notesMaster1.xml" Id="Ra7ce252f48fc40e6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a45d789c0c16457f" /><Relationship Type="http://schemas.openxmlformats.org/officeDocument/2006/relationships/notesMaster" Target="/ppt/notesMasters/notesMaster1.xml" Id="Rde5cbc966b974049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e551ae2390894b94" /><Relationship Type="http://schemas.openxmlformats.org/officeDocument/2006/relationships/notesMaster" Target="/ppt/notesMasters/notesMaster1.xml" Id="Re3066a76f57b4b4d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7d05d240977d4165" /><Relationship Type="http://schemas.openxmlformats.org/officeDocument/2006/relationships/notesMaster" Target="/ppt/notesMasters/notesMaster1.xml" Id="R8441c4426ebb40a6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2c67112227e14648" /><Relationship Type="http://schemas.openxmlformats.org/officeDocument/2006/relationships/notesMaster" Target="/ppt/notesMasters/notesMaster1.xml" Id="Rbb2cdb88e77a4920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42be77fb0c12466f" /><Relationship Type="http://schemas.openxmlformats.org/officeDocument/2006/relationships/notesMaster" Target="/ppt/notesMasters/notesMaster1.xml" Id="R508cde0cfa3847e7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4cf3a406399e494d" /><Relationship Type="http://schemas.openxmlformats.org/officeDocument/2006/relationships/notesMaster" Target="/ppt/notesMasters/notesMaster1.xml" Id="Re325ee26cac54599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5960d66ecdc140ea" /><Relationship Type="http://schemas.openxmlformats.org/officeDocument/2006/relationships/notesMaster" Target="/ppt/notesMasters/notesMaster1.xml" Id="Ra9b483f27e614a72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03de40c377484f8a" /><Relationship Type="http://schemas.openxmlformats.org/officeDocument/2006/relationships/notesMaster" Target="/ppt/notesMasters/notesMaster1.xml" Id="Rcb01a03a5fb44c5f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ed3b2963fafc4e38" /><Relationship Type="http://schemas.openxmlformats.org/officeDocument/2006/relationships/notesMaster" Target="/ppt/notesMasters/notesMaster1.xml" Id="Reba6ea19b2584698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61215-1:2021 — calificación de diseño</a:t>
            </a:r>
          </a:p>
          <a:p xmlns:a="http://schemas.openxmlformats.org/drawingml/2006/main">
            <a:r>
              <a:t>IEC 61730-1:2023 — seguridad de módulos</a:t>
            </a:r>
          </a:p>
          <a:p xmlns:a="http://schemas.openxmlformats.org/drawingml/2006/main">
            <a:r>
              <a:t>IEC TS 60904-1-2:2019 — medición de dispositivos bifaciales</a:t>
            </a:r>
          </a:p>
          <a:p xmlns:a="http://schemas.openxmlformats.org/drawingml/2006/main">
            <a:r>
              <a:t>IEC TS 63209-1:2021 — vida extendida de módulos</a:t>
            </a:r>
          </a:p>
          <a:p xmlns:a="http://schemas.openxmlformats.org/drawingml/2006/main">
            <a:r>
              <a:t>IEC 62941:2019 — sistema de calidad de fabricación FV</a:t>
            </a:r>
          </a:p>
          <a:p xmlns:a="http://schemas.openxmlformats.org/drawingml/2006/main">
            <a:r>
              <a:t>Osinergmin, puesta en operación comercial de la Central Solar Clemesí, 28-02-2024.</a:t>
            </a:r>
          </a:p>
          <a:p xmlns:a="http://schemas.openxmlformats.org/drawingml/2006/main">
            <a:r>
              <a:t>Imagen temática generada con OpenAI ImageGen para CENESAM, módulo 6.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1cfb5ab282144a0f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6f64965700b24dbe" /><Relationship Type="http://schemas.openxmlformats.org/officeDocument/2006/relationships/slideLayout" Target="/ppt/slideLayouts/slideLayout1.xml" Id="Rfa843674cc7d436c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fa843674cc7d436c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f071325b64e4cf4" /><Relationship Type="http://schemas.openxmlformats.org/officeDocument/2006/relationships/image" Target="/ppt/media/image.jpeg" Id="R9106e0b025734a0f" /><Relationship Type="http://schemas.openxmlformats.org/officeDocument/2006/relationships/notesSlide" Target="/ppt/notesSlides/notesSlide1.xml" Id="R72c2b9b5cefb4627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a5089d9c4c14cbf" /><Relationship Type="http://schemas.openxmlformats.org/officeDocument/2006/relationships/image" Target="/ppt/media/image10.jpeg" Id="R4d7dee66b14a467f" /><Relationship Type="http://schemas.openxmlformats.org/officeDocument/2006/relationships/notesSlide" Target="/ppt/notesSlides/notesSlide10.xml" Id="Ra5a2a05a3063419b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fb8256ed953453a" /><Relationship Type="http://schemas.openxmlformats.org/officeDocument/2006/relationships/image" Target="/ppt/media/image11.jpeg" Id="R1f284849b57348f7" /><Relationship Type="http://schemas.openxmlformats.org/officeDocument/2006/relationships/notesSlide" Target="/ppt/notesSlides/notesSlide11.xml" Id="R10014850806040bb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46e96a84b9847ec" /><Relationship Type="http://schemas.openxmlformats.org/officeDocument/2006/relationships/image" Target="/ppt/media/image12.jpeg" Id="R1063f66a85594840" /><Relationship Type="http://schemas.openxmlformats.org/officeDocument/2006/relationships/notesSlide" Target="/ppt/notesSlides/notesSlide12.xml" Id="R0e6bb678d239428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71917b5edef47d2" /><Relationship Type="http://schemas.openxmlformats.org/officeDocument/2006/relationships/image" Target="/ppt/media/image13.jpeg" Id="Rf78e37e6499f484a" /><Relationship Type="http://schemas.openxmlformats.org/officeDocument/2006/relationships/notesSlide" Target="/ppt/notesSlides/notesSlide13.xml" Id="R0fa87daea1d441fa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7d465573e4645c4" /><Relationship Type="http://schemas.openxmlformats.org/officeDocument/2006/relationships/image" Target="/ppt/media/image14.jpeg" Id="Re0cc8d70bc444022" /><Relationship Type="http://schemas.openxmlformats.org/officeDocument/2006/relationships/chart" Target="/ppt/slides/charts/chart3.xml" Id="R47e91d44b7c84c03" /><Relationship Type="http://schemas.openxmlformats.org/officeDocument/2006/relationships/notesSlide" Target="/ppt/notesSlides/notesSlide14.xml" Id="R3e6417996a9a42f7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5dcf4ed3a654927" /><Relationship Type="http://schemas.openxmlformats.org/officeDocument/2006/relationships/image" Target="/ppt/media/image15.jpeg" Id="Re3696c85bb4c48b2" /><Relationship Type="http://schemas.openxmlformats.org/officeDocument/2006/relationships/notesSlide" Target="/ppt/notesSlides/notesSlide15.xml" Id="R2d0fdc28b44b4307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ee1cb90ea7141ea" /><Relationship Type="http://schemas.openxmlformats.org/officeDocument/2006/relationships/image" Target="/ppt/media/image16.jpeg" Id="R001c997644dd48e3" /><Relationship Type="http://schemas.openxmlformats.org/officeDocument/2006/relationships/notesSlide" Target="/ppt/notesSlides/notesSlide16.xml" Id="R28be94dc3c1a419e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5184b3c5bbd4a96" /><Relationship Type="http://schemas.openxmlformats.org/officeDocument/2006/relationships/image" Target="/ppt/media/image17.jpeg" Id="Rdafbb94a714f4c57" /><Relationship Type="http://schemas.openxmlformats.org/officeDocument/2006/relationships/notesSlide" Target="/ppt/notesSlides/notesSlide17.xml" Id="Rbc6bba1c26a748c9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0b040a9c8b74790" /><Relationship Type="http://schemas.openxmlformats.org/officeDocument/2006/relationships/image" Target="/ppt/media/image18.jpeg" Id="R77fa80a818e645ac" /><Relationship Type="http://schemas.openxmlformats.org/officeDocument/2006/relationships/chart" Target="/ppt/slides/charts/chart4.xml" Id="Rf2aa2cf7130c46a2" /><Relationship Type="http://schemas.openxmlformats.org/officeDocument/2006/relationships/notesSlide" Target="/ppt/notesSlides/notesSlide18.xml" Id="R7e8057b202e74b9f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6fb5032b0ae49de" /><Relationship Type="http://schemas.openxmlformats.org/officeDocument/2006/relationships/image" Target="/ppt/media/image19.jpeg" Id="R568572a493af4a26" /><Relationship Type="http://schemas.openxmlformats.org/officeDocument/2006/relationships/notesSlide" Target="/ppt/notesSlides/notesSlide19.xml" Id="Re2397aa5343c4e7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793c206c10640e8" /><Relationship Type="http://schemas.openxmlformats.org/officeDocument/2006/relationships/image" Target="/ppt/media/image2.jpeg" Id="Rf0f4ae06115d41f6" /><Relationship Type="http://schemas.openxmlformats.org/officeDocument/2006/relationships/notesSlide" Target="/ppt/notesSlides/notesSlide2.xml" Id="R9d70d23f2a3c4f1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d7fa4eb2a244a50" /><Relationship Type="http://schemas.openxmlformats.org/officeDocument/2006/relationships/image" Target="/ppt/media/image20.jpeg" Id="Rbe95cdc8927b46cd" /><Relationship Type="http://schemas.openxmlformats.org/officeDocument/2006/relationships/notesSlide" Target="/ppt/notesSlides/notesSlide20.xml" Id="R688aa802e865431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92e48f9776a4da6" /><Relationship Type="http://schemas.openxmlformats.org/officeDocument/2006/relationships/image" Target="/ppt/media/image3.jpeg" Id="R7086215660084455" /><Relationship Type="http://schemas.openxmlformats.org/officeDocument/2006/relationships/notesSlide" Target="/ppt/notesSlides/notesSlide3.xml" Id="Rf31f9cd10a164376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34230b8162b4aab" /><Relationship Type="http://schemas.openxmlformats.org/officeDocument/2006/relationships/image" Target="/ppt/media/image4.jpeg" Id="Red6740f1357a4c2a" /><Relationship Type="http://schemas.openxmlformats.org/officeDocument/2006/relationships/chart" Target="/ppt/slides/charts/chart1.xml" Id="R3785c2abdd154403" /><Relationship Type="http://schemas.openxmlformats.org/officeDocument/2006/relationships/notesSlide" Target="/ppt/notesSlides/notesSlide4.xml" Id="Rf2fdadc154b540de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c6d6ab73b9f436e" /><Relationship Type="http://schemas.openxmlformats.org/officeDocument/2006/relationships/image" Target="/ppt/media/image5.jpeg" Id="Ra9e38a1dca644c1b" /><Relationship Type="http://schemas.openxmlformats.org/officeDocument/2006/relationships/notesSlide" Target="/ppt/notesSlides/notesSlide5.xml" Id="R4bf4ce94af3e455c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4a41e6948344546" /><Relationship Type="http://schemas.openxmlformats.org/officeDocument/2006/relationships/image" Target="/ppt/media/image6.jpeg" Id="Rae843078041343c7" /><Relationship Type="http://schemas.openxmlformats.org/officeDocument/2006/relationships/notesSlide" Target="/ppt/notesSlides/notesSlide6.xml" Id="Rd32ddd13f5d74a9a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c66810eede04a3d" /><Relationship Type="http://schemas.openxmlformats.org/officeDocument/2006/relationships/image" Target="/ppt/media/image7.jpeg" Id="R5452b963f35a4ffd" /><Relationship Type="http://schemas.openxmlformats.org/officeDocument/2006/relationships/notesSlide" Target="/ppt/notesSlides/notesSlide7.xml" Id="R07509c26010c485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db48c77ead64e17" /><Relationship Type="http://schemas.openxmlformats.org/officeDocument/2006/relationships/image" Target="/ppt/media/image8.jpeg" Id="R209a59536c3e4ca3" /><Relationship Type="http://schemas.openxmlformats.org/officeDocument/2006/relationships/chart" Target="/ppt/slides/charts/chart2.xml" Id="R06349df5ab9b41d7" /><Relationship Type="http://schemas.openxmlformats.org/officeDocument/2006/relationships/notesSlide" Target="/ppt/notesSlides/notesSlide8.xml" Id="Rb05e5ab60e2249cd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b39abba123049e4" /><Relationship Type="http://schemas.openxmlformats.org/officeDocument/2006/relationships/image" Target="/ppt/media/image9.jpeg" Id="R1b2aa795014a4730" /><Relationship Type="http://schemas.openxmlformats.org/officeDocument/2006/relationships/notesSlide" Target="/ppt/notesSlides/notesSlide9.xml" Id="Rf719cd93a3ed49aa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87</c:v>
              </c:pt>
              <c:pt idx="1">
                <c:v>87</c:v>
              </c:pt>
              <c:pt idx="2">
                <c:v>89</c:v>
              </c:pt>
              <c:pt idx="3">
                <c:v>65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91</c:v>
              </c:pt>
              <c:pt idx="1">
                <c:v>63</c:v>
              </c:pt>
              <c:pt idx="2">
                <c:v>83</c:v>
              </c:pt>
              <c:pt idx="3">
                <c:v>89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85</c:v>
              </c:pt>
              <c:pt idx="1">
                <c:v>61</c:v>
              </c:pt>
              <c:pt idx="2">
                <c:v>74</c:v>
              </c:pt>
              <c:pt idx="3">
                <c:v>59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89</c:v>
              </c:pt>
              <c:pt idx="1">
                <c:v>71</c:v>
              </c:pt>
              <c:pt idx="2">
                <c:v>68</c:v>
              </c:pt>
              <c:pt idx="3">
                <c:v>83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15CA8FC9-F24F-43CE-A81C-B99A478D85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6A095BB-51FC-4C52-A63C-C8D9C0125C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8A29942-E6AA-459F-AF2D-E7C146800E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Mapa tecnológico FV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164FA72F-D8C9-4506-A644-C5F4FF0892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14500"/>
            <a:ext cx="619125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FFFFF"/>
                </a:solidFill>
              </a:defRPr>
            </a:pPr>
            <a:r>
              <a:rPr sz="4950" b="1">
                <a:solidFill>
                  <a:srgbClr val="FFFFFF"/>
                </a:solidFill>
              </a:rPr>
              <a:t>TECNOLOGÍAS EN CELDAS SOLARES FOTOVOLTAICO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E915D651-F3C2-4841-84F1-20011E5557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857625"/>
            <a:ext cx="5905500" cy="1000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AF4F5"/>
                </a:solidFill>
              </a:defRPr>
            </a:pPr>
            <a:r>
              <a:rPr sz="1800" b="0">
                <a:solidFill>
                  <a:srgbClr val="EAF4F5"/>
                </a:solidFill>
              </a:rPr>
              <a:t>mono PERC, TOPCon, HJT, thin-film, bifacialidad, degradación, PID, LID/LeTID y ensayos IEC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A81F8291-CEBB-4917-BBFD-2B23A8AB8D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106e0b025734a0f"/>
          <a:srcRect xmlns:a="http://schemas.openxmlformats.org/drawingml/2006/main" l="13672" t="0" r="1367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4DF8AB50-2BD5-4BCE-AF99-8FB737761F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22D29BEE-BF75-4D60-BEEA-43D4893333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TECNOLOGÍA Y CALIDAD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6880D154-EAD5-42F8-A16C-038DAEB887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4904B069-21C8-4460-B06B-19C08666B5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0F9E2DA2-1586-408A-9552-ABF81795A7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5F266707-C8F7-41CC-ABA1-C5325786CF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15247280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4CCE2B7-A7A4-483F-8DB7-6A746AF39F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3E07E8C-9FB8-4022-9F18-3F4F44BD4E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742A49E-3658-46DE-BA71-BE47BC51B7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Degradación inicial y anual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3137F7E-70D1-4B17-AE2A-277FE2819A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Degradación inicial y anual: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EF5A4F7-DE06-4072-9BD3-84CAD83C6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8772B0A-D19B-484C-BB87-8945CCFBCA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tolerancia y eficiencia;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1E77212-DC2C-47A6-B4DD-4DAAF47E5A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8AF187F4-5514-4D26-9DE0-80F01CED66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LCOE = Σ(CAPEX_n+OPEX_n)/(1+r)^n ÷ ΣE_n/(1+r)^n. Resultado expresado en moneda/MWh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2566598-B7DD-48E6-806B-010F94A6B9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787118B-D88A-45D9-90F4-DA9001702B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61730-1:2023 — seguridad de módulos.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8160AAD-8094-4CB0-8F63-04A79EA731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7E9375A-DE45-4503-8768-B37BC1E897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técnica de selección y confiabilidad.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1438158-4EDD-4AE5-904E-A22EF5AE56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d7dee66b14a467f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4195CE1-7838-4FD7-BFC7-C8E9DE5ACD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PROTECTION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43F2F86-4FCF-4F23-B581-7B4EA06ADA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LCOE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6805882A-5D6A-4ADF-AE07-ED906EA98D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1B8B7BD4-2FFA-4176-92CA-97BC12B9EA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LCOE = Σ(CAPEX_n+OPEX_n)/(1+r)^n ÷ ΣE_n/(1+r)^n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DD278AF-7A95-40A2-879D-7B9FC44EB1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moneda/MWh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90F1F046-BE75-4B7F-9494-7A9E6AB3E8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Comparar con supuestos homogéneos y análisis de incertidumbre.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1FB21539-AB20-4419-A2C3-2A62150B66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F0F0DBE-FAF9-48D5-B8E8-5BF59D9D67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C3E0CB9-F7AA-435A-B4B0-F64378AFF6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5A9B179-471B-4DB1-AB6B-59902A3E24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21764430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8321063-52CA-4B1D-80AF-2CF34D2B49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030BA3E-3280-45A7-9F9C-716CA30617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E3B0BF6-C5BB-4D57-A4A4-9985CD9072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LID, LeTID y PID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4EC4C92-DDA2-4450-84DF-D304277CAA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LID, LeTID y PID: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8F85A22-2B0F-4BBB-AAE8-552D225A05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D0DD2FC-0F11-4818-B160-2B5E542E4D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eficiencia y coeficiente térmico;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A82ADB8-5EEF-4E30-86E0-4C2C3C1C31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EE16BD2-1D0D-4DAE-9D84-EF160E116B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BG = (E_bif−E_mono)/E_mono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A5DA034-79C6-4763-833A-05C138BB23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8251708-DA48-42C7-9BC6-DF5B43D6C0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TS 60904-1-2:2019 — medición de dispositivos bifaciales.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AD2B2B3-94E5-472A-AC56-82E33BDE67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54258EE-3925-4D12-B4E0-FD81E7FD6D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técnica de selección y confiabilidad.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9EFCB5F-CD6A-4F01-9C5D-213ECB64A1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f284849b57348f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8AEB749-00C5-4F35-B355-49E0AF71D4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A96235D-F6BF-40CB-94EA-7DEF80A04E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Ganancia bifacial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E79741B-1879-43FB-832D-C376DC7205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47C0F8DF-B325-4002-8B72-37B1268A88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BG = (E_bif−E_mono)/E_mono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316E27C5-11DF-4849-83F6-8AE28209B5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BFCB0CE4-BD7E-4C4A-A886-12422C08DA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No confundir bifacialidad de potencia con ganancia energética del sistema.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D7AF91F-8426-4218-8CA3-B4619C0BB9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EBF1342-3A82-412C-80D1-73394C1A92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C73B7C8-BBDE-443F-8710-6BC508D10A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F290894-9E9A-49D9-8B93-276955C985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06153274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D38652E-82C2-4A97-98C5-680498E58E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3D94222-B965-4A52-B11A-58CAD41C4C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06D9389-235E-4285-AAE8-D8FB765D8B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Encapsulante y backsheet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7B68A34-EE23-4628-AA86-CE9884D2DF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Encapsulante y backsheet: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FFF6E8A-E047-4287-AC8D-08553E395B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222DB63-790C-49CA-84D5-6E451C7E01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coeficiente térmico y bifacialidad;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329A90D-AD68-45C2-8CE9-72BAE33731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624239C-3065-4BA1-9FE1-3A8B6FEAA2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E_n = E_1·(1−d)^{n−1}. Resultado expresado en MWh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9B0F7E5-A1F8-4371-92AE-FD1F9455DF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73FEFEA-B0E2-4F5A-89AA-90529A1950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TS 63209-1:2021 — vida extendida de módulos.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75E045D-5566-4281-AA9E-CDD71EC3B2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E0900FA-4F58-4A8B-9F77-915D1C8005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técnica de selección y confiabilidad.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7E42A4F-74C6-4509-9C33-048481E472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063f66a8559484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75F3D7B-11A8-478C-93FC-98D5DC6F74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D2632DE0-4D6C-4CCA-AEFC-5FBB9A08AE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Degradación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93B882AA-EFE3-4F39-98E1-5E601441C5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DB52D5B-127C-4E4D-8BC2-1FDBAB3763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E_n = E_1·(1−d)^{n−1}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43836784-1276-49C2-BAEE-E7DDA53CE7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MWh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9E113A9-56A7-45A7-A982-E887C52F82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degradación del primer año y degradación lineal posterior.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A6D37F0-F615-425B-91E2-8A2836D544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AB0D8B0-4360-4A43-9BEA-02A4C82579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78FA7BD-02A2-445A-AB34-9128E26114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CD2BE964-C25F-4849-ACAF-AF19523596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1474229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D5E2535-9CAF-4FCF-8369-E4D59D03B7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5F7BD1F-E997-4299-962A-C0FF1EA776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C88F08E-79D3-4DE1-A9F6-10CF689BFC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Vidrio‑vidrio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BC18E56-07CD-4933-BDB3-1C2A4B7F75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Vidrio‑vidrio: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DDB97DA-C78E-4A39-BBE9-8F5E3201E8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1D15C7F-7832-467D-A5D8-2B317C03F0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bifacialidad y degradación;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02E5F66-119D-4A57-982B-ECAA6965D4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F4E0513-03E2-4CFA-A781-39A593C0CA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D_A = P_STC/A_module. Resultado expresado en W/m²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1E414D9-8958-472F-A555-38F19D58ED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F71DDAA-EF2A-45F1-8DE1-8CEE72CAF7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62941:2019 — sistema de calidad de fabricación FV.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6FCA6F6-1F04-4643-A214-11A7408E29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38DD88C-24BA-42C5-B20F-443E869B13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técnica de selección y confiabilidad.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AC46C17-12AA-4E14-9A4A-F1F1CE9E0D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78e37e6499f484a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41B2447-0517-4C89-BDAA-5DF0DF2116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TEST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C6CE39E-E78D-40F7-BAB7-A21ACF40E6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Densidad de potencia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C62EC282-9DF2-4DDC-8D05-EAD3FF07E7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909F3C6-17DF-4245-800F-614028A964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D_A = P_STC/A_module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4972A649-B431-48CD-9C9D-17E298C716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W/m²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26AAEF69-EF35-46BD-9A44-A3EB602A63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Impacta área, estructura, logística y BOS.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8294BE4-994D-46F5-9B0E-28E4CDCE50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88A927D-42F4-482C-A052-F6A164E090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F2D5A67-1E08-48FD-8DD9-C266C8EAE0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F18FF4D-6C29-4DFD-AA64-C18A18F262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65762568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35892E50-E8E4-4458-9E39-0E11587BE3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A0E401F-1AE2-4FAC-89D8-688E63F39A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300FEBC-CB12-4571-B1D6-73BA0DCF13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Carga mecánica y granizo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5AF9161-E040-4447-95A4-A09F2E4170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Carga mecánica y granizo: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30FE112-2F5B-45A7-BD00-EF23B503CC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74A13E6-7A1F-4B8C-A665-18FE94456B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degradación y tolerancia;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863E63E-09C9-4E42-9971-076E08FA08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6886AE2-CF32-4475-89D6-DDC31F9708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E_life = Σ E_n/(1+r)^n. Resultado expresado en MWh descontado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4C50341-8D92-49B8-9DBC-7314B7200E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556201B-8BEA-4F2A-BB17-E3529F843B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61215-1:2021 — calificación de diseño.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DEDA1E8-736B-46EC-B4BF-8BD295FD6A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5F0332B-20AB-41CA-8921-2E1871BCCA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técnica de selección y confiabilidad.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FAF6BFF-815D-474B-84FE-F97D3C328C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0cc8d70bc44402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74D1AD8-2778-4578-8D33-F19BDF7224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06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B705A3A3-68DE-44CC-B2F4-723D93D97D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Carga mecánica y granizo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7e91d44b7c84c03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B5BCE70E-B2D6-4F84-A942-ABF28AA527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4B871BF1-BA2E-42D5-8F5A-82D4DBBEE4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8A953D21-3749-476F-B6D4-F4D5565FFF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88F7AFC8-C8F9-4AF4-BC67-3A38226711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DE0F8F1D-6AD1-407D-9201-5C26F80B6C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96105093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AC02DD6-C33B-4972-80D8-7503EEF4C7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73E8936-0B3C-403B-8DCD-5A27A721A6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0CB4876-3CE2-433B-8953-9104E14AE5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Huella de carbono y circularidad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38510F4-D470-40EC-A8BF-1A7BAD41EB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Huella de carbono y circularidad: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E51FA59-0F19-45D1-9BAA-C1A7C25824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F59405B-85A3-4657-B81E-487369735A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tolerancia y eficiencia;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8EE49A5-FA9E-4897-8310-2E085577B0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8E026D0-1AE0-4C77-A7A4-B31E835BD8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LCOE = Σ(CAPEX_n+OPEX_n)/(1+r)^n ÷ ΣE_n/(1+r)^n. Resultado expresado en moneda/MWh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99259BB-7104-4045-AE2C-8FEB2C375B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FB40E47-7E18-43E9-86A5-F1864AFDB1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61730-1:2023 — seguridad de módulos.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E512606-CE49-4D63-B667-21C9744052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C8F34B8-A346-41AC-8F66-5A50E8A9D1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técnica de selección y confiabilidad.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DED7FD7-EE69-4FA3-B1AD-7E47DF504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3696c85bb4c48b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233A312-3865-43BE-8398-92302C6D42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FAILURE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1C5BF35A-A05F-4A65-8B9C-76B90DDD8E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LCOE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9B18C9D-F45A-448E-9E75-DE4D70008E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F8D4CE21-B074-462A-99B0-0DFEC6CC6D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LCOE = Σ(CAPEX_n+OPEX_n)/(1+r)^n ÷ ΣE_n/(1+r)^n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A746B10-9C05-4D8E-A20B-48BB7B3D9F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moneda/MWh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59556E27-415E-47CA-B107-2613D36A48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Comparar con supuestos homogéneos y análisis de incertidumbre.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FD6A238-FC27-4E3E-808B-E85D8A38EC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85266C0D-79E4-48BF-9472-42FCEC3BAB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0A77E3A-36B1-41D5-9091-CDF9552FA6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2B69706-A6B6-4A4E-A18E-BA6B8BE765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58687087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7B6EE15-CFFF-4836-B3F6-AAF5187E74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984C007-B2A5-4545-97B3-8C8D7155E7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D2CD7FB-B85C-4D4F-8115-E8D88F4D8E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Riesgo de bancabilidad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5ABADDD-1391-48F2-B254-804FFEB822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real documentado: Central Solar Clemesí — Moquegua (caso público documentado).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85F12183-01D7-4D7A-BF95-07FA48491B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4823335-D155-4824-AB8E-3D279F8B7D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114,93 MW; más de 229 mil módulos bifaciales de 535 Wp; seguidores de eje horizontal; operación comercial 2024.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8431169-03B5-4878-A514-D008E9F528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7268E2C-076B-4B12-9680-6D1E7E306F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BG = (E_bif−E_mono)/E_mono ·100 (%),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CC000BF-28F4-444F-B60F-BB9DDCA78A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C3CC7C6-1DEC-4CD2-9056-DE5BC12829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La elección bifacial + seguimiento debe evaluarse con albedo, GCR, altura, pérdidas traseras y O&amp;M; la fuente pública acredita configuración, no una ganancia bifacial específica..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A0F24A2-8BD0-455A-B6FD-81458BD429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2F84699-4EE6-4D2A-BFF5-A849417847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Osinergmin, puesta en operación comercial de la Central Solar Clemesí, 28-02-2024.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62C2EC2-0F8A-4DF6-B481-B858066E71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01c997644dd48e3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9CDCDDE-36AF-4022-AE26-BD719E5ADA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06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35363CED-A40B-4C61-B55C-A21A1A3060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Central Solar Clemesí — Moquegua (caso público documentado)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2370A964-336B-4407-830C-4B6EF584DA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114,93 MW; más de 229 mil módulos bifaciales de 535 Wp; seguidores de eje horizontal; operación comercial 2024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32F72C5A-4D25-4FB3-92BC-9BFB245F96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B0F2C2D8-2360-457F-9950-7D29D54D12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La elección bifacial + seguimiento debe evaluarse con albedo, GCR, altura, pérdidas traseras y O&amp;M; la fuente pública acredita configuración, no una ganancia bifacial específica.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BC17834A-80F8-458E-AA60-471537ABCB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Osinergmin, puesta en operación comercial de la Central Solar Clemesí, 28-02-2024.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CE24695-B5A0-45B5-9CB7-1F7ECDE2ED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5C73801-BB11-4C76-A144-3D367A6403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EB7C759-5F11-47F3-A3A6-E571424ADA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7558C6D-811F-4202-9D5F-0D870ECF43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24829192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99AED47-DD91-42B4-ABFD-81CC51A98C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EFFD64B-E68A-4C34-B73B-C626B9AB10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14C5D0A-19CF-4F61-9626-ABF618779F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Caso 20 MWp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7C2FC36-1BB0-4F1B-B6D1-01342CCFC2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real documentado: Central Solar Clemesí — Moquegua (caso público documentado).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00173E3-C290-4C23-B250-EACED66644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6AE0418-1F3C-4FE0-8640-CE0B0AFAA9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114,93 MW; más de 229 mil módulos bifaciales de 535 Wp; seguidores de eje horizontal; operación comercial 2024.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800B713-358B-4AAD-A44C-50B403025B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1281A0B-5508-4CC4-BAF8-41A7E705AF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E_n = E_1·(1−d)^{n−1} (MWh),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26F8814-8D02-44C8-8E0C-535DF4F7D8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64DC77D-5AF7-478F-9D7F-8106E3A350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La elección bifacial + seguimiento debe evaluarse con albedo, GCR, altura, pérdidas traseras y O&amp;M; la fuente pública acredita configuración, no una ganancia bifacial específica..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AB62812-4CEC-497C-AF57-613A6B31AE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3F00104-FBC6-4DFF-BB19-C3913C2E31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Osinergmin, puesta en operación comercial de la Central Solar Clemesí, 28-02-2024.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906AE29-885E-4701-B684-0CC76F53E9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afbb94a714f4c5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3EEE525-508B-4223-A934-DFC0AC007F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06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D5F515A9-473E-4D32-8D72-748DD51713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Central Solar Clemesí — Moquegua (caso público documentado)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7FA805BE-3263-420C-82BF-BC989C55A6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114,93 MW; más de 229 mil módulos bifaciales de 535 Wp; seguidores de eje horizontal; operación comercial 2024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0BD6372F-C341-42BC-AD0B-7E33EEBDC1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120DCE6B-B7CD-465D-A1A3-3575F5588E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La elección bifacial + seguimiento debe evaluarse con albedo, GCR, altura, pérdidas traseras y O&amp;M; la fuente pública acredita configuración, no una ganancia bifacial específica.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93B25B71-9DBD-43BE-B27F-59899934C7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Osinergmin, puesta en operación comercial de la Central Solar Clemesí, 28-02-2024.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84967BB-BC0A-48CA-8024-1F072E50FA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CCE0768-DC41-4C01-AF31-50EB410CB2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5B030D50-EF81-48BF-A233-8F1DF20A3E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36D96C1-35D2-402D-B655-91E82D4C58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03775947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9E2410D7-88D1-4AC0-AF00-55C865D9AC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511F511-9AAD-457F-A51B-3E65A4B1B2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23ABC02-2DBF-4100-9A16-833FB5011A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Matriz multicriterio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0F06A58-4900-47D6-9450-C354D21A70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Matriz multicriterio: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E114E86-27A5-4723-A5B8-D918D1DFE5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7998BC5-5A60-492E-89B0-70014E4DAE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bifacialidad y degradación;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275C6AC-F674-4E03-9C0F-444EE6C142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C3A60F9-242E-4928-8A71-1C32884770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D_A = P_STC/A_module. Resultado expresado en W/m²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71F5D58-45DE-496D-BBD8-D6F135AF0A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E2A48C2-1CC4-4019-917D-1C64AE512A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62941:2019 — sistema de calidad de fabricación FV.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1C86121-3AD2-493A-BDDB-6C5CC2D0B5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DE37486-5A29-4E6C-A4D2-8E1864EA73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técnica de selección y confiabilidad.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4EDC63D-6B91-4607-B882-438AD610F6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7fa80a818e645a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175FDEE-23F5-48A0-B118-D1509D395A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06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773D83D9-C09E-456A-BE3D-B98A6E721B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Matriz multicriterio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f2aa2cf7130c46a2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F36F4BEB-2AFC-43FF-B840-1B6BD8AEDE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AC7DDDDE-5A37-4A67-9154-D9092D2916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72F975AD-BADA-470B-B169-BF4AEABA6A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AD1E7C41-3CB9-4007-952D-BB420BEAE0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AB31B59F-A0C7-448D-9700-B9E489843F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20600820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4AE741A-6772-4024-B1A7-302082FC82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3D5804E-1E93-4A94-9390-0AF8978A37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085EC4B-9639-4AC8-864C-2B7A8C3AB9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Sensibilidad de LCOE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8767C1C-DCFF-44A0-8BC6-CA3DCD35F8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Sensibilidad de LCOE: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BBBCF29-9B55-4C0B-A22B-9551F955EB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0735348-5F17-4101-AD17-99F082FA5D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degradación y tolerancia;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47C7CC1-6BFC-4EFC-AE31-1C33A6B5A6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995237E-8D73-4D3D-924F-6EA5D5E1E6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E_life = Σ E_n/(1+r)^n. Resultado expresado en MWh descontado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0BF2196-DD15-49AC-B7BE-4F70C27339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56BCA99-13EE-4C93-9053-C921DCFD92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61215-1:2021 — calificación de diseño.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E47568B-C10D-425D-BBD0-D55053A65C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5C8A76D-9620-4CEE-B018-F0F7C48237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técnica de selección y confiabilidad.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8F6AB23-82DD-4C65-8F8E-CFE4E68B05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68572a493af4a26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105FF7C-15F6-47B1-8399-E022ACB545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4D120AA-37CD-4537-B3C1-BCEDFF2612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Energía de ciclo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058AE76E-420A-4186-BE1C-1C8D78F215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78F701B-27D0-4A65-B589-5217B0537C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E_life = Σ E_n/(1+r)^n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00300E20-4B37-45C1-8882-FC7827F7D4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MWh descontado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5E27C2F-B0A7-4B00-BE42-A369E14C10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en análisis de valor y LCOE.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18F44CE-B9BD-49FF-968F-4E30F03090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2F97C5C-2402-495D-9B36-34D7802C85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5E353F5-DBA0-4E33-869C-B522E9D59D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6C1AD740-9218-42E5-AE0D-CE91CFBB30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39197135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76748F43-AB35-4D7E-BBCB-0A39CDB7AB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5F65713-3998-461C-B7DF-1F26B6699D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665B7A7-4D5C-45C1-84A5-CFA3B4289B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Mono‑Si PERC y TOPCon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C57965C-1BB7-4A6F-B7FE-4CE8383E61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D3FDF14-2BE5-4B40-87C8-0DE9A6552F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908D93D-95D6-4E0B-9F6A-78CD42CD0C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TS 63209-1:2021 — vida extendida de módulos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784AB56-C5D6-4ABE-AD1E-46FA17B8FB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D35C3C4-5722-4A47-9BE8-BB836A5E96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62941:2019 — sistema de calidad de fabricación FV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EF9E418-1923-4B10-A3F1-5D62DB0D8E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9BA8A93-8A61-44E8-9993-F56C0DB9E9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F11A00C-EBA3-4B4F-8DF0-C90075428A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5D7D42F-4323-4EDD-AC53-132F710D8B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5BE0737-120E-4528-A80B-F10080372D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0f4ae06115d41f6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EE03A8F-8C31-4216-A214-0F495D9BAD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06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03F58BEC-A5CA-4B51-82FC-A16FB5BD18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8132604E-FFAA-45EB-BD03-C8B7F78CB2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TS 63209-1:2021 — vida extendida de módulos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7AC39A3E-ED12-41ED-AC94-C2C807582F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62941:2019 — sistema de calidad de fabricación FV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FAE7A9C5-ABFB-40EC-A36A-FBF43512DF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8AE99833-6746-443B-8B95-63DAFC433A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6B0194E6-28D3-480E-9248-B4E0762BC6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E27D6450-79D5-4EF0-A4F7-B62A108D64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EAC49ABD-8DCD-40EF-81C2-1A3C79F8BF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8503305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136F6F3-2F1F-4106-9636-2F8714BF98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9C74EE6-5070-453C-902C-C653BA70C8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6A443D0-7CC9-4E62-953C-902B6AA7E9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Especificación técnica del módulo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A2CA855-D1E6-48DE-A781-816E06439E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Cierre profesional: cálculo reproducible, plano coherente, prueba aceptada y expediente controlado.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2F0AB01-EDB2-4425-8C98-BB8EFFC7A8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033B134-6360-448B-9EF6-53416E0156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Recalcular una muestra independiente y verificar unidades, redondeos y márgenes.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ADF94A4-AAED-4799-AAE6-599F3E6440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15CF0B7-D81B-40B1-AEB8-C347DBF036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Conciliar memoria, planos, listas, ajustes, protocolos, as-built y manuales.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89E8D0C-37D4-47A8-9A75-50672A20F6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0AEEAD6-CDB7-4D30-8C1A-14E3A02FE5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Defender el caso Comparación tecnológica para planta de 20 MWp ante revisión técnica, contractual y de seguridad.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4219EC0-BB30-41CC-9567-8FA1B88AC0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578EB97-BB04-41A5-905A-856FB8CD2A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Criterio de dominio: explicar qué dato cambiaría la decisión y cómo se verificaría.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219FBCC-D39D-49DA-BEE6-BB578705D6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e95cdc8927b46cd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385BA0A-71A4-4351-B40D-80181B85E4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D8F3F218-C97E-4FE9-976D-287451020B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LCOE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DD315E94-E1FA-4DDD-956D-D1F12BF2AE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D78CC1FA-1589-40FA-8FBD-47D97AA4B2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LCOE = Σ(CAPEX_n+OPEX_n)/(1+r)^n ÷ ΣE_n/(1+r)^n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99961249-E35E-495F-9D31-09B6AF3064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moneda/MWh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5A23D08-5FA3-4F4F-971B-0CC8B5AFE0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Comparar con supuestos homogéneos y análisis de incertidumbre.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4A89E3DA-0AA7-4ACC-9325-B6D880C67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4BB87DE9-66DA-47CC-903C-0A9DAAA5BC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EEC0B4B-F82D-4BAF-A0CF-7E45BD017A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10F6564-F816-41A7-A635-4851D967A1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35941068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7E338B4-3892-4729-8010-9413E5D2CA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C372F88-ABFD-4B1A-A5AD-A97103D236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5BC1931-B0F7-4EF1-A383-75BC4EEB44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HJT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B09B233-C68B-4913-9F0D-A651DC189B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Ganancia bifacial: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166F164-9066-457E-8380-60B997530B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15CFA7A-5388-4F50-91DB-35E0D9B30A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BG = (E_bif−E_mono)/E_mono ·100. Salida requerida: %.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B3686CB-4516-48E0-A88E-8C60061FE4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54A0AD7-62D8-4255-A5C3-51341976A9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No confundir bifacialidad de potencia con ganancia energética del sistema.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730E153-894A-4FB2-9935-867442692A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6B902069-2A47-4AF3-BD6A-515992ECDF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61215-1:2021 — calificación de diseño.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3CD249A-76F9-4080-8FB8-52626986BE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0F8D7C7-56F8-4594-BEAF-D317B4E01E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A7069AB-2D16-4A98-9C25-EB06037957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086215660084455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6636940-3DC6-4F73-A271-157F5E3BE6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7E196F9-EFE0-4851-8405-9E1EDF45B2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Ganancia bifacial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B34C3E9-6ECA-42F4-8851-1810D82F72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B38D443-073D-42F0-9765-089228F870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BG = (E_bif−E_mono)/E_mono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47A8817-21B7-498B-BA4A-017F628E7B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FBDCD4FC-225B-492D-B76F-B4CD3443A0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No confundir bifacialidad de potencia con ganancia energética del sistema.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928344A5-7D81-4C5C-A4A7-4BEFC48F05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7DA5104-49F5-436D-914E-DDECB5BC1D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1D4CD8D3-2A66-4452-9921-F49A7D4EF4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B657E6E-D711-4767-B71C-B1EE60757E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37929380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FDD80A56-57E1-4823-825B-2BF46EA1F8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20FE3C0-25C0-41ED-8F2D-BE78B69B9E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72D8E7B-C21A-4D89-8282-129A50267D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Back‑contact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E33F350-5306-4B0F-B08A-828D6B1073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Back‑contact: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49B0979-4A74-4413-B269-9FDF973ABA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DFBD3AA-B162-472F-9B59-F8208D3982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degradación y tolerancia;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25CD760-C85B-4BA8-9D43-1C75561228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6279743-14C6-49E7-801F-76FD660FD3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E_life = Σ E_n/(1+r)^n. Resultado expresado en MWh descontado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EBBDE93-4533-4247-AA27-CBAABC7905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E47D03F-7C4A-4ACB-B2AC-4B00B5E030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61215-1:2021 — calificación de diseño.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F3A3C8E-8C62-4B57-B1A2-817B5B746D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C21A589-E311-4663-8A73-A64FC103F3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técnica de selección y confiabilidad.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BBE9AD0-6B8C-42DC-9997-6638BBAC5B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d6740f1357a4c2a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08ABF7A-A290-4663-954D-1AC6E7289F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06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7ED3520D-CCE5-4DCB-9497-71ABB6C38F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Back‑contact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3785c2abdd154403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7B27839E-7337-4C33-A55C-08B579DB05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EB6D7595-1E43-4E96-84FD-7691A5BE16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09FAD387-62D5-458A-8B45-06A3C3B370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E82CC932-3959-4488-9D8F-B58C30D399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C40CEC25-28A8-424F-9D75-39B09C54CC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5893892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A45584D-1B06-4058-B793-2452F97122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3104B8B-9B09-4BE9-A51A-C0D98CB9EC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10C8C90-3855-4701-9CEA-285B3CE7C3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Thin‑film CdTe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C7B0BFA-AE37-4852-9CA4-64CD818114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Degradación: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AD662CD-0641-44BD-B614-04B2E5BABD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F12004F-5D95-44E4-9B1B-32BEB3BF7B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E_n = E_1·(1−d)^{n−1}. Salida requerida: MWh.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447ACAE-FD84-49B6-BA76-D2A31DCDE4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1D2876E-B4C4-4CF2-90A6-A85F1F1163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degradación del primer año y degradación lineal posterior.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B9471D0-5058-42CF-92AC-7119D2AD9E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B35F45E-07F8-411E-922D-F21033E47E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61730-1:2023 — seguridad de módulos.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538042C-421D-4CB6-BB4C-4A773DA278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BAB6A14-C25E-418D-8D3D-52D0296E84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CDF8773-1B6A-4704-AFE1-31038F511D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9e38a1dca644c1b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2503072-97B0-44C7-933D-FCDB58E77F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8DB1CA4-9595-4036-A4E3-E904DDE6E6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Degradación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675F447C-388F-44F9-BD35-DCE0D45360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8BF874D-2E80-4EF5-A3B5-4668D4128C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E_n = E_1·(1−d)^{n−1}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7FE4518-4F04-4DBA-911B-C1FE6B759B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MWh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02B46EA1-B3E9-4988-823C-57A444CBA4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degradación del primer año y degradación lineal posterior.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6D40314-3922-4B15-914D-4FE43E1298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6F4D974-0F03-4CCA-89F0-6D8A375B0C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6D76118-D804-401B-B7BA-23A154FD76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5A94B95-F4FF-492D-BAA7-733F768F27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45392686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F22A337-4BCF-4D0F-9735-B884D7E500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CC736CD-C632-4C00-921F-EFF4D77810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FDE5317-6CB2-4815-AF53-E95F0C3429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Tándem perovskita‑silicio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0132BFB-77D2-47D8-B733-1576DC2A13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Tándem perovskita‑silicio: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47AE2F6-B2CA-416A-8934-649A478517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4C5A4DF-E6A0-417A-A615-968ADB595E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eficiencia y coeficiente térmico;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00F6C4E-051C-4CF2-85BC-401F2838E2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59B2AA8-9855-4CEE-8F67-71247DE1C2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BG = (E_bif−E_mono)/E_mono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E5BED71-895C-4232-80BF-5FDDB6E9B3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0D7F871-7BC6-4CC1-AB3B-061DF16B66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TS 60904-1-2:2019 — medición de dispositivos bifaciales.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9F872CF-1D00-4C12-A61D-831FDBCB83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4F25C66-8324-4847-AF3F-FC506E4D85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técnica de selección y confiabilidad.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30C64F9-AED7-4CA5-B953-B669C3A739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e843078041343c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BCEAA28-F135-4241-BD44-75589A8559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7E394F7-5A2E-4152-84E4-2E45E58C99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Ganancia bifacial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BB46594-E51D-43E9-9A29-8818CF0429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DDC0363-8D61-43FE-9637-3F33821F26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BG = (E_bif−E_mono)/E_mono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30AA8DB0-1CAD-42BA-966B-EC36E65775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3F96F46-4D99-46D4-8A89-542DD0650E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No confundir bifacialidad de potencia con ganancia energética del sistema.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8EF6840-9FD9-4828-8632-812D369EA0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2574B45-9E1E-485B-8108-89D3B5D6D7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952FC3F-1571-4BD8-B00A-EF804C1575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1E2C398-52BF-46AC-AE17-4C5FBD95D3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20921108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C632BBEB-B1A7-41B3-9224-6D368F0430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45C87C1-6030-44F7-8AFE-5C2FE47D21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4F1192C-575F-4139-BECE-BE69458283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Bifacialidad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C7D306F-0E3E-4B04-894B-C6DB6A8B4C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C7A3FC8-9D8F-450D-98F0-595891A8D3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0379E7F-EDEF-438B-B865-B4659442F2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TS 63209-1:2021 — vida extendida de módulos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13EA3B3-B3B6-44DF-AEE9-2137BD8123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5FCB867-656A-4410-B015-FB94EB1A5A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62941:2019 — sistema de calidad de fabricación FV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8354767-7EDC-48BD-A00B-50393330CD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F55B9F7-B95E-46C8-A31B-D39796BBEE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C036C44-2308-4D1A-B604-59AA890129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2DE6B09-8AF3-45D2-A266-754C22304B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8ACD846-694C-45A7-A3D7-5F1B02A23A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452b963f35a4ffd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DDD44C3-474C-4E62-A19A-4B71471BAE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06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753AD79B-9FF8-4CF3-A5B2-346D9D51B3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03E7D78E-699E-4C0F-80EA-12F6E1ABD3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TS 63209-1:2021 — vida extendida de módulos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19064A93-7D46-4683-94C3-488A7C3C51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62941:2019 — sistema de calidad de fabricación FV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E7E4DE91-D2CD-4216-89AE-4FA4A7B40D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D554BA2F-CD75-4F7F-8AD7-D5B335C5A7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DABCFEBE-6841-4D5E-8231-8008E320A9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66168F1A-4120-4165-8441-F59561900F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25C5AF6C-630C-4837-8ED5-A0B5BDBA54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54817368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885BCBAA-1E25-48F4-81FA-FB9CDE7FA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14246E4-4880-4253-98CD-1540DF5FD0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1855944-B1AC-461F-8E2C-AC81B20F64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Respuesta a baja irradiancia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AF7C04F-6BA6-4C3C-AAFC-21C52EF5A4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Respuesta a baja irradiancia: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D745CD8-0C84-4390-8B55-BCAFB5190E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153EBDF-4909-4998-88E5-98501BE7EB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bifacialidad y degradación;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97615EE-3FC8-49A8-97CC-E2C9F8689A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171095B-E6E4-4F60-8DE0-2FD3775E80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D_A = P_STC/A_module. Resultado expresado en W/m²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38E52EE-2FCA-48EA-ABE8-D7B1637193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2BD70C5-781D-4F33-8178-3B82E7A1AC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62941:2019 — sistema de calidad de fabricación FV.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4A3E8EA-E5F8-4BF2-B6F0-E96B37796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9ECC1C8-A35A-4D1D-BE44-1A0C2C437E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Matriz técnica de selección y confiabilidad.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439302F-DE4A-4485-A72B-7C141BAC0D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09a59536c3e4ca3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8C1552D-A545-490A-B7B2-98F158AACF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06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581F7B18-9E62-41DF-85FB-DDD87EDDF6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Respuesta a baja irradiancia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06349df5ab9b41d7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2E0D813F-9C47-4C93-A69F-AACA39BD02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4BBA18F1-6B51-4CCD-8023-51B57495AA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34A4465D-8067-48E5-91DB-6C49DCC4ED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194F8077-DDBD-4625-84E7-18F2CCB932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AACE0DAE-D38F-404B-A9CB-BED5A5757A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94954133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08C15C4-8377-4A38-BE53-58C33EDA40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094B429-F80F-4F57-8D81-E2AAA2F2D9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06 · TECNOLOGÍA Y CALIDAD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7504E08-01A3-4051-ACA6-10D1B4709B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Coeficiente térmico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34D4AC3-119D-4D1C-A790-A4D1F04B38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Densidad de potencia: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2B26A8D-8F7E-4AC4-ADAF-39ED9F7435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B15A694-9619-4F58-BB69-AE4C952632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D_A = P_STC/A_module. Salida requerida: W/m².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47E04F5-E497-4DE8-B6AE-8C17FF7D3D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7382643-CB46-4C5C-86B4-3DA4681D9C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Impacta área, estructura, logística y BOS.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E6161DF-61BD-44E9-B0C7-7E2AE445CD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890EFBD-18F9-48C0-8E21-FCBC8A8DB1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TS 60904-1-2:2019 — medición de dispositivos bifaciales.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EAA9AB6-2ADB-4980-B698-658840E9A3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C155303-0D47-4C96-A972-1AFB589E83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5ED38F9-B09A-45E5-B632-9C9493C36E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b2aa795014a473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7D847C5-E9D7-4768-B6EE-BF8A163008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06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A81F663-D3E3-4C89-9DC9-5F243B5C86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Densidad de potencia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7E6231D-5865-40BA-86B9-72EC0D4126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67BC219A-C2B3-43E2-BA6D-BDC6A978FE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D_A = P_STC/A_module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D858C04-C340-4BEC-A024-9D75290006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W/m²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ADA04BAB-F4E6-4C51-85CC-DB2812B4D2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Impacta área, estructura, logística y BOS.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B7D0F5F-DBA1-4AAC-B013-02DA559C68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06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F840C68-C7DE-4425-AB51-4289A4A0B6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2799FFB-48ED-4C30-B2B0-360E9ABEB1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9D7230C0-C48E-4514-ACEF-91367EA4C8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99377508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2026-07-25T06:32:52.1660000Z</dcterms:created>
  <dcterms:modified xsi:type="dcterms:W3CDTF">2026-07-25T06:32:52.1660000Z</dcterms:modified>
</coreProperties>
</file>