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slides/charts/chart1.xml" ContentType="application/vnd.openxmlformats-officedocument.drawingml.chart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slides/charts/chart2.xml" ContentType="application/vnd.openxmlformats-officedocument.drawingml.chart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slides/charts/chart3.xml" ContentType="application/vnd.openxmlformats-officedocument.drawingml.chart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slides/charts/chart4.xml" ContentType="application/vnd.openxmlformats-officedocument.drawingml.chart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5eb2e75fff304c33" /><Relationship Type="http://schemas.openxmlformats.org/officeDocument/2006/relationships/extended-properties" Target="/docProps/app.xml" Id="Reb2b7e1176bf41e0" /><Relationship Type="http://schemas.openxmlformats.org/officeDocument/2006/relationships/officeDocument" Target="/ppt/presentation.xml" Id="R12243367d4d846c7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6db7f1d92b9844af"/>
  </p:sldMasterIdLst>
  <p:notesMasterIdLst>
    <p:notesMasterId xmlns:r="http://schemas.openxmlformats.org/officeDocument/2006/relationships" r:id="R6e6518cb93b74ba1"/>
  </p:notesMasterIdLst>
  <p:sldIdLst>
    <p:sldId xmlns:r="http://schemas.openxmlformats.org/officeDocument/2006/relationships" id="256" r:id="Re69f5a9d28074b6e"/>
    <p:sldId xmlns:r="http://schemas.openxmlformats.org/officeDocument/2006/relationships" id="257" r:id="R608d563798194935"/>
    <p:sldId xmlns:r="http://schemas.openxmlformats.org/officeDocument/2006/relationships" id="258" r:id="R32158bd203ee4ee7"/>
    <p:sldId xmlns:r="http://schemas.openxmlformats.org/officeDocument/2006/relationships" id="259" r:id="Rdaad1c426e724068"/>
    <p:sldId xmlns:r="http://schemas.openxmlformats.org/officeDocument/2006/relationships" id="260" r:id="R70d886951c9a4806"/>
    <p:sldId xmlns:r="http://schemas.openxmlformats.org/officeDocument/2006/relationships" id="261" r:id="R6b25ea966eb24362"/>
    <p:sldId xmlns:r="http://schemas.openxmlformats.org/officeDocument/2006/relationships" id="262" r:id="Rac4f7938813944b0"/>
    <p:sldId xmlns:r="http://schemas.openxmlformats.org/officeDocument/2006/relationships" id="263" r:id="R07f98664e02c4236"/>
    <p:sldId xmlns:r="http://schemas.openxmlformats.org/officeDocument/2006/relationships" id="264" r:id="Ra22df9db97e543d5"/>
    <p:sldId xmlns:r="http://schemas.openxmlformats.org/officeDocument/2006/relationships" id="265" r:id="Rff47ef9c01674eeb"/>
    <p:sldId xmlns:r="http://schemas.openxmlformats.org/officeDocument/2006/relationships" id="266" r:id="Re634caa9042240fb"/>
    <p:sldId xmlns:r="http://schemas.openxmlformats.org/officeDocument/2006/relationships" id="267" r:id="Rdb0291c4c6c64e89"/>
    <p:sldId xmlns:r="http://schemas.openxmlformats.org/officeDocument/2006/relationships" id="268" r:id="R69d2e188f1074de0"/>
    <p:sldId xmlns:r="http://schemas.openxmlformats.org/officeDocument/2006/relationships" id="269" r:id="Rf964e912a9fd43d7"/>
    <p:sldId xmlns:r="http://schemas.openxmlformats.org/officeDocument/2006/relationships" id="270" r:id="R4e9c2dd8adb04d70"/>
    <p:sldId xmlns:r="http://schemas.openxmlformats.org/officeDocument/2006/relationships" id="271" r:id="Rc2bfb8222abb4ca2"/>
    <p:sldId xmlns:r="http://schemas.openxmlformats.org/officeDocument/2006/relationships" id="272" r:id="R35c93570081046a8"/>
    <p:sldId xmlns:r="http://schemas.openxmlformats.org/officeDocument/2006/relationships" id="273" r:id="Ra36ea1abc448441e"/>
    <p:sldId xmlns:r="http://schemas.openxmlformats.org/officeDocument/2006/relationships" id="274" r:id="R19ecaaa1512e48fd"/>
    <p:sldId xmlns:r="http://schemas.openxmlformats.org/officeDocument/2006/relationships" id="275" r:id="Ra705e528e5e84417"/>
  </p:sldIdLst>
  <p:sldSz cx="12192000" cy="6858000"/>
  <p:notesSz cx="6858000" cy="9144000"/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26bae5fc523d43d2" /><Relationship Type="http://schemas.openxmlformats.org/officeDocument/2006/relationships/slideMaster" Target="/ppt/slideMasters/slideMaster1.xml" Id="R6db7f1d92b9844af" /><Relationship Type="http://schemas.openxmlformats.org/officeDocument/2006/relationships/notesMaster" Target="/ppt/notesMasters/notesMaster1.xml" Id="R6e6518cb93b74ba1" /><Relationship Type="http://schemas.openxmlformats.org/officeDocument/2006/relationships/presProps" Target="/ppt/presProps.xml" Id="R1da7176e010d4055" /><Relationship Type="http://schemas.openxmlformats.org/officeDocument/2006/relationships/tableStyles" Target="/ppt/tableStyles.xml" Id="R7ed9b66c2741468f" /><Relationship Type="http://schemas.openxmlformats.org/officeDocument/2006/relationships/slide" Target="/ppt/slides/slide1.xml" Id="Re69f5a9d28074b6e" /><Relationship Type="http://schemas.openxmlformats.org/officeDocument/2006/relationships/slide" Target="/ppt/slides/slide2.xml" Id="R608d563798194935" /><Relationship Type="http://schemas.openxmlformats.org/officeDocument/2006/relationships/slide" Target="/ppt/slides/slide3.xml" Id="R32158bd203ee4ee7" /><Relationship Type="http://schemas.openxmlformats.org/officeDocument/2006/relationships/slide" Target="/ppt/slides/slide4.xml" Id="Rdaad1c426e724068" /><Relationship Type="http://schemas.openxmlformats.org/officeDocument/2006/relationships/slide" Target="/ppt/slides/slide5.xml" Id="R70d886951c9a4806" /><Relationship Type="http://schemas.openxmlformats.org/officeDocument/2006/relationships/slide" Target="/ppt/slides/slide6.xml" Id="R6b25ea966eb24362" /><Relationship Type="http://schemas.openxmlformats.org/officeDocument/2006/relationships/slide" Target="/ppt/slides/slide7.xml" Id="Rac4f7938813944b0" /><Relationship Type="http://schemas.openxmlformats.org/officeDocument/2006/relationships/slide" Target="/ppt/slides/slide8.xml" Id="R07f98664e02c4236" /><Relationship Type="http://schemas.openxmlformats.org/officeDocument/2006/relationships/slide" Target="/ppt/slides/slide9.xml" Id="Ra22df9db97e543d5" /><Relationship Type="http://schemas.openxmlformats.org/officeDocument/2006/relationships/slide" Target="/ppt/slides/slide10.xml" Id="Rff47ef9c01674eeb" /><Relationship Type="http://schemas.openxmlformats.org/officeDocument/2006/relationships/slide" Target="/ppt/slides/slide11.xml" Id="Re634caa9042240fb" /><Relationship Type="http://schemas.openxmlformats.org/officeDocument/2006/relationships/slide" Target="/ppt/slides/slide12.xml" Id="Rdb0291c4c6c64e89" /><Relationship Type="http://schemas.openxmlformats.org/officeDocument/2006/relationships/slide" Target="/ppt/slides/slide13.xml" Id="R69d2e188f1074de0" /><Relationship Type="http://schemas.openxmlformats.org/officeDocument/2006/relationships/slide" Target="/ppt/slides/slide14.xml" Id="Rf964e912a9fd43d7" /><Relationship Type="http://schemas.openxmlformats.org/officeDocument/2006/relationships/slide" Target="/ppt/slides/slide15.xml" Id="R4e9c2dd8adb04d70" /><Relationship Type="http://schemas.openxmlformats.org/officeDocument/2006/relationships/slide" Target="/ppt/slides/slide16.xml" Id="Rc2bfb8222abb4ca2" /><Relationship Type="http://schemas.openxmlformats.org/officeDocument/2006/relationships/slide" Target="/ppt/slides/slide17.xml" Id="R35c93570081046a8" /><Relationship Type="http://schemas.openxmlformats.org/officeDocument/2006/relationships/slide" Target="/ppt/slides/slide18.xml" Id="Ra36ea1abc448441e" /><Relationship Type="http://schemas.openxmlformats.org/officeDocument/2006/relationships/slide" Target="/ppt/slides/slide19.xml" Id="R19ecaaa1512e48fd" /><Relationship Type="http://schemas.openxmlformats.org/officeDocument/2006/relationships/slide" Target="/ppt/slides/slide20.xml" Id="Ra705e528e5e84417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15e1484071a04793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f6b4e514a23f4e59" /><Relationship Type="http://schemas.openxmlformats.org/officeDocument/2006/relationships/notesMaster" Target="/ppt/notesMasters/notesMaster1.xml" Id="R1fdb2a73826d44d0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81b2aba2c5a1473a" /><Relationship Type="http://schemas.openxmlformats.org/officeDocument/2006/relationships/notesMaster" Target="/ppt/notesMasters/notesMaster1.xml" Id="R76518f67990d465d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c566659968194790" /><Relationship Type="http://schemas.openxmlformats.org/officeDocument/2006/relationships/notesMaster" Target="/ppt/notesMasters/notesMaster1.xml" Id="R42a07a55dce14211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ca60d8826be24a86" /><Relationship Type="http://schemas.openxmlformats.org/officeDocument/2006/relationships/notesMaster" Target="/ppt/notesMasters/notesMaster1.xml" Id="R8d3297f875b6485b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76bbbc4914f543e8" /><Relationship Type="http://schemas.openxmlformats.org/officeDocument/2006/relationships/notesMaster" Target="/ppt/notesMasters/notesMaster1.xml" Id="R6545f6c831fa483f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14.xml" Id="Ra0de662ad7a148fd" /><Relationship Type="http://schemas.openxmlformats.org/officeDocument/2006/relationships/notesMaster" Target="/ppt/notesMasters/notesMaster1.xml" Id="R7e17b964b79c4303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d2faea02269241f0" /><Relationship Type="http://schemas.openxmlformats.org/officeDocument/2006/relationships/notesMaster" Target="/ppt/notesMasters/notesMaster1.xml" Id="R38ed228e478b42cf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slide" Target="/ppt/slides/slide16.xml" Id="R57623a42339748eb" /><Relationship Type="http://schemas.openxmlformats.org/officeDocument/2006/relationships/notesMaster" Target="/ppt/notesMasters/notesMaster1.xml" Id="R75a48800662449fe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slide" Target="/ppt/slides/slide17.xml" Id="Re0364671ff0d4ca5" /><Relationship Type="http://schemas.openxmlformats.org/officeDocument/2006/relationships/notesMaster" Target="/ppt/notesMasters/notesMaster1.xml" Id="R29facff98c094d45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8.xml" Id="R97cd0bd9b8ca4787" /><Relationship Type="http://schemas.openxmlformats.org/officeDocument/2006/relationships/notesMaster" Target="/ppt/notesMasters/notesMaster1.xml" Id="R1dd0be9fe194492f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slide" Target="/ppt/slides/slide19.xml" Id="R0956d51f582b4b72" /><Relationship Type="http://schemas.openxmlformats.org/officeDocument/2006/relationships/notesMaster" Target="/ppt/notesMasters/notesMaster1.xml" Id="Reb8b3ad682c24ef7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f92a44fc20884f01" /><Relationship Type="http://schemas.openxmlformats.org/officeDocument/2006/relationships/notesMaster" Target="/ppt/notesMasters/notesMaster1.xml" Id="Re66bf4d2db984b2c" /></Relationships>
</file>

<file path=ppt/notesSlides/_rels/notesSlide20.xml.rels>&#65279;<?xml version="1.0" encoding="utf-8"?><Relationships xmlns="http://schemas.openxmlformats.org/package/2006/relationships"><Relationship Type="http://schemas.openxmlformats.org/officeDocument/2006/relationships/slide" Target="/ppt/slides/slide20.xml" Id="R213332f136f6443c" /><Relationship Type="http://schemas.openxmlformats.org/officeDocument/2006/relationships/notesMaster" Target="/ppt/notesMasters/notesMaster1.xml" Id="Rb1e1c859ec68485a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7d30cd469cf64b76" /><Relationship Type="http://schemas.openxmlformats.org/officeDocument/2006/relationships/notesMaster" Target="/ppt/notesMasters/notesMaster1.xml" Id="Rb44904716aee441e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b95ac96d56ea4db6" /><Relationship Type="http://schemas.openxmlformats.org/officeDocument/2006/relationships/notesMaster" Target="/ppt/notesMasters/notesMaster1.xml" Id="R7cf296132acf4842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a18f40c8cca54256" /><Relationship Type="http://schemas.openxmlformats.org/officeDocument/2006/relationships/notesMaster" Target="/ppt/notesMasters/notesMaster1.xml" Id="R77954a0c3fa04b92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87665fad159f4f47" /><Relationship Type="http://schemas.openxmlformats.org/officeDocument/2006/relationships/notesMaster" Target="/ppt/notesMasters/notesMaster1.xml" Id="R50d4271467c84838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eaa2dc66d86e4e3b" /><Relationship Type="http://schemas.openxmlformats.org/officeDocument/2006/relationships/notesMaster" Target="/ppt/notesMasters/notesMaster1.xml" Id="Re6f274ec7a0f4c49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350c2d1174e54c30" /><Relationship Type="http://schemas.openxmlformats.org/officeDocument/2006/relationships/notesMaster" Target="/ppt/notesMasters/notesMaster1.xml" Id="Ra4c53877bb1f4188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c233179c0e3441f5" /><Relationship Type="http://schemas.openxmlformats.org/officeDocument/2006/relationships/notesMaster" Target="/ppt/notesMasters/notesMaster1.xml" Id="Re5d34ca85fc84a1b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inspección y pruebas de puesta en servicio</a:t>
            </a:r>
          </a:p>
          <a:p xmlns:a="http://schemas.openxmlformats.org/drawingml/2006/main">
            <a:r>
              <a:t>IEC 61557 — equipos para ensayos de seguridad eléctrica</a:t>
            </a:r>
          </a:p>
          <a:p xmlns:a="http://schemas.openxmlformats.org/drawingml/2006/main">
            <a:r>
              <a:t>IEC 60891:2021 — corrección de curvas I‑V</a:t>
            </a:r>
          </a:p>
          <a:p xmlns:a="http://schemas.openxmlformats.org/drawingml/2006/main">
            <a:r>
              <a:t>IEC TS 62446-3:2017 — termografía exterior de módulos y plantas</a:t>
            </a:r>
          </a:p>
          <a:p xmlns:a="http://schemas.openxmlformats.org/drawingml/2006/main">
            <a:r>
              <a:t>ISO/IEC 17025:2017 — competencia y trazabilidad de laboratorios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inspección y pruebas de puesta en servicio</a:t>
            </a:r>
          </a:p>
          <a:p xmlns:a="http://schemas.openxmlformats.org/drawingml/2006/main">
            <a:r>
              <a:t>IEC 61557 — equipos para ensayos de seguridad eléctrica</a:t>
            </a:r>
          </a:p>
          <a:p xmlns:a="http://schemas.openxmlformats.org/drawingml/2006/main">
            <a:r>
              <a:t>IEC 60891:2021 — corrección de curvas I‑V</a:t>
            </a:r>
          </a:p>
          <a:p xmlns:a="http://schemas.openxmlformats.org/drawingml/2006/main">
            <a:r>
              <a:t>IEC TS 62446-3:2017 — termografía exterior de módulos y plantas</a:t>
            </a:r>
          </a:p>
          <a:p xmlns:a="http://schemas.openxmlformats.org/drawingml/2006/main">
            <a:r>
              <a:t>ISO/IEC 17025:2017 — competencia y trazabilidad de laboratorios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inspección y pruebas de puesta en servicio</a:t>
            </a:r>
          </a:p>
          <a:p xmlns:a="http://schemas.openxmlformats.org/drawingml/2006/main">
            <a:r>
              <a:t>IEC 61557 — equipos para ensayos de seguridad eléctrica</a:t>
            </a:r>
          </a:p>
          <a:p xmlns:a="http://schemas.openxmlformats.org/drawingml/2006/main">
            <a:r>
              <a:t>IEC 60891:2021 — corrección de curvas I‑V</a:t>
            </a:r>
          </a:p>
          <a:p xmlns:a="http://schemas.openxmlformats.org/drawingml/2006/main">
            <a:r>
              <a:t>IEC TS 62446-3:2017 — termografía exterior de módulos y plantas</a:t>
            </a:r>
          </a:p>
          <a:p xmlns:a="http://schemas.openxmlformats.org/drawingml/2006/main">
            <a:r>
              <a:t>ISO/IEC 17025:2017 — competencia y trazabilidad de laboratorios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inspección y pruebas de puesta en servicio</a:t>
            </a:r>
          </a:p>
          <a:p xmlns:a="http://schemas.openxmlformats.org/drawingml/2006/main">
            <a:r>
              <a:t>IEC 61557 — equipos para ensayos de seguridad eléctrica</a:t>
            </a:r>
          </a:p>
          <a:p xmlns:a="http://schemas.openxmlformats.org/drawingml/2006/main">
            <a:r>
              <a:t>IEC 60891:2021 — corrección de curvas I‑V</a:t>
            </a:r>
          </a:p>
          <a:p xmlns:a="http://schemas.openxmlformats.org/drawingml/2006/main">
            <a:r>
              <a:t>IEC TS 62446-3:2017 — termografía exterior de módulos y plantas</a:t>
            </a:r>
          </a:p>
          <a:p xmlns:a="http://schemas.openxmlformats.org/drawingml/2006/main">
            <a:r>
              <a:t>ISO/IEC 17025:2017 — competencia y trazabilidad de laboratorios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inspección y pruebas de puesta en servicio</a:t>
            </a:r>
          </a:p>
          <a:p xmlns:a="http://schemas.openxmlformats.org/drawingml/2006/main">
            <a:r>
              <a:t>IEC 61557 — equipos para ensayos de seguridad eléctrica</a:t>
            </a:r>
          </a:p>
          <a:p xmlns:a="http://schemas.openxmlformats.org/drawingml/2006/main">
            <a:r>
              <a:t>IEC 60891:2021 — corrección de curvas I‑V</a:t>
            </a:r>
          </a:p>
          <a:p xmlns:a="http://schemas.openxmlformats.org/drawingml/2006/main">
            <a:r>
              <a:t>IEC TS 62446-3:2017 — termografía exterior de módulos y plantas</a:t>
            </a:r>
          </a:p>
          <a:p xmlns:a="http://schemas.openxmlformats.org/drawingml/2006/main">
            <a:r>
              <a:t>ISO/IEC 17025:2017 — competencia y trazabilidad de laboratorios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inspección y pruebas de puesta en servicio</a:t>
            </a:r>
          </a:p>
          <a:p xmlns:a="http://schemas.openxmlformats.org/drawingml/2006/main">
            <a:r>
              <a:t>IEC 61557 — equipos para ensayos de seguridad eléctrica</a:t>
            </a:r>
          </a:p>
          <a:p xmlns:a="http://schemas.openxmlformats.org/drawingml/2006/main">
            <a:r>
              <a:t>IEC 60891:2021 — corrección de curvas I‑V</a:t>
            </a:r>
          </a:p>
          <a:p xmlns:a="http://schemas.openxmlformats.org/drawingml/2006/main">
            <a:r>
              <a:t>IEC TS 62446-3:2017 — termografía exterior de módulos y plantas</a:t>
            </a:r>
          </a:p>
          <a:p xmlns:a="http://schemas.openxmlformats.org/drawingml/2006/main">
            <a:r>
              <a:t>ISO/IEC 17025:2017 — competencia y trazabilidad de laboratorios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inspección y pruebas de puesta en servicio</a:t>
            </a:r>
          </a:p>
          <a:p xmlns:a="http://schemas.openxmlformats.org/drawingml/2006/main">
            <a:r>
              <a:t>IEC 61557 — equipos para ensayos de seguridad eléctrica</a:t>
            </a:r>
          </a:p>
          <a:p xmlns:a="http://schemas.openxmlformats.org/drawingml/2006/main">
            <a:r>
              <a:t>IEC 60891:2021 — corrección de curvas I‑V</a:t>
            </a:r>
          </a:p>
          <a:p xmlns:a="http://schemas.openxmlformats.org/drawingml/2006/main">
            <a:r>
              <a:t>IEC TS 62446-3:2017 — termografía exterior de módulos y plantas</a:t>
            </a:r>
          </a:p>
          <a:p xmlns:a="http://schemas.openxmlformats.org/drawingml/2006/main">
            <a:r>
              <a:t>ISO/IEC 17025:2017 — competencia y trazabilidad de laboratorios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inspección y pruebas de puesta en servicio</a:t>
            </a:r>
          </a:p>
          <a:p xmlns:a="http://schemas.openxmlformats.org/drawingml/2006/main">
            <a:r>
              <a:t>IEC 61557 — equipos para ensayos de seguridad eléctrica</a:t>
            </a:r>
          </a:p>
          <a:p xmlns:a="http://schemas.openxmlformats.org/drawingml/2006/main">
            <a:r>
              <a:t>IEC 60891:2021 — corrección de curvas I‑V</a:t>
            </a:r>
          </a:p>
          <a:p xmlns:a="http://schemas.openxmlformats.org/drawingml/2006/main">
            <a:r>
              <a:t>IEC TS 62446-3:2017 — termografía exterior de módulos y plantas</a:t>
            </a:r>
          </a:p>
          <a:p xmlns:a="http://schemas.openxmlformats.org/drawingml/2006/main">
            <a:r>
              <a:t>ISO/IEC 17025:2017 — competencia y trazabilidad de laboratorios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inspección y pruebas de puesta en servicio</a:t>
            </a:r>
          </a:p>
          <a:p xmlns:a="http://schemas.openxmlformats.org/drawingml/2006/main">
            <a:r>
              <a:t>IEC 61557 — equipos para ensayos de seguridad eléctrica</a:t>
            </a:r>
          </a:p>
          <a:p xmlns:a="http://schemas.openxmlformats.org/drawingml/2006/main">
            <a:r>
              <a:t>IEC 60891:2021 — corrección de curvas I‑V</a:t>
            </a:r>
          </a:p>
          <a:p xmlns:a="http://schemas.openxmlformats.org/drawingml/2006/main">
            <a:r>
              <a:t>IEC TS 62446-3:2017 — termografía exterior de módulos y plantas</a:t>
            </a:r>
          </a:p>
          <a:p xmlns:a="http://schemas.openxmlformats.org/drawingml/2006/main">
            <a:r>
              <a:t>ISO/IEC 17025:2017 — competencia y trazabilidad de laboratorios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inspección y pruebas de puesta en servicio</a:t>
            </a:r>
          </a:p>
          <a:p xmlns:a="http://schemas.openxmlformats.org/drawingml/2006/main">
            <a:r>
              <a:t>IEC 61557 — equipos para ensayos de seguridad eléctrica</a:t>
            </a:r>
          </a:p>
          <a:p xmlns:a="http://schemas.openxmlformats.org/drawingml/2006/main">
            <a:r>
              <a:t>IEC 60891:2021 — corrección de curvas I‑V</a:t>
            </a:r>
          </a:p>
          <a:p xmlns:a="http://schemas.openxmlformats.org/drawingml/2006/main">
            <a:r>
              <a:t>IEC TS 62446-3:2017 — termografía exterior de módulos y plantas</a:t>
            </a:r>
          </a:p>
          <a:p xmlns:a="http://schemas.openxmlformats.org/drawingml/2006/main">
            <a:r>
              <a:t>ISO/IEC 17025:2017 — competencia y trazabilidad de laboratorios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inspección y pruebas de puesta en servicio</a:t>
            </a:r>
          </a:p>
          <a:p xmlns:a="http://schemas.openxmlformats.org/drawingml/2006/main">
            <a:r>
              <a:t>IEC 61557 — equipos para ensayos de seguridad eléctrica</a:t>
            </a:r>
          </a:p>
          <a:p xmlns:a="http://schemas.openxmlformats.org/drawingml/2006/main">
            <a:r>
              <a:t>IEC 60891:2021 — corrección de curvas I‑V</a:t>
            </a:r>
          </a:p>
          <a:p xmlns:a="http://schemas.openxmlformats.org/drawingml/2006/main">
            <a:r>
              <a:t>IEC TS 62446-3:2017 — termografía exterior de módulos y plantas</a:t>
            </a:r>
          </a:p>
          <a:p xmlns:a="http://schemas.openxmlformats.org/drawingml/2006/main">
            <a:r>
              <a:t>ISO/IEC 17025:2017 — competencia y trazabilidad de laboratorios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inspección y pruebas de puesta en servicio</a:t>
            </a:r>
          </a:p>
          <a:p xmlns:a="http://schemas.openxmlformats.org/drawingml/2006/main">
            <a:r>
              <a:t>IEC 61557 — equipos para ensayos de seguridad eléctrica</a:t>
            </a:r>
          </a:p>
          <a:p xmlns:a="http://schemas.openxmlformats.org/drawingml/2006/main">
            <a:r>
              <a:t>IEC 60891:2021 — corrección de curvas I‑V</a:t>
            </a:r>
          </a:p>
          <a:p xmlns:a="http://schemas.openxmlformats.org/drawingml/2006/main">
            <a:r>
              <a:t>IEC TS 62446-3:2017 — termografía exterior de módulos y plantas</a:t>
            </a:r>
          </a:p>
          <a:p xmlns:a="http://schemas.openxmlformats.org/drawingml/2006/main">
            <a:r>
              <a:t>ISO/IEC 17025:2017 — competencia y trazabilidad de laboratorios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inspección y pruebas de puesta en servicio</a:t>
            </a:r>
          </a:p>
          <a:p xmlns:a="http://schemas.openxmlformats.org/drawingml/2006/main">
            <a:r>
              <a:t>IEC 61557 — equipos para ensayos de seguridad eléctrica</a:t>
            </a:r>
          </a:p>
          <a:p xmlns:a="http://schemas.openxmlformats.org/drawingml/2006/main">
            <a:r>
              <a:t>IEC 60891:2021 — corrección de curvas I‑V</a:t>
            </a:r>
          </a:p>
          <a:p xmlns:a="http://schemas.openxmlformats.org/drawingml/2006/main">
            <a:r>
              <a:t>IEC TS 62446-3:2017 — termografía exterior de módulos y plantas</a:t>
            </a:r>
          </a:p>
          <a:p xmlns:a="http://schemas.openxmlformats.org/drawingml/2006/main">
            <a:r>
              <a:t>ISO/IEC 17025:2017 — competencia y trazabilidad de laboratorios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inspección y pruebas de puesta en servicio</a:t>
            </a:r>
          </a:p>
          <a:p xmlns:a="http://schemas.openxmlformats.org/drawingml/2006/main">
            <a:r>
              <a:t>IEC 61557 — equipos para ensayos de seguridad eléctrica</a:t>
            </a:r>
          </a:p>
          <a:p xmlns:a="http://schemas.openxmlformats.org/drawingml/2006/main">
            <a:r>
              <a:t>IEC 60891:2021 — corrección de curvas I‑V</a:t>
            </a:r>
          </a:p>
          <a:p xmlns:a="http://schemas.openxmlformats.org/drawingml/2006/main">
            <a:r>
              <a:t>IEC TS 62446-3:2017 — termografía exterior de módulos y plantas</a:t>
            </a:r>
          </a:p>
          <a:p xmlns:a="http://schemas.openxmlformats.org/drawingml/2006/main">
            <a:r>
              <a:t>ISO/IEC 17025:2017 — competencia y trazabilidad de laboratorios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inspección y pruebas de puesta en servicio</a:t>
            </a:r>
          </a:p>
          <a:p xmlns:a="http://schemas.openxmlformats.org/drawingml/2006/main">
            <a:r>
              <a:t>IEC 61557 — equipos para ensayos de seguridad eléctrica</a:t>
            </a:r>
          </a:p>
          <a:p xmlns:a="http://schemas.openxmlformats.org/drawingml/2006/main">
            <a:r>
              <a:t>IEC 60891:2021 — corrección de curvas I‑V</a:t>
            </a:r>
          </a:p>
          <a:p xmlns:a="http://schemas.openxmlformats.org/drawingml/2006/main">
            <a:r>
              <a:t>IEC TS 62446-3:2017 — termografía exterior de módulos y plantas</a:t>
            </a:r>
          </a:p>
          <a:p xmlns:a="http://schemas.openxmlformats.org/drawingml/2006/main">
            <a:r>
              <a:t>ISO/IEC 17025:2017 — competencia y trazabilidad de laboratorios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inspección y pruebas de puesta en servicio</a:t>
            </a:r>
          </a:p>
          <a:p xmlns:a="http://schemas.openxmlformats.org/drawingml/2006/main">
            <a:r>
              <a:t>IEC 61557 — equipos para ensayos de seguridad eléctrica</a:t>
            </a:r>
          </a:p>
          <a:p xmlns:a="http://schemas.openxmlformats.org/drawingml/2006/main">
            <a:r>
              <a:t>IEC 60891:2021 — corrección de curvas I‑V</a:t>
            </a:r>
          </a:p>
          <a:p xmlns:a="http://schemas.openxmlformats.org/drawingml/2006/main">
            <a:r>
              <a:t>IEC TS 62446-3:2017 — termografía exterior de módulos y plantas</a:t>
            </a:r>
          </a:p>
          <a:p xmlns:a="http://schemas.openxmlformats.org/drawingml/2006/main">
            <a:r>
              <a:t>ISO/IEC 17025:2017 — competencia y trazabilidad de laboratorios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inspección y pruebas de puesta en servicio</a:t>
            </a:r>
          </a:p>
          <a:p xmlns:a="http://schemas.openxmlformats.org/drawingml/2006/main">
            <a:r>
              <a:t>IEC 61557 — equipos para ensayos de seguridad eléctrica</a:t>
            </a:r>
          </a:p>
          <a:p xmlns:a="http://schemas.openxmlformats.org/drawingml/2006/main">
            <a:r>
              <a:t>IEC 60891:2021 — corrección de curvas I‑V</a:t>
            </a:r>
          </a:p>
          <a:p xmlns:a="http://schemas.openxmlformats.org/drawingml/2006/main">
            <a:r>
              <a:t>IEC TS 62446-3:2017 — termografía exterior de módulos y plantas</a:t>
            </a:r>
          </a:p>
          <a:p xmlns:a="http://schemas.openxmlformats.org/drawingml/2006/main">
            <a:r>
              <a:t>ISO/IEC 17025:2017 — competencia y trazabilidad de laboratorios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inspección y pruebas de puesta en servicio</a:t>
            </a:r>
          </a:p>
          <a:p xmlns:a="http://schemas.openxmlformats.org/drawingml/2006/main">
            <a:r>
              <a:t>IEC 61557 — equipos para ensayos de seguridad eléctrica</a:t>
            </a:r>
          </a:p>
          <a:p xmlns:a="http://schemas.openxmlformats.org/drawingml/2006/main">
            <a:r>
              <a:t>IEC 60891:2021 — corrección de curvas I‑V</a:t>
            </a:r>
          </a:p>
          <a:p xmlns:a="http://schemas.openxmlformats.org/drawingml/2006/main">
            <a:r>
              <a:t>IEC TS 62446-3:2017 — termografía exterior de módulos y plantas</a:t>
            </a:r>
          </a:p>
          <a:p xmlns:a="http://schemas.openxmlformats.org/drawingml/2006/main">
            <a:r>
              <a:t>ISO/IEC 17025:2017 — competencia y trazabilidad de laboratorios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inspección y pruebas de puesta en servicio</a:t>
            </a:r>
          </a:p>
          <a:p xmlns:a="http://schemas.openxmlformats.org/drawingml/2006/main">
            <a:r>
              <a:t>IEC 61557 — equipos para ensayos de seguridad eléctrica</a:t>
            </a:r>
          </a:p>
          <a:p xmlns:a="http://schemas.openxmlformats.org/drawingml/2006/main">
            <a:r>
              <a:t>IEC 60891:2021 — corrección de curvas I‑V</a:t>
            </a:r>
          </a:p>
          <a:p xmlns:a="http://schemas.openxmlformats.org/drawingml/2006/main">
            <a:r>
              <a:t>IEC TS 62446-3:2017 — termografía exterior de módulos y plantas</a:t>
            </a:r>
          </a:p>
          <a:p xmlns:a="http://schemas.openxmlformats.org/drawingml/2006/main">
            <a:r>
              <a:t>ISO/IEC 17025:2017 — competencia y trazabilidad de laboratorios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r>
              <a:t>[Sources]</a:t>
            </a:r>
          </a:p>
          <a:p xmlns:a="http://schemas.openxmlformats.org/drawingml/2006/main">
            <a:r>
              <a:t>MINEM, Código Nacional de Electricidad – Utilización 2006, secciones 350 y 430.</a:t>
            </a:r>
          </a:p>
          <a:p xmlns:a="http://schemas.openxmlformats.org/drawingml/2006/main">
            <a:r>
              <a:t>IEC 62548-1:2023, Photovoltaic (PV) arrays – Design requirements.</a:t>
            </a:r>
          </a:p>
          <a:p xmlns:a="http://schemas.openxmlformats.org/drawingml/2006/main">
            <a:r>
              <a:t>IEC 62446-1:2016+AMD1:2018, Documentation, commissioning tests and inspection.</a:t>
            </a:r>
          </a:p>
          <a:p xmlns:a="http://schemas.openxmlformats.org/drawingml/2006/main">
            <a:r>
              <a:t>IEC 61724-1:2021, Photovoltaic system performance – Monitoring.</a:t>
            </a:r>
          </a:p>
          <a:p xmlns:a="http://schemas.openxmlformats.org/drawingml/2006/main">
            <a:r>
              <a:t>NREL, PVWatts V8 / System Advisor Model technical documentation.</a:t>
            </a:r>
          </a:p>
          <a:p xmlns:a="http://schemas.openxmlformats.org/drawingml/2006/main">
            <a:r>
              <a:t>IEC 62446-1:2016+AMD1:2018 — inspección y pruebas de puesta en servicio</a:t>
            </a:r>
          </a:p>
          <a:p xmlns:a="http://schemas.openxmlformats.org/drawingml/2006/main">
            <a:r>
              <a:t>IEC 61557 — equipos para ensayos de seguridad eléctrica</a:t>
            </a:r>
          </a:p>
          <a:p xmlns:a="http://schemas.openxmlformats.org/drawingml/2006/main">
            <a:r>
              <a:t>IEC 60891:2021 — corrección de curvas I‑V</a:t>
            </a:r>
          </a:p>
          <a:p xmlns:a="http://schemas.openxmlformats.org/drawingml/2006/main">
            <a:r>
              <a:t>IEC TS 62446-3:2017 — termografía exterior de módulos y plantas</a:t>
            </a:r>
          </a:p>
          <a:p xmlns:a="http://schemas.openxmlformats.org/drawingml/2006/main">
            <a:r>
              <a:t>ISO/IEC 17025:2017 — competencia y trazabilidad de laboratorios</a:t>
            </a:r>
          </a:p>
          <a:p xmlns:a="http://schemas.openxmlformats.org/drawingml/2006/main">
            <a:r>
              <a:t>Imagen temática generada con OpenAI ImageGen para CENESAM, módulo 3.</a:t>
            </a:r>
          </a:p>
          <a:p xmlns:a="http://schemas.openxmlformats.org/drawingml/2006/main">
            <a:r>
              <a:t>[/Sources]</a:t>
            </a:r>
          </a:p>
          <a:p xmlns:a="http://schemas.openxmlformats.org/drawingml/2006/main">
            <a:r>
              <a:t>Contenido formativo. Verificar edición vigente y aplicabilidad al proyecto.</a:t>
            </a:r>
          </a:p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4325527cea934f7c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4494b596453541b4" /><Relationship Type="http://schemas.openxmlformats.org/officeDocument/2006/relationships/slideLayout" Target="/ppt/slideLayouts/slideLayout1.xml" Id="R817ca5750be2496e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817ca5750be2496e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d2fdf7ccb36444b" /><Relationship Type="http://schemas.openxmlformats.org/officeDocument/2006/relationships/image" Target="/ppt/media/image.jpeg" Id="R9131bc8916f6449f" /><Relationship Type="http://schemas.openxmlformats.org/officeDocument/2006/relationships/notesSlide" Target="/ppt/notesSlides/notesSlide1.xml" Id="R51f2a9157d824e8e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26d395476284f22" /><Relationship Type="http://schemas.openxmlformats.org/officeDocument/2006/relationships/image" Target="/ppt/media/image10.jpeg" Id="Rfe36a0dbac964b96" /><Relationship Type="http://schemas.openxmlformats.org/officeDocument/2006/relationships/notesSlide" Target="/ppt/notesSlides/notesSlide10.xml" Id="Re7cfd6ad5aba466b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e91293e7c334446" /><Relationship Type="http://schemas.openxmlformats.org/officeDocument/2006/relationships/image" Target="/ppt/media/image11.jpeg" Id="R6b63cd9a303a4467" /><Relationship Type="http://schemas.openxmlformats.org/officeDocument/2006/relationships/notesSlide" Target="/ppt/notesSlides/notesSlide11.xml" Id="Rb33fdb41e9ff4f6a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f6b0564395b480b" /><Relationship Type="http://schemas.openxmlformats.org/officeDocument/2006/relationships/image" Target="/ppt/media/image12.jpeg" Id="R581e2c8bd69c4412" /><Relationship Type="http://schemas.openxmlformats.org/officeDocument/2006/relationships/notesSlide" Target="/ppt/notesSlides/notesSlide12.xml" Id="R30b956d6b3704b2b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457cf32a2ed43f8" /><Relationship Type="http://schemas.openxmlformats.org/officeDocument/2006/relationships/image" Target="/ppt/media/image13.jpeg" Id="Ra706cb6cc72f4133" /><Relationship Type="http://schemas.openxmlformats.org/officeDocument/2006/relationships/notesSlide" Target="/ppt/notesSlides/notesSlide13.xml" Id="Rc15ebb0fac5a4902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0a2f2caf0994189" /><Relationship Type="http://schemas.openxmlformats.org/officeDocument/2006/relationships/image" Target="/ppt/media/image14.jpeg" Id="Ra40504fd14ac4852" /><Relationship Type="http://schemas.openxmlformats.org/officeDocument/2006/relationships/chart" Target="/ppt/slides/charts/chart3.xml" Id="R4e50ae37dab54e9d" /><Relationship Type="http://schemas.openxmlformats.org/officeDocument/2006/relationships/notesSlide" Target="/ppt/notesSlides/notesSlide14.xml" Id="Re2335a0b96a441c5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f4ca9d8d1794448" /><Relationship Type="http://schemas.openxmlformats.org/officeDocument/2006/relationships/image" Target="/ppt/media/image15.jpeg" Id="Rd728955dc52a421c" /><Relationship Type="http://schemas.openxmlformats.org/officeDocument/2006/relationships/notesSlide" Target="/ppt/notesSlides/notesSlide15.xml" Id="R6eae26a76696445b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1c48de3c96a4544" /><Relationship Type="http://schemas.openxmlformats.org/officeDocument/2006/relationships/image" Target="/ppt/media/image16.jpeg" Id="R5024c5db5a5d4204" /><Relationship Type="http://schemas.openxmlformats.org/officeDocument/2006/relationships/notesSlide" Target="/ppt/notesSlides/notesSlide16.xml" Id="R9ba12b099ff740fa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584e71a96824a6f" /><Relationship Type="http://schemas.openxmlformats.org/officeDocument/2006/relationships/image" Target="/ppt/media/image17.jpeg" Id="R84c2da2ee8d345e0" /><Relationship Type="http://schemas.openxmlformats.org/officeDocument/2006/relationships/notesSlide" Target="/ppt/notesSlides/notesSlide17.xml" Id="Rc0aa689959344fdc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a132742afe24a0e" /><Relationship Type="http://schemas.openxmlformats.org/officeDocument/2006/relationships/image" Target="/ppt/media/image18.jpeg" Id="R8443066cb60d4be3" /><Relationship Type="http://schemas.openxmlformats.org/officeDocument/2006/relationships/chart" Target="/ppt/slides/charts/chart4.xml" Id="Rc4c1fdc8c24141ac" /><Relationship Type="http://schemas.openxmlformats.org/officeDocument/2006/relationships/notesSlide" Target="/ppt/notesSlides/notesSlide18.xml" Id="R52af80ae95384a7f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d46da26ff324af5" /><Relationship Type="http://schemas.openxmlformats.org/officeDocument/2006/relationships/image" Target="/ppt/media/image19.jpeg" Id="Rc3f63c77ef314579" /><Relationship Type="http://schemas.openxmlformats.org/officeDocument/2006/relationships/notesSlide" Target="/ppt/notesSlides/notesSlide19.xml" Id="R2e8a064f148c4c03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06b6f9f484446e0" /><Relationship Type="http://schemas.openxmlformats.org/officeDocument/2006/relationships/image" Target="/ppt/media/image2.jpeg" Id="R6a6f233538834f6b" /><Relationship Type="http://schemas.openxmlformats.org/officeDocument/2006/relationships/notesSlide" Target="/ppt/notesSlides/notesSlide2.xml" Id="Rd0187a8d35324b84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f853be8f09b4088" /><Relationship Type="http://schemas.openxmlformats.org/officeDocument/2006/relationships/image" Target="/ppt/media/image20.jpeg" Id="Rf96a7d1e758e417d" /><Relationship Type="http://schemas.openxmlformats.org/officeDocument/2006/relationships/notesSlide" Target="/ppt/notesSlides/notesSlide20.xml" Id="R8e631ed1ee2a4aaa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290c6326f99463b" /><Relationship Type="http://schemas.openxmlformats.org/officeDocument/2006/relationships/image" Target="/ppt/media/image3.jpeg" Id="R96a86331fb484f80" /><Relationship Type="http://schemas.openxmlformats.org/officeDocument/2006/relationships/notesSlide" Target="/ppt/notesSlides/notesSlide3.xml" Id="R0c63b8a2836a400b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a3ad12d1cd04ea1" /><Relationship Type="http://schemas.openxmlformats.org/officeDocument/2006/relationships/image" Target="/ppt/media/image4.jpeg" Id="R3743aaf6ec564a57" /><Relationship Type="http://schemas.openxmlformats.org/officeDocument/2006/relationships/chart" Target="/ppt/slides/charts/chart1.xml" Id="R68157d6a56ee4688" /><Relationship Type="http://schemas.openxmlformats.org/officeDocument/2006/relationships/notesSlide" Target="/ppt/notesSlides/notesSlide4.xml" Id="R97e3da861a174c9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72d20efa8b54013" /><Relationship Type="http://schemas.openxmlformats.org/officeDocument/2006/relationships/image" Target="/ppt/media/image5.jpeg" Id="R21e3e6000e344dce" /><Relationship Type="http://schemas.openxmlformats.org/officeDocument/2006/relationships/notesSlide" Target="/ppt/notesSlides/notesSlide5.xml" Id="Ra2181a799e2c4c96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9124dd2435c44b0" /><Relationship Type="http://schemas.openxmlformats.org/officeDocument/2006/relationships/image" Target="/ppt/media/image6.jpeg" Id="Ra5a9dbbf8e8b4873" /><Relationship Type="http://schemas.openxmlformats.org/officeDocument/2006/relationships/notesSlide" Target="/ppt/notesSlides/notesSlide6.xml" Id="R01cf4ac268044a05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a51f76ccafd4b90" /><Relationship Type="http://schemas.openxmlformats.org/officeDocument/2006/relationships/image" Target="/ppt/media/image7.jpeg" Id="R387f92a818534314" /><Relationship Type="http://schemas.openxmlformats.org/officeDocument/2006/relationships/notesSlide" Target="/ppt/notesSlides/notesSlide7.xml" Id="R86310facb6df4f50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fec23e695b343f1" /><Relationship Type="http://schemas.openxmlformats.org/officeDocument/2006/relationships/image" Target="/ppt/media/image8.jpeg" Id="R8d760fd77bbc49cf" /><Relationship Type="http://schemas.openxmlformats.org/officeDocument/2006/relationships/chart" Target="/ppt/slides/charts/chart2.xml" Id="Rdbddb88bb83a4c6e" /><Relationship Type="http://schemas.openxmlformats.org/officeDocument/2006/relationships/notesSlide" Target="/ppt/notesSlides/notesSlide8.xml" Id="R0d71d76629f842b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6d6f7af5b0cf409a" /><Relationship Type="http://schemas.openxmlformats.org/officeDocument/2006/relationships/image" Target="/ppt/media/image9.jpeg" Id="R363b2a2b27dd4d59" /><Relationship Type="http://schemas.openxmlformats.org/officeDocument/2006/relationships/notesSlide" Target="/ppt/notesSlides/notesSlide9.xml" Id="R6064d5a070d64d29" /></Relationships>
</file>

<file path=ppt/slides/charts/chart1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78</c:v>
              </c:pt>
              <c:pt idx="1">
                <c:v>72</c:v>
              </c:pt>
              <c:pt idx="2">
                <c:v>68</c:v>
              </c:pt>
              <c:pt idx="3">
                <c:v>82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2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82</c:v>
              </c:pt>
              <c:pt idx="1">
                <c:v>82</c:v>
              </c:pt>
              <c:pt idx="2">
                <c:v>91</c:v>
              </c:pt>
              <c:pt idx="3">
                <c:v>62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3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76</c:v>
              </c:pt>
              <c:pt idx="1">
                <c:v>80</c:v>
              </c:pt>
              <c:pt idx="2">
                <c:v>82</c:v>
              </c:pt>
              <c:pt idx="3">
                <c:v>76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charts/chart4.xml><?xml version="1.0" encoding="utf-8"?>
<c:chartSpace xmlns:c="http://schemas.openxmlformats.org/drawingml/2006/chart">
  <c:lang val="en-US"/>
  <c:chart>
    <c:plotArea>
      <c:barChart>
        <c:barDir val="col"/>
        <c:varyColors val="0"/>
        <c:ser>
          <c:idx val="0"/>
          <c:order val="0"/>
          <c:tx>
            <c:v>Índice</c:v>
          </c:tx>
          <c:spPr>
            <a:solidFill xmlns:a="http://schemas.openxmlformats.org/drawingml/2006/main">
              <a:srgbClr val="0B806F"/>
            </a:solidFill>
          </c:spPr>
          <c:cat>
            <c:strLit>
              <c:ptCount val="4"/>
              <c:pt idx="0">
                <c:v>Base</c:v>
              </c:pt>
              <c:pt idx="1">
                <c:v>Diseño</c:v>
              </c:pt>
              <c:pt idx="2">
                <c:v>Verificado</c:v>
              </c:pt>
              <c:pt idx="3">
                <c:v>Margen</c:v>
              </c:pt>
            </c:strLit>
          </c:cat>
          <c:val>
            <c:numLit>
              <c:formatCode>General</c:formatCode>
              <c:ptCount val="4"/>
              <c:pt idx="0">
                <c:v>80</c:v>
              </c:pt>
              <c:pt idx="1">
                <c:v>90</c:v>
              </c:pt>
              <c:pt idx="2">
                <c:v>76</c:v>
              </c:pt>
              <c:pt idx="3">
                <c:v>56</c:v>
              </c:pt>
            </c:numLit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axId val="48650112"/>
        <c:axId val="48672768"/>
      </c:barChart>
      <c:catAx>
        <c:axId val="48650112"/>
        <c:scaling>
          <c:orientation val="minMax"/>
        </c:scaling>
        <c:delete val="0"/>
        <c:axPos val="b"/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72768"/>
        <c:lblAlgn val="ctr"/>
        <c:lblOffset val="100"/>
        <c:noMultiLvlLbl val="0"/>
      </c:catAx>
      <c:valAx>
        <c:axId val="48672768"/>
        <c:scaling>
          <c:orientation val="minMax"/>
        </c:scaling>
        <c:delete val="0"/>
        <c:axPos val="l"/>
        <c:majorGridlines>
          <c:spPr>
            <a:ln xmlns:a="http://schemas.openxmlformats.org/drawingml/2006/main" w="9525">
              <a:solidFill>
                <a:srgbClr val="35566B"/>
              </a:solidFill>
              <a:prstDash val="solid"/>
            </a:ln>
          </c:spPr>
        </c:majorGridlines>
        <c:numFmt formatCode="General"/>
        <c:majorTickMark val="none"/>
        <c:minorTickMark val="none"/>
        <c:spPr>
          <a:ln xmlns:a="http://schemas.openxmlformats.org/drawingml/2006/main" w="9525">
            <a:solidFill>
              <a:srgbClr val="D4D4D4"/>
            </a:solidFill>
            <a:prstDash val="solid"/>
          </a:ln>
        </c:spPr>
        <c:txPr>
          <a:bodyPr xmlns:a="http://schemas.openxmlformats.org/drawingml/2006/main" anchorCtr="1"/>
          <a:lstStyle xmlns:a="http://schemas.openxmlformats.org/drawingml/2006/main"/>
          <a:p xmlns:a="http://schemas.openxmlformats.org/drawingml/2006/main">
            <a:pPr>
              <a:defRPr>
                <a:solidFill>
                  <a:srgbClr val="666666"/>
                </a:solidFill>
              </a:defRPr>
            </a:pPr>
          </a:p>
        </c:txPr>
        <c:crossAx val="48650112"/>
        <c:crossBetween val="between"/>
      </c:valAx>
    </c:plotArea>
    <c:plotVisOnly val="1"/>
  </c:chart>
</c:chartSpace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4" name="top-accent">
            <a:extLst xmlns:a="http://schemas.openxmlformats.org/drawingml/2006/main">
              <a:ext uri="{FF2B5EF4-FFF2-40B4-BE49-F238E27FC236}">
                <a16:creationId xmlns:a16="http://schemas.microsoft.com/office/drawing/2014/main" id="{AD026AEC-3D58-463E-9D43-281269FDEB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39707272-5E4A-4E14-8258-628B3F48BE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MEDICIÓN Y ENSAYO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1CAC3CDB-A0F7-486C-B818-FEDFB6AE97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Plan de medición y puntos hold</a:t>
            </a:r>
          </a:p>
        </p:txBody>
      </p:sp>
      <p:sp>
        <p:nvSpPr>
          <p:cNvPr id="4" name="module-title">
            <a:extLst xmlns:a="http://schemas.openxmlformats.org/drawingml/2006/main">
              <a:ext uri="{FF2B5EF4-FFF2-40B4-BE49-F238E27FC236}">
                <a16:creationId xmlns:a16="http://schemas.microsoft.com/office/drawing/2014/main" id="{11294929-B676-42C2-ABA0-8CAEC424D9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714500"/>
            <a:ext cx="6191250" cy="2000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4950" b="1">
                <a:solidFill>
                  <a:srgbClr val="FFFFFF"/>
                </a:solidFill>
              </a:defRPr>
            </a:pPr>
            <a:r>
              <a:rPr sz="4950" b="1">
                <a:solidFill>
                  <a:srgbClr val="FFFFFF"/>
                </a:solidFill>
              </a:rPr>
              <a:t>ELETROTÉCNIA PRÁCTICA</a:t>
            </a:r>
          </a:p>
        </p:txBody>
      </p:sp>
      <p:sp>
        <p:nvSpPr>
          <p:cNvPr id="5" name="module-subtitle">
            <a:extLst xmlns:a="http://schemas.openxmlformats.org/drawingml/2006/main">
              <a:ext uri="{FF2B5EF4-FFF2-40B4-BE49-F238E27FC236}">
                <a16:creationId xmlns:a16="http://schemas.microsoft.com/office/drawing/2014/main" id="{DB6DC9DA-6016-4F33-972E-E63F7E9C16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857625"/>
            <a:ext cx="5905500" cy="1000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EAF4F5"/>
                </a:solidFill>
              </a:defRPr>
            </a:pPr>
            <a:r>
              <a:rPr sz="1800" b="0">
                <a:solidFill>
                  <a:srgbClr val="EAF4F5"/>
                </a:solidFill>
              </a:rPr>
              <a:t>uso seguro de multímetro, pinza, megóhmetro, trazador I-V, medición de tierra e interpretación metrológica</a:t>
            </a:r>
          </a:p>
        </p:txBody>
      </p:sp>
      <p:sp>
        <p:nvSpPr>
          <p:cNvPr id="6" name="photo-border">
            <a:extLst xmlns:a="http://schemas.openxmlformats.org/drawingml/2006/main">
              <a:ext uri="{FF2B5EF4-FFF2-40B4-BE49-F238E27FC236}">
                <a16:creationId xmlns:a16="http://schemas.microsoft.com/office/drawing/2014/main" id="{DE8EBDB1-67A7-453F-A14A-204BC7BBF3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pic>
        <p:nvPicPr>
          <p:cNvPr id="2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131bc8916f6449f"/>
          <a:srcRect xmlns:a="http://schemas.openxmlformats.org/drawingml/2006/main" l="13672" t="0" r="13672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3429000"/>
          </a:xfrm>
          <a:prstGeom xmlns:a="http://schemas.openxmlformats.org/drawingml/2006/main" prst="roundRect">
            <a:avLst>
              <a:gd name="adj" fmla="val 3333"/>
            </a:avLst>
          </a:prstGeom>
        </p:spPr>
      </p:pic>
      <p:sp>
        <p:nvSpPr>
          <p:cNvPr id="8" name="photo-caption-bg">
            <a:extLst xmlns:a="http://schemas.openxmlformats.org/drawingml/2006/main">
              <a:ext uri="{FF2B5EF4-FFF2-40B4-BE49-F238E27FC236}">
                <a16:creationId xmlns:a16="http://schemas.microsoft.com/office/drawing/2014/main" id="{F1A67E0D-0963-4057-8F56-B03BF1A35E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00875" y="4543425"/>
            <a:ext cx="4429125" cy="552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71E3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photo-caption">
            <a:extLst xmlns:a="http://schemas.openxmlformats.org/drawingml/2006/main">
              <a:ext uri="{FF2B5EF4-FFF2-40B4-BE49-F238E27FC236}">
                <a16:creationId xmlns:a16="http://schemas.microsoft.com/office/drawing/2014/main" id="{48CF23CF-A81A-45A2-99CB-A7E8A0AF5F5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00900" y="4695825"/>
            <a:ext cx="4000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975" b="1">
                <a:solidFill>
                  <a:srgbClr val="FFFFFF"/>
                </a:solidFill>
              </a:defRPr>
            </a:pPr>
            <a:r>
              <a:rPr sz="975" b="1">
                <a:solidFill>
                  <a:srgbClr val="FFFFFF"/>
                </a:solidFill>
              </a:rPr>
              <a:t>MEDICIÓN Y ENSAYO · APLICACIÓN PROFESIONAL</a:t>
            </a:r>
          </a:p>
        </p:txBody>
      </p:sp>
      <p:sp>
        <p:nvSpPr>
          <p:cNvPr id="10" name="footer">
            <a:extLst xmlns:a="http://schemas.openxmlformats.org/drawingml/2006/main">
              <a:ext uri="{FF2B5EF4-FFF2-40B4-BE49-F238E27FC236}">
                <a16:creationId xmlns:a16="http://schemas.microsoft.com/office/drawing/2014/main" id="{A25555B5-3849-4BB3-B39A-C0B3A50627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03</a:t>
            </a:r>
          </a:p>
        </p:txBody>
      </p:sp>
      <p:sp>
        <p:nvSpPr>
          <p:cNvPr id="11" name="page">
            <a:extLst xmlns:a="http://schemas.openxmlformats.org/drawingml/2006/main">
              <a:ext uri="{FF2B5EF4-FFF2-40B4-BE49-F238E27FC236}">
                <a16:creationId xmlns:a16="http://schemas.microsoft.com/office/drawing/2014/main" id="{CDB0F320-EFC4-4246-B353-E5A8485F5B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01</a:t>
            </a:r>
          </a:p>
        </p:txBody>
      </p:sp>
      <p:sp>
        <p:nvSpPr>
          <p:cNvPr id="12" name="logo-mark">
            <a:extLst xmlns:a="http://schemas.openxmlformats.org/drawingml/2006/main">
              <a:ext uri="{FF2B5EF4-FFF2-40B4-BE49-F238E27FC236}">
                <a16:creationId xmlns:a16="http://schemas.microsoft.com/office/drawing/2014/main" id="{C5CB5FC2-0057-46D7-A90C-20843EEA5A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logo-text">
            <a:extLst xmlns:a="http://schemas.openxmlformats.org/drawingml/2006/main">
              <a:ext uri="{FF2B5EF4-FFF2-40B4-BE49-F238E27FC236}">
                <a16:creationId xmlns:a16="http://schemas.microsoft.com/office/drawing/2014/main" id="{C4D4825D-03BF-419A-AB43-3448077D35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84283921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D2771B60-01B4-47DD-ABE6-4E9593D90D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933ED639-1B00-4C06-BF58-8464069F13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MEDICIÓN Y ENSAYO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3FB70140-9922-46E3-AC7F-ACC26B7118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Curva I‑V de string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AD32BABA-4A9E-4CE6-BD2B-415EC34224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Curva I‑V de string: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6BABD058-8A5B-4433-907B-DCB2E2EBB6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A0EAC3C5-BFFF-4935-9936-9FA17786B10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trazabilidad y exactitud;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74374B9E-A4DB-4EC4-9682-DC3FAA13F8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E18EB16D-5096-47A5-B160-1F7275783D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V_ref = V_meas − β_V·(T_c−T_ref). Resultado expresado en V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125103AB-2A14-43B9-9209-4FD60326D0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F44CAE2D-975D-4D06-B577-5EA5AD0B8F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62446-1:2016+AMD1:2018 — inspección y pruebas de puesta en servicio.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422E798E-CCF6-4ACC-89BE-D5DE27ACAC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54ED6AF3-FA37-4776-9B71-92C8E432D2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Protocolo de mediciones eléctricas y análisis de incertidumbre.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1AEA59D7-9C88-4584-9398-F5114D8F64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e36a0dbac964b96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B5A57B24-082E-46AF-BD52-5D89E72D80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PROTECTION · MÓDULO 03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F652D793-4B2C-42AA-842C-F8C506F286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Corrección térmica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3C79E0B2-A302-4890-8162-B77BA4EDAE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1A53906A-3BC7-4F17-8FF8-706D5702BA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V_ref = V_meas − β_V·(T_c−T_ref)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8E94BA86-F3A0-4B32-A26B-6788F6384A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V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732E52E9-C691-49A4-B353-EC4167D5DC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Usar coeficiente del fabricante y convención de signo documentada.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F958D2FD-65BF-445F-92DD-E5E39339B7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03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285BC306-5E00-4DDA-9300-07087B9C88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60228EF8-86FF-48E4-9F7F-1CE2A5C457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BCD18DEE-AFED-46C5-B154-EE5DD9A81F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14654914"/>
      </p:ext>
    </p:extLst>
  </p:cSld>
</p:sld>
</file>

<file path=ppt/slides/slide11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A7CF6AD4-0399-437F-82AF-D90377DF4F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608AC4E-92D5-4298-A1E8-D10F63F253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MEDICIÓN Y ENSAYO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65233CAF-1E05-4DF7-9EDC-52803D9B99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Corrección a condiciones de referencia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5AB2A6BF-C989-47D7-A41C-118718ACFF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Corrección a condiciones de referencia: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39D2453C-8E92-4969-BA1E-4CDB943F26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3AA335E2-3F0A-4ABF-972F-8A4EAC1054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exactitud y resolución;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EA396B42-29DE-4210-A2FB-5F7BEBB5A3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F79A803-9CE0-42E2-9120-87174FF977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e_r = (x_m−x_ref)/x_ref ·100.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FE743E40-D309-44AB-A688-C182E05BBD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A13B2C2F-2079-4EAC-80B7-F3CFBB170C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61557 — equipos para ensayos de seguridad eléctrica.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0D7037D7-33EB-48C1-AA49-56EA3C821F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FA8280B0-BEEB-4C9F-A4EF-D520525A5C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Protocolo de mediciones eléctricas y análisis de incertidumbre.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B9C1CFD9-5AF2-403F-968D-8154123B8C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b63cd9a303a4467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B8B7881D-0399-44BE-9BB4-AFF7DB7211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DESIGN · MÓDULO 03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65615862-A938-468F-8CAE-880F626DF1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Error relativo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78A4F2E7-088F-4BE0-B132-44B4DF8FC5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A8B01491-FB52-4A16-B0CF-F02D1CFF88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e_r = (x_m−x_ref)/x_ref 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6FABF54A-DD99-4512-AF0E-B839E7B1AC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3BEEF890-C486-4614-B2F8-01A356FF03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Separar sesgo, repetibilidad y resolución.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2903AF66-0F0F-464A-92FA-922CF66FA0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03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90B0FC5E-48E8-439A-94EB-4087BD151C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11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C1B6BF0F-931F-4F0B-B1C2-0706EA2EB0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00FF9E58-78FC-464F-AE1B-8887A34220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18360561"/>
      </p:ext>
    </p:extLst>
  </p:cSld>
</p:sld>
</file>

<file path=ppt/slides/slide1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36CCDB29-3A8E-44A2-93CA-455F7F1BC6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D23D76AA-8A86-448A-8502-C9A33AF2B6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MEDICIÓN Y ENSAYO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2894C6DC-401D-4148-86E6-317388317B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Termografía eléctrica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FDC68F82-D0C9-442A-9D3F-4B429F40E8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Termografía eléctrica: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7815E42B-96CE-4FB4-A0E1-0466B7252C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82079B8A-B5BE-4975-BF52-5DF3D9F4C5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resolución y incertidumbre;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C90425D1-4A6A-4D35-AA1F-BB9490F15B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640CF81C-7FA2-41A4-B683-7ED068F1CC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U = k·√(u_A²+u_B²). Resultado expresado en unidad medida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A7A94E1D-60C6-4CCC-80D8-A4C46E4CEB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0940B6A8-CC6A-4714-8376-185CB16DB5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60891:2021 — corrección de curvas I‑V.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C9E170A0-BFB2-4425-BB9A-0CE42D0AC0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4CF507DD-37B5-4930-BD8C-083D0D930E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Protocolo de mediciones eléctricas y análisis de incertidumbre.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6115E3DD-C7C6-40F6-BD22-98C41C2E92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81e2c8bd69c4412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E3D14322-FB12-4F23-859C-B645C08D11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QUALITY · MÓDULO 03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35BB3D18-4F34-4AF2-8757-FBE85F1BD4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Incertidumbre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3BCB8742-E507-48AB-8D7C-516EDABBEB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09169F7E-A283-4D06-BE87-7452D66384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U = k·√(u_A²+u_B²)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CBA032CF-114C-438C-8FF8-E23DA2FF3D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unidad medida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E1B852ED-953B-4999-BAD2-F8A5B5120B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Indicar factor de cobertura k y grados de libertad cuando corresponda.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8797AF10-AE20-4F8A-AA42-7671724A55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03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1E19725A-A2E5-4FCF-8ADE-2227EBB0C0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12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72F9899F-4524-4AAA-9585-EE06D5CB79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EFFCEECA-03FE-46F8-B8F8-832434D3A9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287637"/>
      </p:ext>
    </p:extLst>
  </p:cSld>
</p:sld>
</file>

<file path=ppt/slides/slide1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4DCC964B-5FF8-4C48-BE98-934DBEEA3A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BC65C80C-7E0A-4ECC-891B-7B185412D3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MEDICIÓN Y ENSAYO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02E122A8-96F7-4B2C-9AE8-3CE77B9A08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Medición de puesta a tierra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C3D7B3E2-D9CD-44E1-AACC-1239871777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Medición de puesta a tierra: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FE60C5CF-4EE1-40BE-931D-2250F47374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1C1D99C5-23C9-4420-9269-02A5B193C2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incertidumbre y categoría CAT;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C8FE76D4-03C7-4203-9AB6-717CEB5311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E8CA92AE-6578-4E5D-ABB5-34BC3BB3C9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R_iso = V_test / I_leak. Resultado expresado en MΩ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215E09BC-6283-4B7C-BD1E-AB41BFF811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F41327E9-3FCE-4DFE-8052-03C2BB02D2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TS 62446-3:2017 — termografía exterior de módulos y plantas.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56C8C607-27FC-44EE-A324-C13E996224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9FD6A90D-9F8A-467B-BD5C-7D4754B4DB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Protocolo de mediciones eléctricas y análisis de incertidumbre.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84390E2D-4393-4DF0-8DF3-B57118D262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706cb6cc72f4133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17B40FBC-B8B8-4406-88BE-EF2C46355F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TEST · MÓDULO 03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92D39F5E-B7CD-4846-BC3B-07198CD389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Aislamiento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73C98F76-4C4C-466A-9FAF-59C1A95BBE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9C8FC3E9-4E4E-49C2-8FA0-92A15DBD98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R_iso = V_test / I_leak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4E18BA30-7BF9-490E-87F3-7667C7F9EF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MΩ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3720C765-D71C-49F1-997E-8EFDF0F85E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Ensayo solo bajo procedimiento, equipos aislados y límites del fabricante.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378E890C-EAE3-4391-AE74-F550B23ACF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03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0927C40D-620A-4B6A-B515-92234425DE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4BE21F00-0C3F-43B1-B0A6-EB9BAB8236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F17F05D1-BD4F-4DA8-A6D8-B6276F72B7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42272661"/>
      </p:ext>
    </p:extLst>
  </p:cSld>
</p:sld>
</file>

<file path=ppt/slides/slide1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C535B064-4838-4360-B6FC-B85D50B30C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AD97573C-61E9-43C0-9AC5-BB086D014B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MEDICIÓN Y ENSAYO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EF0027E0-A907-4E73-B051-55120165BB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Incertidumbre de medición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CAAB9C06-6116-40CF-B042-DD33D6F959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Incertidumbre de medición: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C0F63D36-4C30-4FC2-AA7F-B840FC87B5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18BE7E26-44DC-4402-93E2-A0AD53E0BC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categoría CAT y trazabilidad;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1E40E204-7BB3-45D7-AAF7-48E28D62F7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9D9E1CAC-6E48-4A53-BFC4-D8BF80F829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δ_I = (I_string−mediana I)/mediana I ·100.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922EC47A-BD4A-42F9-B028-3CAC7D0339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42910E85-3D82-4436-8D83-F620F069DD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ISO/IEC 17025:2017 — competencia y trazabilidad de laboratorios.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ED550AB4-5857-42EE-8A73-E5B69260AD0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0767D731-C30C-4A76-B979-791AD28BBC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Protocolo de mediciones eléctricas y análisis de incertidumbre.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21B3C8C5-31DB-4263-8FB2-CCB92BF77F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40504fd14ac4852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E323EFDF-124B-49CF-919D-CEE59D15E9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03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1F7AD588-C250-4BD2-84DA-3896800E58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Incertidumbre de medición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4e50ae37dab54e9d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88FEC77D-FAFB-4258-8EDA-8BA208EB52A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124EE798-D862-48EA-ABDC-5DFAD92838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03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090C18BA-BCE8-4EF4-96C1-42B0A1B38F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3F1F589C-2BC2-431F-B35F-6DBBAB6B5A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9B292A96-E48A-4F50-9752-4B186C1BA3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79213964"/>
      </p:ext>
    </p:extLst>
  </p:cSld>
</p:sld>
</file>

<file path=ppt/slides/slide1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2F57A9A0-7FBD-40D6-9D63-78A52A7D12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AD7E694F-6BF7-4E36-91C5-5D48660D48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MEDICIÓN Y ENSAYO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89C62B0B-13C5-45B4-BF0D-290DABA3FC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Criterio de repetibilidad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7D80B514-73A1-4B8C-BA4E-62FF8DF19A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Criterio de repetibilidad: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704B9458-FFF0-414A-98EC-963D732BE3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0C57C159-4712-444B-8567-175E48C9CC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trazabilidad y exactitud;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472BF914-0123-49BB-A335-163063499C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3A03BB61-888A-4CFA-9878-10D63656E6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V_ref = V_meas − β_V·(T_c−T_ref). Resultado expresado en V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54FE12B9-653E-42B4-9EED-C339CA3C64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29C8F3C5-E0C5-4EB6-B3E2-27FC6B50A0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62446-1:2016+AMD1:2018 — inspección y pruebas de puesta en servicio.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518AF711-9501-4DC3-8A66-13F3A9E8C2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83E7784A-ADC7-4059-B160-14308E5098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Protocolo de mediciones eléctricas y análisis de incertidumbre.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76A75F2E-B672-4AFA-AF69-258F4B00F8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d728955dc52a421c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680B7ABE-E664-4697-B289-6B0939C00B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FAILURE · MÓDULO 03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E8E9F8C5-EA35-46E5-98C8-4CFFD13ABC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Corrección térmica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C0A2C78B-421F-4300-BE6C-662FE38BC1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04A1319D-C67D-4A29-8F61-B30236B70F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V_ref = V_meas − β_V·(T_c−T_ref)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3156E076-5D33-4F3C-804B-9CFCEED57F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V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4C0698A4-3E03-480F-8B43-EF72A6E37F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Usar coeficiente del fabricante y convención de signo documentada.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5E689D04-73D1-416A-BDF6-F7A99C6B3A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03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96C909B1-42A8-473A-8ECE-FD42241C24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AEEF3A04-6620-4C29-AA3A-833409229D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010DD83F-53D9-494C-A08F-C96185CA7D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62361937"/>
      </p:ext>
    </p:extLst>
  </p:cSld>
</p:sld>
</file>

<file path=ppt/slides/slide1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941ED82A-A939-4579-B355-1AF3CF26F2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3AADBB60-8930-44D1-8551-00175F817E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MEDICIÓN Y ENSAYO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6AA3C982-2594-4620-9703-597522FBA61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Caso 18 strings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C14EA808-44CC-420D-A1B0-6B40D4634F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Caso profesional resuelto (supuesto técnico): Comisionamiento de 18 strings en planta de 250 kWp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3073270B-08B0-43E6-A50E-B8BA861792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D14B6B87-BF8D-4FDE-B039-94B9A7921D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Entradas verificables: Voc esperado 846 V; Isc esperado 13,4 A; Riso mínima contractual 2 MΩ.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8D082978-1F75-4780-B6A9-8F322C26AB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65843D7C-A78C-4FD5-B652-1A06DD1935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principal: e_r = (x_m−x_ref)/x_ref ·100 (%), con supuestos y sensibilidad documentados.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47AD420C-6946-4FED-A38B-1A3FE0FD8B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988113BF-B116-458F-9117-63FAE309A2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Resultado y decisión: dos strings con −8,7 % de corriente y un conector con ΔT=31 °C: no conformidad y reinspección.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DA21AAEF-2555-4BE4-9A9C-ACF8196ABD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88516FFD-0625-452A-A3A5-15B6986272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Fuente/alcance: Caso didáctico parametrizado por CENESAM; no corresponde a una instalación real identificada.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F7E59B41-C423-4ED8-8E96-2A8D7D9404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024c5db5a5d4204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5F13211B-0A8E-401F-8B99-59FEB74C7F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03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2C0AD817-BFBC-44C8-B670-7711B7CBD8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Caso profesional resuelto (supuesto técnico): Comisionamiento de 18 strings en planta de 250 kWp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C45EE1C5-1A02-4135-966D-831A5D6F1A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Voc esperado 846 V; Isc esperado 13,4 A; Riso mínima contractual 2 MΩ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CC406877-0CB3-4FCD-A1E1-24C107AFC8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BB20CF53-C637-410F-AD2E-83DA3E09600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dos strings con −8,7 % de corriente y un conector con ΔT=31 °C: no conformidad y reinspección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892A5435-2C5A-4492-B6DC-A0F7D9DE4A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Caso didáctico parametrizado por CENESAM; no corresponde a una instalación real identificada.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5727E2AA-44CF-4F07-BAB9-2B040D1EBA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03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0FB393FB-E5FF-44E2-A759-091E97FD5C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74C1DB4B-EA93-41FB-A0CE-3D5D7F5F82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C3A8615B-A3A9-4888-89A5-2834E07E14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560655791"/>
      </p:ext>
    </p:extLst>
  </p:cSld>
</p:sld>
</file>

<file path=ppt/slides/slide1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44488C09-A2AC-43AB-B5E4-3C47E266BC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EA4C344E-3390-4933-8509-80D12DC23A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MEDICIÓN Y ENSAYO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5BCC918D-91BB-4E5E-8794-5E58A95F14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Análisis de desviaciones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B8BB64E3-B881-4C6F-A284-BEBC15924B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Caso profesional resuelto (supuesto técnico): Comisionamiento de 18 strings en planta de 250 kWp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4B7E2EC1-0949-4F77-A285-533B8247B6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3B7C319A-447E-45BD-AA6B-68D0013A7B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Entradas verificables: Voc esperado 846 V; Isc esperado 13,4 A; Riso mínima contractual 2 MΩ.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328BB617-A5EF-469E-97E9-1B2B91019AD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1B828574-4AEA-451A-A6DA-C0C2294DF6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Cálculo principal: U = k·√(u_A²+u_B²) (unidad medida), con supuestos y sensibilidad documentados.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D7D04028-A0DE-4F7C-B8CB-193C53D800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A0C52406-5043-4969-ADE3-15955E339A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Resultado y decisión: dos strings con −8,7 % de corriente y un conector con ΔT=31 °C: no conformidad y reinspección.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EF40ECFA-CCE8-41C1-9A3C-141568ABAC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102E991D-D3CD-4594-B19C-DE057DFD4D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Fuente/alcance: Caso didáctico parametrizado por CENESAM; no corresponde a una instalación real identificada.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350D49A7-9414-4D6B-BCF1-AC86ABFF91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4c2da2ee8d345e0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78CA6FB7-7A0A-4206-B36A-738F42B849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CASE · MÓDULO 03</a:t>
            </a:r>
          </a:p>
        </p:txBody>
      </p:sp>
      <p:sp>
        <p:nvSpPr>
          <p:cNvPr id="16" name="case-title">
            <a:extLst xmlns:a="http://schemas.openxmlformats.org/drawingml/2006/main">
              <a:ext uri="{FF2B5EF4-FFF2-40B4-BE49-F238E27FC236}">
                <a16:creationId xmlns:a16="http://schemas.microsoft.com/office/drawing/2014/main" id="{32B1E04E-9BE1-48E6-B93E-8B639A9900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09925"/>
            <a:ext cx="4048125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1">
                <a:solidFill>
                  <a:srgbClr val="F2BC3D"/>
                </a:solidFill>
              </a:defRPr>
            </a:pPr>
            <a:r>
              <a:rPr sz="1275" b="1">
                <a:solidFill>
                  <a:srgbClr val="F2BC3D"/>
                </a:solidFill>
              </a:rPr>
              <a:t>Caso profesional resuelto (supuesto técnico): Comisionamiento de 18 strings en planta de 250 kWp</a:t>
            </a:r>
          </a:p>
        </p:txBody>
      </p:sp>
      <p:sp>
        <p:nvSpPr>
          <p:cNvPr id="17" name="case-data">
            <a:extLst xmlns:a="http://schemas.openxmlformats.org/drawingml/2006/main">
              <a:ext uri="{FF2B5EF4-FFF2-40B4-BE49-F238E27FC236}">
                <a16:creationId xmlns:a16="http://schemas.microsoft.com/office/drawing/2014/main" id="{A4F79DAB-FBD8-4BCC-8759-DC1090CFE3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714750"/>
            <a:ext cx="4048125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125" b="0">
                <a:solidFill>
                  <a:srgbClr val="FFFFFF"/>
                </a:solidFill>
              </a:defRPr>
            </a:pPr>
            <a:r>
              <a:rPr sz="1125" b="0">
                <a:solidFill>
                  <a:srgbClr val="FFFFFF"/>
                </a:solidFill>
              </a:rPr>
              <a:t>Voc esperado 846 V; Isc esperado 13,4 A; Riso mínima contractual 2 MΩ</a:t>
            </a:r>
          </a:p>
        </p:txBody>
      </p:sp>
      <p:sp>
        <p:nvSpPr>
          <p:cNvPr id="18" name="case-result-bg">
            <a:extLst xmlns:a="http://schemas.openxmlformats.org/drawingml/2006/main">
              <a:ext uri="{FF2B5EF4-FFF2-40B4-BE49-F238E27FC236}">
                <a16:creationId xmlns:a16="http://schemas.microsoft.com/office/drawing/2014/main" id="{8A90F16A-EB0E-41BB-B22B-5A30B08D526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4438650"/>
            <a:ext cx="4095750" cy="552450"/>
          </a:xfrm>
          <a:prstGeom xmlns:a="http://schemas.openxmlformats.org/drawingml/2006/main" prst="roundRect">
            <a:avLst>
              <a:gd name="adj" fmla="val 13793"/>
            </a:avLst>
          </a:prstGeom>
          <a:solidFill xmlns:a="http://schemas.openxmlformats.org/drawingml/2006/main">
            <a:srgbClr val="0B806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case-result">
            <a:extLst xmlns:a="http://schemas.openxmlformats.org/drawingml/2006/main">
              <a:ext uri="{FF2B5EF4-FFF2-40B4-BE49-F238E27FC236}">
                <a16:creationId xmlns:a16="http://schemas.microsoft.com/office/drawing/2014/main" id="{1B3F1918-D6FA-4197-9B71-6FDA986875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4543425"/>
            <a:ext cx="3790950" cy="3524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FFFFFF"/>
                </a:solidFill>
              </a:defRPr>
            </a:pPr>
            <a:r>
              <a:rPr sz="1050" b="1">
                <a:solidFill>
                  <a:srgbClr val="FFFFFF"/>
                </a:solidFill>
              </a:rPr>
              <a:t>dos strings con −8,7 % de corriente y un conector con ΔT=31 °C: no conformidad y reinspección</a:t>
            </a:r>
          </a:p>
        </p:txBody>
      </p:sp>
      <p:sp>
        <p:nvSpPr>
          <p:cNvPr id="20" name="case-source">
            <a:extLst xmlns:a="http://schemas.openxmlformats.org/drawingml/2006/main">
              <a:ext uri="{FF2B5EF4-FFF2-40B4-BE49-F238E27FC236}">
                <a16:creationId xmlns:a16="http://schemas.microsoft.com/office/drawing/2014/main" id="{D4692FD0-E0E7-428D-A05C-A92DABCE8B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5029200"/>
            <a:ext cx="4048125" cy="114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675" b="0">
                <a:solidFill>
                  <a:srgbClr val="9EB6C4"/>
                </a:solidFill>
              </a:defRPr>
            </a:pPr>
            <a:r>
              <a:rPr sz="675" b="0">
                <a:solidFill>
                  <a:srgbClr val="9EB6C4"/>
                </a:solidFill>
              </a:rPr>
              <a:t>Caso didáctico parametrizado por CENESAM; no corresponde a una instalación real identificada.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FA6E69D8-A284-4601-B2C7-3354284461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03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AA551B7E-85A3-4102-8A7C-E27AABD6FC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17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BD9AF6B6-F1CA-48CA-9EC8-75D187CFFD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C0243E4B-0738-4432-B738-0B55BDEAF2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4770414"/>
      </p:ext>
    </p:extLst>
  </p:cSld>
</p:sld>
</file>

<file path=ppt/slides/slide1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771603F2-59BD-4F8C-B73D-BFD2C05E18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DB6CC248-8C20-4E36-BB58-8EE5E2A5D7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MEDICIÓN Y ENSAYO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CC782471-BEF8-4C1F-8367-BF620F206C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Registro de no conformidades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CEA9B649-EA96-45E7-8107-39B22C05D0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Registro de no conformidades: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9556988B-C2F5-4455-9871-8ADF9C001B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6AA1F305-36E0-4E95-9371-131707E2530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incertidumbre y categoría CAT;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A1DF528F-29D8-4562-AE36-BCCE30273D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D32A9E07-2B22-4549-94D5-212B4297A6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R_iso = V_test / I_leak. Resultado expresado en MΩ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45FBB5EB-7E67-40AC-AE43-400DBA9C38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052E81C8-9558-40CF-B869-53B7097257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TS 62446-3:2017 — termografía exterior de módulos y plantas.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020B3FD5-019E-4CE7-95F6-161D66D7F4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51BCB9D1-2B57-426A-972D-2CE4EF4A10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Protocolo de mediciones eléctricas y análisis de incertidumbre.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7717F996-B469-4CF0-AA3F-C1A2538C8C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443066cb60d4be3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F1092A5A-18B8-48CB-A35A-E73309079D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03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AAB2890C-1370-4D52-9645-4F949946C7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Registro de no conformidades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c4c1fdc8c24141ac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BCB77E5B-F369-4103-A33D-FDF3A7E54A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912DE5FB-888D-4B98-A1A4-28243CDE8F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03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0FD04A66-05B4-41A1-B60F-20B6580DAE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CBD425C0-2B44-4233-BF59-D52DE6955A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13E7ADCA-4522-40DF-8CBD-CE39886044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9682865"/>
      </p:ext>
    </p:extLst>
  </p:cSld>
</p:sld>
</file>

<file path=ppt/slides/slide1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2128B1E9-B6E0-4A95-9DB9-FA2217632E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D77DABD1-A83B-4DD9-B23A-9A20DD6BCE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MEDICIÓN Y ENSAYO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F50A71F6-07F4-4D59-AD8F-7842A06972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Protocolo de aceptación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EDEB0615-6858-4628-8AC2-5CC2614CCB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Protocolo de aceptación: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9C1CF3A4-9616-427C-867A-56A844E56F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A75CEB2F-B34C-4C6B-A0EA-0FE1AB2631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categoría CAT y trazabilidad;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52DA88DD-39F9-4784-AE13-A2D804059A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44BBBA05-43B1-40CB-AD19-60B91BE300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δ_I = (I_string−mediana I)/mediana I ·100.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D3207736-3B2B-46DC-9400-6B1D70C91B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544B3BF7-6281-4BC4-86CD-7AD0C8CEA1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ISO/IEC 17025:2017 — competencia y trazabilidad de laboratorios.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28D0B90D-64ED-41CD-A32C-93C12ED8D3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A70D6C55-78DF-4530-8D5D-C5C0047625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Protocolo de mediciones eléctricas y análisis de incertidumbre.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721D47FC-3D97-42B1-AAAC-9F07FB6C57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3f63c77ef314579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C53FCA9C-D02A-4128-B9AF-08FA5CBED8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DELIVERABLE · MÓDULO 03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6683DA99-8076-48AD-A180-3E926F936E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Desviación string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5686660A-BEEF-4D14-A5D2-7919ACF6A9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4676297A-5A63-4372-B922-A198F883AF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δ_I = (I_string−mediana I)/mediana I 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74F4FC93-30FD-484A-9DE7-BF2D235D8B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66EC9582-2084-41A7-B81D-B625E79802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Comparar bajo irradiancia estable y corregir condiciones.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E02851C9-F1DB-440C-99FC-F18A06AB99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03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EAF122CE-01F5-4BF2-BA12-D46FFBE408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19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C7B47B06-CE71-49D8-9E82-AF1C1CC0B7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33C3D6DE-8DAF-4A3A-8696-AA51EAAEEC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0919693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D6E846B7-AF8E-449C-AD07-D05DF302BF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48126B92-1054-4E30-B6C4-EEA474CEEC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MEDICIÓN Y ENSAYO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56C29992-57DF-4B83-AB13-14564C31C21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Seguridad antes de medir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085B3DB2-ADDA-466B-8B7B-772AA7487D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La conformidad se demuestra vinculando requisito, diseño, prueba y registro.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F7A552AC-11EC-4733-A246-2A85462E12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6279D838-FF7C-471F-9268-34C307B713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IEC 60891:2021 — corrección de curvas I‑V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71C5BF1B-C9EF-4F37-8C57-01B68BE253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69C687DB-02C5-4B88-85AA-4DAD90D407C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IEC TS 62446-3:2017 — termografía exterior de módulos y plantas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EE4B2962-F4EB-4187-86C9-DD2571C3B1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1508DA1D-9973-4340-A109-CCD7EBECF2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Separar norma obligatoria, estándar técnico voluntario incorporado por contrato y buena práctica.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77318DCD-127D-4498-A43A-4DE2D0062D2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5FF4D413-6293-464C-8AF8-399F18CA02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No citar una norma sin confirmar edición vigente, alcance, adopción y cláusula aplicable.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A8F804CE-555A-44E3-8335-86189E75B9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a6f233538834f6b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B7A7A759-80D1-45CB-AD39-C7C1C22F2E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03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ECDE5B40-ECF7-48FA-92EF-4690B450D9B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8AF4672C-0022-439B-88F4-EE7867214F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IEC 60891:2021 — corrección de curvas I‑V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96278A6C-4DFF-4559-8245-EA0A3A9CA7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IEC TS 62446-3:2017 — termografía exterior de módulos y plantas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E3312F84-1726-493A-BB5A-F2C0E36751B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BEAEB999-35ED-43DC-AB5C-31FC88D05D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03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76003BBD-CD90-4697-9224-B528E5CAAE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02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04050E15-F885-4082-8993-A80030E989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2BC1C1BC-17D5-4139-B2AB-B0437EE4BC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98776098"/>
      </p:ext>
    </p:extLst>
  </p:cSld>
</p:sld>
</file>

<file path=ppt/slides/slide20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C955DE07-D9F6-4A6B-8848-31867A2030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6B5BCB77-596C-4E73-9240-19274988DB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MEDICIÓN Y ENSAYO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A90B3D29-BE07-4AA6-98C4-81B2AA65BF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Dossier de comisionamiento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68DE4AF-EC1F-409E-B0F2-8441182BCC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Cierre profesional: cálculo reproducible, plano coherente, prueba aceptada y expediente controlado.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B7D9A91C-A9B2-42B6-AAC9-F5E43D702B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F2ADA092-CA9C-4716-96BB-EC685BEA33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Recalcular una muestra independiente y verificar unidades, redondeos y márgenes.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C5596548-3E11-4B1C-AAEF-B75F8BFBDD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B2B41370-3693-4196-B90F-8CEF7950BC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Conciliar memoria, planos, listas, ajustes, protocolos, as-built y manuales.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ED712D51-1FBC-42C7-8A07-A4986C5B340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20B45443-6B13-4D38-A969-89EA367C5A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Defender el caso Comisionamiento de 18 strings en planta de 250 kWp ante revisión técnica, contractual y de seguridad.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0DB7FF51-E896-430D-9DF7-3A83B7BE81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549B737B-4B51-4FD6-B195-32232DDEFE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Criterio de dominio: explicar qué dato cambiaría la decisión y cómo se verificaría.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705869C3-2234-4F38-99F0-81347A9ED3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96a7d1e758e417d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3DF13911-045B-4A5D-8879-64DB376CE9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AUDIT · MÓDULO 03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0EADE80E-7B02-4C72-8AF3-466F08DE43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Corrección térmica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CAC25CD9-6ED0-4F50-8F7E-9ED43DB743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ECB3460A-0F54-437E-8592-C876C435C90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V_ref = V_meas − β_V·(T_c−T_ref)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BA834F55-74EE-4382-85D8-C6E2EBDE18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V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7A057D24-A548-4F95-A4E2-922FE6F5C1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Usar coeficiente del fabricante y convención de signo documentada.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29B6960D-3008-4519-BE3C-BF86B2C0EF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03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C0BC3B00-7D6F-41B5-B712-ABA5CD6866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20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29726635-74D9-4468-9918-7F964F0962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C4238D4C-9159-4CC6-A9B9-CA2AC6BCD3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60684920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E621B609-03AB-4024-99A4-B44DAD41C9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055366D2-011C-4E3F-A089-1718F16B32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MEDICIÓN Y ENSAYO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D2384E55-C7F2-47C4-9763-734EAFE2DD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Trazabilidad metrológica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A929CFF-6DD1-4D9A-B6EC-0FE6E80730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Error relativo: ecuación, unidades, límites de validez y criterio de aceptación.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7FDE0B67-6EC1-4F20-8972-E1C773DFBA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D6A9A769-B202-4D9B-B1C9-BE3907A0F8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Relación de diseño: e_r = (x_m−x_ref)/x_ref ·100. Salida requerida: %.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D96BE92E-3331-4B35-A051-5895EB1C1A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E6B5F17-6299-4B92-A7C2-4F046E5408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Separar sesgo, repetibilidad y resolución.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8C595C0E-A51D-4981-B633-D3FD08CDC0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88862FB4-2AAF-4C44-9DFC-FBB3B246BC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 técnica: IEC 62446-1:2016+AMD1:2018 — inspección y pruebas de puesta en servicio. Confirmar edición y aplicabilidad al proyecto.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DD610D1E-16C4-4251-93E8-9836788696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514B73B6-09D9-4ADF-8D6C-3D83DD6464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Control de cálculo: entradas trazables, unidades consistentes, sensibilidad y revisión independiente.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006687EC-8431-4504-89BD-067AB0367B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6a86331fb484f80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C412357C-2444-4ACE-958C-50903D2AAF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03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C787A36F-9595-481B-82C3-B599616F90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Error relativo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D2444315-6D8E-4921-AEB6-A8FFB1EE68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B0F0A840-1ECE-4A08-8E65-A8D4E28FF4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e_r = (x_m−x_ref)/x_ref 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8B38CB36-E450-4B77-9CAA-F7418BC69F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71DBCAF4-D45D-4D60-8340-3EB10BD4D8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Separar sesgo, repetibilidad y resolución.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C284FE6A-E565-440F-9643-EA4FEB1BDD8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03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0A47ACF3-1E24-42AD-B601-2E16FAAC80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03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4540F159-BE95-4A8F-9C11-6F77C602AB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4428D9B8-2A9F-43A2-82EE-F2B8FBD9C8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365826948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63189AC6-F9A4-428D-A4E8-65A04CC103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6FD83E70-BC35-41A6-BD9B-35A9E6062C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MEDICIÓN Y ENSAYO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40ED8DEA-4DB8-488E-ACD2-B18A8FC999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Categoría de medición del instrumento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AE825A1F-B337-442E-BA63-2E2CFCE9F1B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Categoría de medición del instrumento: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B3BDAE08-F182-4852-ABE6-5E11ACE41A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2BCDBC2F-128F-49A0-A059-F4909381779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categoría CAT y trazabilidad;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8054EC83-FC8C-4D39-89DE-B64B62E75B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B2D9A02-D838-46E5-A0ED-9146AF8AD0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δ_I = (I_string−mediana I)/mediana I ·100.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A92AD805-E761-4ECF-8B2F-1A59F005FD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7AE26D0A-B315-4E2C-81EF-3963C23658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ISO/IEC 17025:2017 — competencia y trazabilidad de laboratorios.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B0D1529F-9162-452D-809E-13164FF1C9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8B2A0A82-2BAB-476B-A9E1-5C156C6FB4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Protocolo de mediciones eléctricas y análisis de incertidumbre.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452D2D57-08AF-4B98-AA46-67B13C5297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743aaf6ec564a57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C6664031-A410-4969-856C-455EA0822B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03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0FD9E04B-8D18-4F2D-B305-E4CA69BA825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Categoría de medición del instrumento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68157d6a56ee4688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A855C55B-F7E6-44B1-85E7-84534AB892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92EBBDD5-A756-49A6-B6B5-EC22F91F68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03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70A309EC-346E-455F-A299-04623076D3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04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9B54F3B2-E8FF-4152-B65C-757EF481C5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B88EEE72-E0D6-4E1B-82E5-C5E25F6E1C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69715630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AE369489-A449-41DD-8F46-D8D1F0BDA9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ACAE50D9-5873-4981-9272-0CBA7D590B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MEDICIÓN Y ENSAYO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FF7BD4D9-E83D-4B67-BDB8-E11A50B9B0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Continuidad del conductor de protección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0CED3E2-533A-4BCF-B6EE-58AC0EC841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Incertidumbre: ecuación, unidades, límites de validez y criterio de aceptación.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118EBEC6-EF18-4486-B888-78B4FE64A0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1036D3A5-E68F-41EA-A790-475DC0FE2E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Relación de diseño: U = k·√(u_A²+u_B²). Salida requerida: unidad medida.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708254BC-1853-428E-94A5-705D82E4B7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0E1A22E0-C9B4-4AB4-8012-6E9BC0A96E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Indicar factor de cobertura k y grados de libertad cuando corresponda.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8E46376C-8070-4FD0-8502-F30CD58BD4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45621EA4-FC4A-4D42-B9F6-63F35B1CB8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 técnica: IEC 61557 — equipos para ensayos de seguridad eléctrica. Confirmar edición y aplicabilidad al proyecto.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197D56E7-7A5D-4729-A972-0FD9DE78DF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5594DC01-BC3D-42FB-A6FF-EBE6C47BC0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Control de cálculo: entradas trazables, unidades consistentes, sensibilidad y revisión independiente.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0BCE637D-CEA4-41F9-88B4-0237D76ED4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1e3e6000e344dce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3561BBF1-2542-4E66-A4C9-E34AF91A4F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03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8E7EF647-8C95-4124-AE8D-3978F41472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Incertidumbre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1F6AAE2E-E980-4EB4-8241-79F0DDF639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A2CDF328-E812-44A6-B4DB-38C2A044C6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U = k·√(u_A²+u_B²)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F9EF7608-EA4A-493D-9FDB-787219EFDAA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unidad medida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E0C80070-F212-48CE-BC01-05AD98CEC6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Indicar factor de cobertura k y grados de libertad cuando corresponda.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EF7007C4-9675-4069-B248-EDA1C84F80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03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508AB867-BEF1-4505-9D39-A838BC8332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05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7F099D06-786D-4C6B-BE8E-44BB086AB6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A09304ED-B4EE-4BBC-908C-02A137633D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53813179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5EABAB12-16B4-4454-ADF2-39DDC7FAC4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24788E40-5404-4EFD-B9C7-2D9DC5EC01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MEDICIÓN Y ENSAYO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2975B248-68A7-4F38-A0A6-A344154A1D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Polaridad DC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7866DF67-A4D5-45FF-9562-AA4BE35035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Polaridad DC: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FB49A0B4-0384-4130-9B65-095852819BF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F773A5E2-92E9-4092-8816-F4074B89A1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exactitud y resolución;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9EC90AD4-6BF7-4045-966E-20EF2380C2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3EEB90B4-1D93-451A-9560-4C6C10171D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e_r = (x_m−x_ref)/x_ref ·100. Resultado expresado en %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72C39648-E8A0-4915-89B4-BFBB67C572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77D8C58A-1406-4991-BA17-A143C322B8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61557 — equipos para ensayos de seguridad eléctrica.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89C366E2-4C79-41EA-A564-3CE9957E94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1C3917E6-0E14-48C1-9B11-FC1D7CD4BE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Protocolo de mediciones eléctricas y análisis de incertidumbre.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D76C7805-7A6B-430C-9721-FDD60B56F1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5a9dbbf8e8b4873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E452258A-4BA4-494A-B064-1BA91EB308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DESIGN · MÓDULO 03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ACECDD9E-AD49-4FFF-81E7-CB4BE95480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Error relativo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526DA8F1-5727-4857-A9DC-CCFE9EA97B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12B41845-8F36-456B-9130-4CECA63687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e_r = (x_m−x_ref)/x_ref ·100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FB571C8B-9EC9-4574-84BE-5D29AB3EBD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%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DA0DE3EA-9C28-4CA3-ABE5-07D01D79B6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Separar sesgo, repetibilidad y resolución.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757E76E5-8802-4B1C-856E-C45F20BCCE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03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841C55DF-4870-49DC-9103-EBE2C49EA6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06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C5670302-3EBD-4BBF-BAFC-8A5FF59B66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23BFA958-51FC-42A2-9B91-A67A3BE7B0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84914161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4" name="top-accent">
            <a:extLst xmlns:a="http://schemas.openxmlformats.org/drawingml/2006/main">
              <a:ext uri="{FF2B5EF4-FFF2-40B4-BE49-F238E27FC236}">
                <a16:creationId xmlns:a16="http://schemas.microsoft.com/office/drawing/2014/main" id="{74BD7CD3-A091-4715-A8F4-EDC817D1FE7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920CCFAB-F074-4D02-AD75-AA93AC9F00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MEDICIÓN Y ENSAYO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1F313180-771A-4BC9-87E4-8EF8EFC3C6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Tensión de circuito abierto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37544D52-85C6-41F6-B63D-2D918C00B6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La conformidad se demuestra vinculando requisito, diseño, prueba y registro.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C9C48C79-22C0-42EB-919B-16FEB2FFF8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C7CC2F42-A0A9-47BF-B744-81066E93A2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IEC 60891:2021 — corrección de curvas I‑V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CE8BD90E-F489-404F-A73B-05DBDE0D68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A1E0CA1B-CE98-4704-B086-5C0F8CC5AA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IEC TS 62446-3:2017 — termografía exterior de módulos y plantas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B0BB42D2-F78C-4896-9EAD-6A7EAEF032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994106CC-CD07-4D12-BBB8-49FF7F202A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Separar norma obligatoria, estándar técnico voluntario incorporado por contrato y buena práctica.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96D9C2FE-071A-4A7A-B1B3-1D6E5FA933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646DAA3D-3852-4D14-847C-61D68DF727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No citar una norma sin confirmar edición vigente, alcance, adopción y cláusula aplicable.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D4AF3265-7CF6-497B-9B0D-DBFA2F2989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87f92a818534314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BFED4875-3398-4DBC-B16F-387078FE37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NORM · MÓDULO 03</a:t>
            </a:r>
          </a:p>
        </p:txBody>
      </p:sp>
      <p:sp>
        <p:nvSpPr>
          <p:cNvPr id="16" name="norm-title">
            <a:extLst xmlns:a="http://schemas.openxmlformats.org/drawingml/2006/main">
              <a:ext uri="{FF2B5EF4-FFF2-40B4-BE49-F238E27FC236}">
                <a16:creationId xmlns:a16="http://schemas.microsoft.com/office/drawing/2014/main" id="{FE4094BC-BEE2-44A4-9BF0-F1CF7E12EE2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MATRIZ NORMATIVA</a:t>
            </a:r>
          </a:p>
        </p:txBody>
      </p:sp>
      <p:sp>
        <p:nvSpPr>
          <p:cNvPr id="17" name="norm-1">
            <a:extLst xmlns:a="http://schemas.openxmlformats.org/drawingml/2006/main">
              <a:ext uri="{FF2B5EF4-FFF2-40B4-BE49-F238E27FC236}">
                <a16:creationId xmlns:a16="http://schemas.microsoft.com/office/drawing/2014/main" id="{52CE143D-7E99-4B0D-9FF1-1DADF502370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5623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FFFFFF"/>
                </a:solidFill>
              </a:defRPr>
            </a:pPr>
            <a:r>
              <a:rPr sz="1200" b="1">
                <a:solidFill>
                  <a:srgbClr val="FFFFFF"/>
                </a:solidFill>
              </a:rPr>
              <a:t>01  IEC 60891:2021 — corrección de curvas I‑V</a:t>
            </a:r>
          </a:p>
        </p:txBody>
      </p:sp>
      <p:sp>
        <p:nvSpPr>
          <p:cNvPr id="18" name="norm-2">
            <a:extLst xmlns:a="http://schemas.openxmlformats.org/drawingml/2006/main">
              <a:ext uri="{FF2B5EF4-FFF2-40B4-BE49-F238E27FC236}">
                <a16:creationId xmlns:a16="http://schemas.microsoft.com/office/drawing/2014/main" id="{00E30ACA-2BB1-4A68-9AFF-B33D8EE676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171950"/>
            <a:ext cx="4000500" cy="5238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0">
                <a:solidFill>
                  <a:srgbClr val="EAF4F5"/>
                </a:solidFill>
              </a:defRPr>
            </a:pPr>
            <a:r>
              <a:rPr sz="1200" b="0">
                <a:solidFill>
                  <a:srgbClr val="EAF4F5"/>
                </a:solidFill>
              </a:rPr>
              <a:t>02  IEC TS 62446-3:2017 — termografía exterior de módulos y plantas</a:t>
            </a:r>
          </a:p>
        </p:txBody>
      </p:sp>
      <p:sp>
        <p:nvSpPr>
          <p:cNvPr id="19" name="norm-note">
            <a:extLst xmlns:a="http://schemas.openxmlformats.org/drawingml/2006/main">
              <a:ext uri="{FF2B5EF4-FFF2-40B4-BE49-F238E27FC236}">
                <a16:creationId xmlns:a16="http://schemas.microsoft.com/office/drawing/2014/main" id="{05578577-87B0-4614-A805-2EADCBF0D9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29175"/>
            <a:ext cx="400050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Edición · alcance · adopción · evidencia</a:t>
            </a:r>
          </a:p>
        </p:txBody>
      </p:sp>
      <p:sp>
        <p:nvSpPr>
          <p:cNvPr id="20" name="footer">
            <a:extLst xmlns:a="http://schemas.openxmlformats.org/drawingml/2006/main">
              <a:ext uri="{FF2B5EF4-FFF2-40B4-BE49-F238E27FC236}">
                <a16:creationId xmlns:a16="http://schemas.microsoft.com/office/drawing/2014/main" id="{98AB7652-55D0-48F7-9822-75C91832D6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03</a:t>
            </a:r>
          </a:p>
        </p:txBody>
      </p:sp>
      <p:sp>
        <p:nvSpPr>
          <p:cNvPr id="21" name="page">
            <a:extLst xmlns:a="http://schemas.openxmlformats.org/drawingml/2006/main">
              <a:ext uri="{FF2B5EF4-FFF2-40B4-BE49-F238E27FC236}">
                <a16:creationId xmlns:a16="http://schemas.microsoft.com/office/drawing/2014/main" id="{F6228C49-BE17-48C0-BDBE-2CE2F04620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07</a:t>
            </a:r>
          </a:p>
        </p:txBody>
      </p:sp>
      <p:sp>
        <p:nvSpPr>
          <p:cNvPr id="22" name="logo-mark">
            <a:extLst xmlns:a="http://schemas.openxmlformats.org/drawingml/2006/main">
              <a:ext uri="{FF2B5EF4-FFF2-40B4-BE49-F238E27FC236}">
                <a16:creationId xmlns:a16="http://schemas.microsoft.com/office/drawing/2014/main" id="{E8B7C42C-F845-48B2-BFAB-44191E3C94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logo-text">
            <a:extLst xmlns:a="http://schemas.openxmlformats.org/drawingml/2006/main">
              <a:ext uri="{FF2B5EF4-FFF2-40B4-BE49-F238E27FC236}">
                <a16:creationId xmlns:a16="http://schemas.microsoft.com/office/drawing/2014/main" id="{7BF3B31D-01E2-46B4-A5BF-F1F4EE74856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4956105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3" name="top-accent">
            <a:extLst xmlns:a="http://schemas.openxmlformats.org/drawingml/2006/main">
              <a:ext uri="{FF2B5EF4-FFF2-40B4-BE49-F238E27FC236}">
                <a16:creationId xmlns:a16="http://schemas.microsoft.com/office/drawing/2014/main" id="{230E9253-1909-47FA-B469-DAA91C3C029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8DAE2002-5D19-4551-A632-A8656A0224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MEDICIÓN Y ENSAYO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62870ACC-2AB6-4654-A44D-3742C54CC9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Corriente de cortocircuito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A190C230-B63C-42B4-9B75-9764C705AC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Corriente de cortocircuito: decisión técnica sustentada con datos, modelo, criterio de aceptación y evidencia.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5235B238-017D-4E6A-98D8-1847FF7C04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97F05769-E20A-41AA-A8C8-3312FF2029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Variables críticas: incertidumbre y categoría CAT; registrar fuente, unidad, fecha, incertidumbre y responsable.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92085A59-CC75-4A6F-98E2-C0954FB4D7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34C198D5-E302-4341-AF39-33F336BF00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Modelo de cálculo: R_iso = V_test / I_leak. Resultado expresado en MΩ y sometido a sensibilidad.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96DEC2A7-8933-414A-A4DA-86715C2952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79BE4E5C-6521-4D49-965E-E29D7120A4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Criterio normativo: IEC TS 62446-3:2017 — termografía exterior de módulos y plantas. Verificar edición, adopción nacional y alcance contractual.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099C1E1F-E128-4CDA-98A2-BCBC859EAC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5D148707-6D7D-4E37-9FC0-66F10AE718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Entregable: Protocolo de mediciones eléctricas y análisis de incertidumbre. Sin evidencia trazable, el resultado no es defendible.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2D39CF4B-3E88-46A9-BB35-ACCD5C6463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d760fd77bbc49cf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136B6014-DF15-4232-B2E0-472BC568A8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CHART · MÓDULO 03</a:t>
            </a:r>
          </a:p>
        </p:txBody>
      </p:sp>
      <p:sp>
        <p:nvSpPr>
          <p:cNvPr id="16" name="chart-title">
            <a:extLst xmlns:a="http://schemas.openxmlformats.org/drawingml/2006/main">
              <a:ext uri="{FF2B5EF4-FFF2-40B4-BE49-F238E27FC236}">
                <a16:creationId xmlns:a16="http://schemas.microsoft.com/office/drawing/2014/main" id="{3038CD34-51CA-4FFF-A977-53A6E36D97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</a:defRPr>
            </a:pPr>
            <a:r>
              <a:rPr sz="1350" b="1">
                <a:solidFill>
                  <a:srgbClr val="FFFFFF"/>
                </a:solidFill>
              </a:rPr>
              <a:t>Corriente de cortocircuito — índice técnico normalizado</a:t>
            </a:r>
          </a:p>
        </p:txBody>
      </p:sp>
      <p:graphicFrame>
        <p:nvGraphicFramePr>
          <p:cNvPr id="39" name="Chart"/>
          <p:cNvGraphicFramePr/>
          <p:nvPr/>
        </p:nvGraphicFramePr>
        <p:xfrm>
          <a:off xmlns:a="http://schemas.openxmlformats.org/drawingml/2006/main" x="7181850" y="3543300"/>
          <a:ext xmlns:a="http://schemas.openxmlformats.org/drawingml/2006/main" cx="3962400" cy="1285875"/>
        </p:xfrm>
        <a:graphic xmlns:a="http://schemas.openxmlformats.org/drawingml/2006/main">
          <a:graphicData uri="http://schemas.openxmlformats.org/drawingml/2006/chart">
            <c:chart xmlns:r="http://schemas.openxmlformats.org/officeDocument/2006/relationships" xmlns:c="http://schemas.openxmlformats.org/drawingml/2006/chart" r:id="Rdbddb88bb83a4c6e"/>
          </a:graphicData>
        </a:graphic>
      </p:graphicFrame>
      <p:sp>
        <p:nvSpPr>
          <p:cNvPr id="18" name="chart-note">
            <a:extLst xmlns:a="http://schemas.openxmlformats.org/drawingml/2006/main">
              <a:ext uri="{FF2B5EF4-FFF2-40B4-BE49-F238E27FC236}">
                <a16:creationId xmlns:a16="http://schemas.microsoft.com/office/drawing/2014/main" id="{AB2A0539-2109-46FF-9137-1B680BE3E2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876800"/>
            <a:ext cx="4048125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750" b="0">
                <a:solidFill>
                  <a:srgbClr val="9EB6C4"/>
                </a:solidFill>
              </a:defRPr>
            </a:pPr>
            <a:r>
              <a:rPr sz="750" b="0">
                <a:solidFill>
                  <a:srgbClr val="9EB6C4"/>
                </a:solidFill>
              </a:rPr>
              <a:t>Gráfico didáctico normalizado (0–100); no representa mediciones de una planta real.</a:t>
            </a:r>
          </a:p>
        </p:txBody>
      </p:sp>
      <p:sp>
        <p:nvSpPr>
          <p:cNvPr id="19" name="footer">
            <a:extLst xmlns:a="http://schemas.openxmlformats.org/drawingml/2006/main">
              <a:ext uri="{FF2B5EF4-FFF2-40B4-BE49-F238E27FC236}">
                <a16:creationId xmlns:a16="http://schemas.microsoft.com/office/drawing/2014/main" id="{844E1137-73BF-44C8-AD8F-4DDAD457A3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03</a:t>
            </a:r>
          </a:p>
        </p:txBody>
      </p:sp>
      <p:sp>
        <p:nvSpPr>
          <p:cNvPr id="20" name="page">
            <a:extLst xmlns:a="http://schemas.openxmlformats.org/drawingml/2006/main">
              <a:ext uri="{FF2B5EF4-FFF2-40B4-BE49-F238E27FC236}">
                <a16:creationId xmlns:a16="http://schemas.microsoft.com/office/drawing/2014/main" id="{68292F0E-FAE6-419B-9F69-F318B7A212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08</a:t>
            </a:r>
          </a:p>
        </p:txBody>
      </p:sp>
      <p:sp>
        <p:nvSpPr>
          <p:cNvPr id="21" name="logo-mark">
            <a:extLst xmlns:a="http://schemas.openxmlformats.org/drawingml/2006/main">
              <a:ext uri="{FF2B5EF4-FFF2-40B4-BE49-F238E27FC236}">
                <a16:creationId xmlns:a16="http://schemas.microsoft.com/office/drawing/2014/main" id="{AFF031BE-C0DD-4290-8B59-CC5DF3CA4E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logo-text">
            <a:extLst xmlns:a="http://schemas.openxmlformats.org/drawingml/2006/main">
              <a:ext uri="{FF2B5EF4-FFF2-40B4-BE49-F238E27FC236}">
                <a16:creationId xmlns:a16="http://schemas.microsoft.com/office/drawing/2014/main" id="{74084EA8-0C4D-4044-99CD-C8EF6AD6488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28861245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071E33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5" name="top-accent">
            <a:extLst xmlns:a="http://schemas.openxmlformats.org/drawingml/2006/main">
              <a:ext uri="{FF2B5EF4-FFF2-40B4-BE49-F238E27FC236}">
                <a16:creationId xmlns:a16="http://schemas.microsoft.com/office/drawing/2014/main" id="{2508CF70-78AA-4616-AC0F-36A9FF5DA4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2BC3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eyebrow">
            <a:extLst xmlns:a="http://schemas.openxmlformats.org/drawingml/2006/main">
              <a:ext uri="{FF2B5EF4-FFF2-40B4-BE49-F238E27FC236}">
                <a16:creationId xmlns:a16="http://schemas.microsoft.com/office/drawing/2014/main" id="{D4BDCA42-2F40-4DE3-8FE8-3932510021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61950"/>
            <a:ext cx="75247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050" b="1">
                <a:solidFill>
                  <a:srgbClr val="22C7E8"/>
                </a:solidFill>
              </a:defRPr>
            </a:pPr>
            <a:r>
              <a:rPr sz="1050" b="1">
                <a:solidFill>
                  <a:srgbClr val="22C7E8"/>
                </a:solidFill>
              </a:rPr>
              <a:t>MÓDULO 03 · MEDICIÓN Y ENSAYO</a:t>
            </a:r>
          </a:p>
        </p:txBody>
      </p:sp>
      <p:sp>
        <p:nvSpPr>
          <p:cNvPr id="3" name="slide-title">
            <a:extLst xmlns:a="http://schemas.openxmlformats.org/drawingml/2006/main">
              <a:ext uri="{FF2B5EF4-FFF2-40B4-BE49-F238E27FC236}">
                <a16:creationId xmlns:a16="http://schemas.microsoft.com/office/drawing/2014/main" id="{7D1E74E7-9C7D-4F19-9375-F2C39A1871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781050"/>
            <a:ext cx="1066800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450" b="1">
                <a:solidFill>
                  <a:srgbClr val="FFFFFF"/>
                </a:solidFill>
              </a:defRPr>
            </a:pPr>
            <a:r>
              <a:rPr sz="3450" b="1">
                <a:solidFill>
                  <a:srgbClr val="FFFFFF"/>
                </a:solidFill>
              </a:rPr>
              <a:t>Resistencia de aislamiento</a:t>
            </a:r>
          </a:p>
        </p:txBody>
      </p:sp>
      <p:sp>
        <p:nvSpPr>
          <p:cNvPr id="4" name="thesis">
            <a:extLst xmlns:a="http://schemas.openxmlformats.org/drawingml/2006/main">
              <a:ext uri="{FF2B5EF4-FFF2-40B4-BE49-F238E27FC236}">
                <a16:creationId xmlns:a16="http://schemas.microsoft.com/office/drawing/2014/main" id="{5C9E8CBB-EFA5-4F35-82D2-0F9753CC25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1638300"/>
            <a:ext cx="5905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025" b="1">
                <a:solidFill>
                  <a:srgbClr val="F2BC3D"/>
                </a:solidFill>
              </a:defRPr>
            </a:pPr>
            <a:r>
              <a:rPr sz="2025" b="1">
                <a:solidFill>
                  <a:srgbClr val="F2BC3D"/>
                </a:solidFill>
              </a:rPr>
              <a:t>Aislamiento: ecuación, unidades, límites de validez y criterio de aceptación.</a:t>
            </a:r>
          </a:p>
        </p:txBody>
      </p:sp>
      <p:sp>
        <p:nvSpPr>
          <p:cNvPr id="5" name="bullet-dot-0">
            <a:extLst xmlns:a="http://schemas.openxmlformats.org/drawingml/2006/main">
              <a:ext uri="{FF2B5EF4-FFF2-40B4-BE49-F238E27FC236}">
                <a16:creationId xmlns:a16="http://schemas.microsoft.com/office/drawing/2014/main" id="{7A0F154B-3C23-41F6-B7BA-07C797C1C8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28956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6" name="bullet-0">
            <a:extLst xmlns:a="http://schemas.openxmlformats.org/drawingml/2006/main">
              <a:ext uri="{FF2B5EF4-FFF2-40B4-BE49-F238E27FC236}">
                <a16:creationId xmlns:a16="http://schemas.microsoft.com/office/drawing/2014/main" id="{63BC36FF-8565-41B1-BDF9-E290A5297D7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28384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Relación de diseño: R_iso = V_test / I_leak. Salida requerida: MΩ.</a:t>
            </a:r>
          </a:p>
        </p:txBody>
      </p:sp>
      <p:sp>
        <p:nvSpPr>
          <p:cNvPr id="7" name="bullet-dot-1">
            <a:extLst xmlns:a="http://schemas.openxmlformats.org/drawingml/2006/main">
              <a:ext uri="{FF2B5EF4-FFF2-40B4-BE49-F238E27FC236}">
                <a16:creationId xmlns:a16="http://schemas.microsoft.com/office/drawing/2014/main" id="{7A6672EB-2E0E-4501-BDC0-CFE74E62A2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35814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8" name="bullet-1">
            <a:extLst xmlns:a="http://schemas.openxmlformats.org/drawingml/2006/main">
              <a:ext uri="{FF2B5EF4-FFF2-40B4-BE49-F238E27FC236}">
                <a16:creationId xmlns:a16="http://schemas.microsoft.com/office/drawing/2014/main" id="{50CF70EA-DD42-46C4-B556-D64B439D52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35242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Ensayo solo bajo procedimiento, equipos aislados y límites del fabricante.</a:t>
            </a:r>
          </a:p>
        </p:txBody>
      </p:sp>
      <p:sp>
        <p:nvSpPr>
          <p:cNvPr id="9" name="bullet-dot-2">
            <a:extLst xmlns:a="http://schemas.openxmlformats.org/drawingml/2006/main">
              <a:ext uri="{FF2B5EF4-FFF2-40B4-BE49-F238E27FC236}">
                <a16:creationId xmlns:a16="http://schemas.microsoft.com/office/drawing/2014/main" id="{F42B689C-09DE-4CEB-887D-03752E82AF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" y="4267200"/>
            <a:ext cx="2286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950" b="1">
                <a:solidFill>
                  <a:srgbClr val="22C7E8"/>
                </a:solidFill>
              </a:defRPr>
            </a:pPr>
            <a:r>
              <a:rPr sz="1950" b="1">
                <a:solidFill>
                  <a:srgbClr val="22C7E8"/>
                </a:solidFill>
              </a:rPr>
              <a:t>•</a:t>
            </a:r>
          </a:p>
        </p:txBody>
      </p:sp>
      <p:sp>
        <p:nvSpPr>
          <p:cNvPr id="10" name="bullet-2">
            <a:extLst xmlns:a="http://schemas.openxmlformats.org/drawingml/2006/main">
              <a:ext uri="{FF2B5EF4-FFF2-40B4-BE49-F238E27FC236}">
                <a16:creationId xmlns:a16="http://schemas.microsoft.com/office/drawing/2014/main" id="{D2F4B58C-CDBA-4265-926C-552BA3FF5B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71550" y="4210050"/>
            <a:ext cx="5429250" cy="571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FFFFFF"/>
                </a:solidFill>
              </a:defRPr>
            </a:pPr>
            <a:r>
              <a:rPr sz="1350" b="0">
                <a:solidFill>
                  <a:srgbClr val="FFFFFF"/>
                </a:solidFill>
              </a:rPr>
              <a:t>Referencia técnica: IEC 60891:2021 — corrección de curvas I‑V. Confirmar edición y aplicabilidad al proyecto.</a:t>
            </a:r>
          </a:p>
        </p:txBody>
      </p:sp>
      <p:sp>
        <p:nvSpPr>
          <p:cNvPr id="11" name="callout-bg">
            <a:extLst xmlns:a="http://schemas.openxmlformats.org/drawingml/2006/main">
              <a:ext uri="{FF2B5EF4-FFF2-40B4-BE49-F238E27FC236}">
                <a16:creationId xmlns:a16="http://schemas.microsoft.com/office/drawing/2014/main" id="{0B57CA79-AD57-4757-8C59-561E259091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5010150"/>
            <a:ext cx="5905500" cy="876300"/>
          </a:xfrm>
          <a:prstGeom xmlns:a="http://schemas.openxmlformats.org/drawingml/2006/main" prst="roundRect">
            <a:avLst>
              <a:gd name="adj" fmla="val 869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2" name="callout">
            <a:extLst xmlns:a="http://schemas.openxmlformats.org/drawingml/2006/main">
              <a:ext uri="{FF2B5EF4-FFF2-40B4-BE49-F238E27FC236}">
                <a16:creationId xmlns:a16="http://schemas.microsoft.com/office/drawing/2014/main" id="{9DD89D0F-3058-4ECF-96E8-F7B12477F8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5210175"/>
            <a:ext cx="5505450" cy="495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00" b="1">
                <a:solidFill>
                  <a:srgbClr val="EAF4F5"/>
                </a:solidFill>
              </a:defRPr>
            </a:pPr>
            <a:r>
              <a:rPr sz="1200" b="1">
                <a:solidFill>
                  <a:srgbClr val="EAF4F5"/>
                </a:solidFill>
              </a:rPr>
              <a:t>Control de cálculo: entradas trazables, unidades consistentes, sensibilidad y revisión independiente.</a:t>
            </a:r>
          </a:p>
        </p:txBody>
      </p:sp>
      <p:sp>
        <p:nvSpPr>
          <p:cNvPr id="13" name="advanced-panel">
            <a:extLst xmlns:a="http://schemas.openxmlformats.org/drawingml/2006/main">
              <a:ext uri="{FF2B5EF4-FFF2-40B4-BE49-F238E27FC236}">
                <a16:creationId xmlns:a16="http://schemas.microsoft.com/office/drawing/2014/main" id="{94B1BEA2-714F-4920-9400-22A2A8C90ED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600200"/>
            <a:ext cx="4562475" cy="3562350"/>
          </a:xfrm>
          <a:prstGeom xmlns:a="http://schemas.openxmlformats.org/drawingml/2006/main" prst="roundRect">
            <a:avLst>
              <a:gd name="adj" fmla="val 2139"/>
            </a:avLst>
          </a:prstGeom>
          <a:solidFill xmlns:a="http://schemas.openxmlformats.org/drawingml/2006/main">
            <a:srgbClr val="0B3652"/>
          </a:solidFill>
          <a:ln xmlns:a="http://schemas.openxmlformats.org/drawingml/2006/main" w="9525">
            <a:solidFill>
              <a:srgbClr val="F2BC3D"/>
            </a:solidFill>
            <a:prstDash val="solid"/>
          </a:ln>
        </p:spPr>
      </p:sp>
      <p:pic>
        <p:nvPicPr>
          <p:cNvPr id="3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63b2a2b27dd4d59"/>
          <a:srcRect xmlns:a="http://schemas.openxmlformats.org/drawingml/2006/main" l="0" t="24767" r="0" b="24767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7000875" y="1666875"/>
            <a:ext cx="4429125" cy="1257300"/>
          </a:xfrm>
          <a:prstGeom xmlns:a="http://schemas.openxmlformats.org/drawingml/2006/main" prst="roundRect">
            <a:avLst>
              <a:gd name="adj" fmla="val 9091"/>
            </a:avLst>
          </a:prstGeom>
        </p:spPr>
      </p:pic>
      <p:sp>
        <p:nvSpPr>
          <p:cNvPr id="15" name="visual-kicker">
            <a:extLst xmlns:a="http://schemas.openxmlformats.org/drawingml/2006/main">
              <a:ext uri="{FF2B5EF4-FFF2-40B4-BE49-F238E27FC236}">
                <a16:creationId xmlns:a16="http://schemas.microsoft.com/office/drawing/2014/main" id="{6C52BDCA-87FB-4AFA-8D3A-ED68F5E5D6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000375"/>
            <a:ext cx="4095750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00" b="1">
                <a:solidFill>
                  <a:srgbClr val="22C7E8"/>
                </a:solidFill>
              </a:defRPr>
            </a:pPr>
            <a:r>
              <a:rPr sz="900" b="1">
                <a:solidFill>
                  <a:srgbClr val="22C7E8"/>
                </a:solidFill>
              </a:rPr>
              <a:t>FORMULA · MÓDULO 03</a:t>
            </a:r>
          </a:p>
        </p:txBody>
      </p:sp>
      <p:sp>
        <p:nvSpPr>
          <p:cNvPr id="16" name="formula-name">
            <a:extLst xmlns:a="http://schemas.openxmlformats.org/drawingml/2006/main">
              <a:ext uri="{FF2B5EF4-FFF2-40B4-BE49-F238E27FC236}">
                <a16:creationId xmlns:a16="http://schemas.microsoft.com/office/drawing/2014/main" id="{09C08052-1D2F-45B6-B474-A7D3742E21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3228975"/>
            <a:ext cx="4048125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Aislamiento</a:t>
            </a:r>
          </a:p>
        </p:txBody>
      </p:sp>
      <p:sp>
        <p:nvSpPr>
          <p:cNvPr id="17" name="formula-bg">
            <a:extLst xmlns:a="http://schemas.openxmlformats.org/drawingml/2006/main">
              <a:ext uri="{FF2B5EF4-FFF2-40B4-BE49-F238E27FC236}">
                <a16:creationId xmlns:a16="http://schemas.microsoft.com/office/drawing/2014/main" id="{BA1FA57F-8D31-4E1E-B5F2-26B5945630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24700" y="3524250"/>
            <a:ext cx="4095750" cy="742950"/>
          </a:xfrm>
          <a:prstGeom xmlns:a="http://schemas.openxmlformats.org/drawingml/2006/main" prst="roundRect">
            <a:avLst>
              <a:gd name="adj" fmla="val 10256"/>
            </a:avLst>
          </a:prstGeom>
          <a:solidFill xmlns:a="http://schemas.openxmlformats.org/drawingml/2006/main">
            <a:srgbClr val="102F48"/>
          </a:solidFill>
          <a:ln xmlns:a="http://schemas.openxmlformats.org/drawingml/2006/main" w="9525">
            <a:solidFill>
              <a:srgbClr val="1B6380"/>
            </a:solidFill>
            <a:prstDash val="solid"/>
          </a:ln>
        </p:spPr>
      </p:sp>
      <p:sp>
        <p:nvSpPr>
          <p:cNvPr id="18" name="formula-equation">
            <a:extLst xmlns:a="http://schemas.openxmlformats.org/drawingml/2006/main">
              <a:ext uri="{FF2B5EF4-FFF2-40B4-BE49-F238E27FC236}">
                <a16:creationId xmlns:a16="http://schemas.microsoft.com/office/drawing/2014/main" id="{86140395-857E-4D45-9A6A-31F23F8006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77100" y="3695700"/>
            <a:ext cx="3790950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425" b="1">
                <a:solidFill>
                  <a:srgbClr val="FFFFFF"/>
                </a:solidFill>
              </a:defRPr>
            </a:pPr>
            <a:r>
              <a:rPr sz="1425" b="1">
                <a:solidFill>
                  <a:srgbClr val="FFFFFF"/>
                </a:solidFill>
              </a:rPr>
              <a:t>R_iso = V_test / I_leak</a:t>
            </a:r>
          </a:p>
        </p:txBody>
      </p:sp>
      <p:sp>
        <p:nvSpPr>
          <p:cNvPr id="19" name="formula-unit">
            <a:extLst xmlns:a="http://schemas.openxmlformats.org/drawingml/2006/main">
              <a:ext uri="{FF2B5EF4-FFF2-40B4-BE49-F238E27FC236}">
                <a16:creationId xmlns:a16="http://schemas.microsoft.com/office/drawing/2014/main" id="{A7803E42-6B8A-4941-9266-1B9BE743DA6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400550"/>
            <a:ext cx="4048125" cy="190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1">
                <a:solidFill>
                  <a:srgbClr val="22C7E8"/>
                </a:solidFill>
              </a:defRPr>
            </a:pPr>
            <a:r>
              <a:rPr sz="975" b="1">
                <a:solidFill>
                  <a:srgbClr val="22C7E8"/>
                </a:solidFill>
              </a:rPr>
              <a:t>Unidad / salida: MΩ</a:t>
            </a:r>
          </a:p>
        </p:txBody>
      </p:sp>
      <p:sp>
        <p:nvSpPr>
          <p:cNvPr id="20" name="formula-note">
            <a:extLst xmlns:a="http://schemas.openxmlformats.org/drawingml/2006/main">
              <a:ext uri="{FF2B5EF4-FFF2-40B4-BE49-F238E27FC236}">
                <a16:creationId xmlns:a16="http://schemas.microsoft.com/office/drawing/2014/main" id="{36D67B0A-351C-4B95-A087-FE5A492461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162800" y="4638675"/>
            <a:ext cx="4048125" cy="381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975" b="0">
                <a:solidFill>
                  <a:srgbClr val="EAF4F5"/>
                </a:solidFill>
              </a:defRPr>
            </a:pPr>
            <a:r>
              <a:rPr sz="975" b="0">
                <a:solidFill>
                  <a:srgbClr val="EAF4F5"/>
                </a:solidFill>
              </a:rPr>
              <a:t>Ensayo solo bajo procedimiento, equipos aislados y límites del fabricante.</a:t>
            </a:r>
          </a:p>
        </p:txBody>
      </p:sp>
      <p:sp>
        <p:nvSpPr>
          <p:cNvPr id="21" name="footer">
            <a:extLst xmlns:a="http://schemas.openxmlformats.org/drawingml/2006/main">
              <a:ext uri="{FF2B5EF4-FFF2-40B4-BE49-F238E27FC236}">
                <a16:creationId xmlns:a16="http://schemas.microsoft.com/office/drawing/2014/main" id="{A493A5AC-B2A7-45FB-8DE8-A1A9DBBAE1C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29375"/>
            <a:ext cx="904875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825" b="0">
                <a:solidFill>
                  <a:srgbClr val="9EB6C4"/>
                </a:solidFill>
              </a:defRPr>
            </a:pPr>
            <a:r>
              <a:rPr sz="825" b="0">
                <a:solidFill>
                  <a:srgbClr val="9EB6C4"/>
                </a:solidFill>
              </a:rPr>
              <a:t>CENESAM · Curso de Sistemas Fotovoltaicos · Módulo 03</a:t>
            </a:r>
          </a:p>
        </p:txBody>
      </p:sp>
      <p:sp>
        <p:nvSpPr>
          <p:cNvPr id="22" name="page">
            <a:extLst xmlns:a="http://schemas.openxmlformats.org/drawingml/2006/main">
              <a:ext uri="{FF2B5EF4-FFF2-40B4-BE49-F238E27FC236}">
                <a16:creationId xmlns:a16="http://schemas.microsoft.com/office/drawing/2014/main" id="{76BAF4EA-7A24-4310-87D1-C8EA7C6478B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49000" y="6334125"/>
            <a:ext cx="571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F2BC3D"/>
                </a:solidFill>
              </a:defRPr>
            </a:pPr>
            <a:r>
              <a:rPr sz="1350" b="1">
                <a:solidFill>
                  <a:srgbClr val="F2BC3D"/>
                </a:solidFill>
              </a:rPr>
              <a:t>09</a:t>
            </a:r>
          </a:p>
        </p:txBody>
      </p:sp>
      <p:sp>
        <p:nvSpPr>
          <p:cNvPr id="23" name="logo-mark">
            <a:extLst xmlns:a="http://schemas.openxmlformats.org/drawingml/2006/main">
              <a:ext uri="{FF2B5EF4-FFF2-40B4-BE49-F238E27FC236}">
                <a16:creationId xmlns:a16="http://schemas.microsoft.com/office/drawing/2014/main" id="{3A6DCB9E-BEDF-4BC5-8622-B81ACE7774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429875" y="6153150"/>
            <a:ext cx="400050" cy="400050"/>
          </a:xfrm>
          <a:prstGeom xmlns:a="http://schemas.openxmlformats.org/drawingml/2006/main" prst="roundRect">
            <a:avLst>
              <a:gd name="adj" fmla="val 19048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logo-text">
            <a:extLst xmlns:a="http://schemas.openxmlformats.org/drawingml/2006/main">
              <a:ext uri="{FF2B5EF4-FFF2-40B4-BE49-F238E27FC236}">
                <a16:creationId xmlns:a16="http://schemas.microsoft.com/office/drawing/2014/main" id="{4AA2AB77-5882-4A30-A732-30DA51401A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515600" y="6229350"/>
            <a:ext cx="2286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350" b="1">
                <a:solidFill>
                  <a:srgbClr val="0B806F"/>
                </a:solidFill>
              </a:defRPr>
            </a:pPr>
            <a:r>
              <a:rPr sz="1350" b="1">
                <a:solidFill>
                  <a:srgbClr val="0B806F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35939123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2026-07-25T06:32:44.9160000Z</dcterms:created>
  <dcterms:modified xsi:type="dcterms:W3CDTF">2026-07-25T06:32:44.9160000Z</dcterms:modified>
</coreProperties>
</file>