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276da13eeca448b6" /><Relationship Type="http://schemas.openxmlformats.org/officeDocument/2006/relationships/extended-properties" Target="/docProps/app.xml" Id="R1d16f4a2594849ef" /><Relationship Type="http://schemas.openxmlformats.org/officeDocument/2006/relationships/officeDocument" Target="/ppt/presentation.xml" Id="Rb32263508c22455f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47c182f50bae4569"/>
  </p:sldMasterIdLst>
  <p:notesMasterIdLst>
    <p:notesMasterId xmlns:r="http://schemas.openxmlformats.org/officeDocument/2006/relationships" r:id="Rc5bd1d99b6bb4928"/>
  </p:notesMasterIdLst>
  <p:sldIdLst>
    <p:sldId xmlns:r="http://schemas.openxmlformats.org/officeDocument/2006/relationships" id="256" r:id="R3055d9575761452c"/>
    <p:sldId xmlns:r="http://schemas.openxmlformats.org/officeDocument/2006/relationships" id="257" r:id="Rd1b026f4b8fb41bc"/>
    <p:sldId xmlns:r="http://schemas.openxmlformats.org/officeDocument/2006/relationships" id="258" r:id="R88096e7e53464b64"/>
    <p:sldId xmlns:r="http://schemas.openxmlformats.org/officeDocument/2006/relationships" id="259" r:id="Rd93a625ac056453b"/>
    <p:sldId xmlns:r="http://schemas.openxmlformats.org/officeDocument/2006/relationships" id="260" r:id="Rca88f8220be8455c"/>
    <p:sldId xmlns:r="http://schemas.openxmlformats.org/officeDocument/2006/relationships" id="261" r:id="Raa93f7c554474484"/>
    <p:sldId xmlns:r="http://schemas.openxmlformats.org/officeDocument/2006/relationships" id="262" r:id="R0746ac4c1e564929"/>
    <p:sldId xmlns:r="http://schemas.openxmlformats.org/officeDocument/2006/relationships" id="263" r:id="R455b4e33a8a5442d"/>
    <p:sldId xmlns:r="http://schemas.openxmlformats.org/officeDocument/2006/relationships" id="264" r:id="R0179dfd3347f48fd"/>
    <p:sldId xmlns:r="http://schemas.openxmlformats.org/officeDocument/2006/relationships" id="265" r:id="Rec0164b8576a4bec"/>
    <p:sldId xmlns:r="http://schemas.openxmlformats.org/officeDocument/2006/relationships" id="266" r:id="Ra100a5a1207a4c36"/>
    <p:sldId xmlns:r="http://schemas.openxmlformats.org/officeDocument/2006/relationships" id="267" r:id="R4790a0054dba4df1"/>
    <p:sldId xmlns:r="http://schemas.openxmlformats.org/officeDocument/2006/relationships" id="268" r:id="R60a6d7b620154cc2"/>
    <p:sldId xmlns:r="http://schemas.openxmlformats.org/officeDocument/2006/relationships" id="269" r:id="R4eb21580a82b4caf"/>
    <p:sldId xmlns:r="http://schemas.openxmlformats.org/officeDocument/2006/relationships" id="270" r:id="Rf65bd69179a94e18"/>
    <p:sldId xmlns:r="http://schemas.openxmlformats.org/officeDocument/2006/relationships" id="271" r:id="R2521c20bded9444e"/>
    <p:sldId xmlns:r="http://schemas.openxmlformats.org/officeDocument/2006/relationships" id="272" r:id="R357cd91adda742b3"/>
    <p:sldId xmlns:r="http://schemas.openxmlformats.org/officeDocument/2006/relationships" id="273" r:id="R619c967372744268"/>
    <p:sldId xmlns:r="http://schemas.openxmlformats.org/officeDocument/2006/relationships" id="274" r:id="R6fa245d1eb904903"/>
    <p:sldId xmlns:r="http://schemas.openxmlformats.org/officeDocument/2006/relationships" id="275" r:id="R677e289b446a48f9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0e178fba5afd497e" /><Relationship Type="http://schemas.openxmlformats.org/officeDocument/2006/relationships/slideMaster" Target="/ppt/slideMasters/slideMaster1.xml" Id="R47c182f50bae4569" /><Relationship Type="http://schemas.openxmlformats.org/officeDocument/2006/relationships/notesMaster" Target="/ppt/notesMasters/notesMaster1.xml" Id="Rc5bd1d99b6bb4928" /><Relationship Type="http://schemas.openxmlformats.org/officeDocument/2006/relationships/presProps" Target="/ppt/presProps.xml" Id="R96d96bb8fc854f70" /><Relationship Type="http://schemas.openxmlformats.org/officeDocument/2006/relationships/tableStyles" Target="/ppt/tableStyles.xml" Id="R6093b3951cd54c1a" /><Relationship Type="http://schemas.openxmlformats.org/officeDocument/2006/relationships/slide" Target="/ppt/slides/slide1.xml" Id="R3055d9575761452c" /><Relationship Type="http://schemas.openxmlformats.org/officeDocument/2006/relationships/slide" Target="/ppt/slides/slide2.xml" Id="Rd1b026f4b8fb41bc" /><Relationship Type="http://schemas.openxmlformats.org/officeDocument/2006/relationships/slide" Target="/ppt/slides/slide3.xml" Id="R88096e7e53464b64" /><Relationship Type="http://schemas.openxmlformats.org/officeDocument/2006/relationships/slide" Target="/ppt/slides/slide4.xml" Id="Rd93a625ac056453b" /><Relationship Type="http://schemas.openxmlformats.org/officeDocument/2006/relationships/slide" Target="/ppt/slides/slide5.xml" Id="Rca88f8220be8455c" /><Relationship Type="http://schemas.openxmlformats.org/officeDocument/2006/relationships/slide" Target="/ppt/slides/slide6.xml" Id="Raa93f7c554474484" /><Relationship Type="http://schemas.openxmlformats.org/officeDocument/2006/relationships/slide" Target="/ppt/slides/slide7.xml" Id="R0746ac4c1e564929" /><Relationship Type="http://schemas.openxmlformats.org/officeDocument/2006/relationships/slide" Target="/ppt/slides/slide8.xml" Id="R455b4e33a8a5442d" /><Relationship Type="http://schemas.openxmlformats.org/officeDocument/2006/relationships/slide" Target="/ppt/slides/slide9.xml" Id="R0179dfd3347f48fd" /><Relationship Type="http://schemas.openxmlformats.org/officeDocument/2006/relationships/slide" Target="/ppt/slides/slide10.xml" Id="Rec0164b8576a4bec" /><Relationship Type="http://schemas.openxmlformats.org/officeDocument/2006/relationships/slide" Target="/ppt/slides/slide11.xml" Id="Ra100a5a1207a4c36" /><Relationship Type="http://schemas.openxmlformats.org/officeDocument/2006/relationships/slide" Target="/ppt/slides/slide12.xml" Id="R4790a0054dba4df1" /><Relationship Type="http://schemas.openxmlformats.org/officeDocument/2006/relationships/slide" Target="/ppt/slides/slide13.xml" Id="R60a6d7b620154cc2" /><Relationship Type="http://schemas.openxmlformats.org/officeDocument/2006/relationships/slide" Target="/ppt/slides/slide14.xml" Id="R4eb21580a82b4caf" /><Relationship Type="http://schemas.openxmlformats.org/officeDocument/2006/relationships/slide" Target="/ppt/slides/slide15.xml" Id="Rf65bd69179a94e18" /><Relationship Type="http://schemas.openxmlformats.org/officeDocument/2006/relationships/slide" Target="/ppt/slides/slide16.xml" Id="R2521c20bded9444e" /><Relationship Type="http://schemas.openxmlformats.org/officeDocument/2006/relationships/slide" Target="/ppt/slides/slide17.xml" Id="R357cd91adda742b3" /><Relationship Type="http://schemas.openxmlformats.org/officeDocument/2006/relationships/slide" Target="/ppt/slides/slide18.xml" Id="R619c967372744268" /><Relationship Type="http://schemas.openxmlformats.org/officeDocument/2006/relationships/slide" Target="/ppt/slides/slide19.xml" Id="R6fa245d1eb904903" /><Relationship Type="http://schemas.openxmlformats.org/officeDocument/2006/relationships/slide" Target="/ppt/slides/slide20.xml" Id="R677e289b446a48f9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b5598a312c6b4563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3eb0c0f9bbf740e2" /><Relationship Type="http://schemas.openxmlformats.org/officeDocument/2006/relationships/notesMaster" Target="/ppt/notesMasters/notesMaster1.xml" Id="Ra3bd71ee9a9941f3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79921ef709574b7f" /><Relationship Type="http://schemas.openxmlformats.org/officeDocument/2006/relationships/notesMaster" Target="/ppt/notesMasters/notesMaster1.xml" Id="R437aa40226b64979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375425e773574989" /><Relationship Type="http://schemas.openxmlformats.org/officeDocument/2006/relationships/notesMaster" Target="/ppt/notesMasters/notesMaster1.xml" Id="R66b63ee11b7f4aff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eba300d970b24f6b" /><Relationship Type="http://schemas.openxmlformats.org/officeDocument/2006/relationships/notesMaster" Target="/ppt/notesMasters/notesMaster1.xml" Id="R15045401bd1646b4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5084f4b0b22641fa" /><Relationship Type="http://schemas.openxmlformats.org/officeDocument/2006/relationships/notesMaster" Target="/ppt/notesMasters/notesMaster1.xml" Id="Rbe8f10cb19b14ea8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d6f278bd6bb140bd" /><Relationship Type="http://schemas.openxmlformats.org/officeDocument/2006/relationships/notesMaster" Target="/ppt/notesMasters/notesMaster1.xml" Id="Rf1484ef40716405c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dab1501b128740be" /><Relationship Type="http://schemas.openxmlformats.org/officeDocument/2006/relationships/notesMaster" Target="/ppt/notesMasters/notesMaster1.xml" Id="Rde2903de73a047c4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cc1dac1ed4c145e7" /><Relationship Type="http://schemas.openxmlformats.org/officeDocument/2006/relationships/notesMaster" Target="/ppt/notesMasters/notesMaster1.xml" Id="R771ace044f0f4924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e471c2fe2d2a473d" /><Relationship Type="http://schemas.openxmlformats.org/officeDocument/2006/relationships/notesMaster" Target="/ppt/notesMasters/notesMaster1.xml" Id="R3d46a126f495496c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50f40e1fb47c48d9" /><Relationship Type="http://schemas.openxmlformats.org/officeDocument/2006/relationships/notesMaster" Target="/ppt/notesMasters/notesMaster1.xml" Id="R410c12ae45bb465f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9d9fd9926a1a487a" /><Relationship Type="http://schemas.openxmlformats.org/officeDocument/2006/relationships/notesMaster" Target="/ppt/notesMasters/notesMaster1.xml" Id="R87a38f146349447d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f75730efe7c44750" /><Relationship Type="http://schemas.openxmlformats.org/officeDocument/2006/relationships/notesMaster" Target="/ppt/notesMasters/notesMaster1.xml" Id="R6c0e9cde3b024f89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6481e8f056234292" /><Relationship Type="http://schemas.openxmlformats.org/officeDocument/2006/relationships/notesMaster" Target="/ppt/notesMasters/notesMaster1.xml" Id="Rfd7dc5bc26874467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9015b2b8804a4669" /><Relationship Type="http://schemas.openxmlformats.org/officeDocument/2006/relationships/notesMaster" Target="/ppt/notesMasters/notesMaster1.xml" Id="Rfe5cdab12f4b4bf8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3a230909800541f7" /><Relationship Type="http://schemas.openxmlformats.org/officeDocument/2006/relationships/notesMaster" Target="/ppt/notesMasters/notesMaster1.xml" Id="R21cf68fa5d80490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d185347d11424277" /><Relationship Type="http://schemas.openxmlformats.org/officeDocument/2006/relationships/notesMaster" Target="/ppt/notesMasters/notesMaster1.xml" Id="R85718fcd8ec148e2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78b7c0cdb49240d5" /><Relationship Type="http://schemas.openxmlformats.org/officeDocument/2006/relationships/notesMaster" Target="/ppt/notesMasters/notesMaster1.xml" Id="Rcee310182a644103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13c185ac7f154345" /><Relationship Type="http://schemas.openxmlformats.org/officeDocument/2006/relationships/notesMaster" Target="/ppt/notesMasters/notesMaster1.xml" Id="Rb61fa5110ead4f3e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505b9232d95448dc" /><Relationship Type="http://schemas.openxmlformats.org/officeDocument/2006/relationships/notesMaster" Target="/ppt/notesMasters/notesMaster1.xml" Id="Rb860fcc0103e4cd6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73b564de9e334e98" /><Relationship Type="http://schemas.openxmlformats.org/officeDocument/2006/relationships/notesMaster" Target="/ppt/notesMasters/notesMaster1.xml" Id="Rbfd404b4bccb4e79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60364-4-41 — protección contra choque eléctrico</a:t>
            </a:r>
          </a:p>
          <a:p xmlns:a="http://schemas.openxmlformats.org/drawingml/2006/main">
            <a:r>
              <a:t>IEC 60364-4-43 — protección contra sobrecorriente</a:t>
            </a:r>
          </a:p>
          <a:p xmlns:a="http://schemas.openxmlformats.org/drawingml/2006/main">
            <a:r>
              <a:t>IEC 60364-5-52 — selección e instalación de canalizaciones</a:t>
            </a:r>
          </a:p>
          <a:p xmlns:a="http://schemas.openxmlformats.org/drawingml/2006/main">
            <a:r>
              <a:t>IEC 60364-5-54 — puesta a tierra y conductores de protección</a:t>
            </a:r>
          </a:p>
          <a:p xmlns:a="http://schemas.openxmlformats.org/drawingml/2006/main">
            <a:r>
              <a:t>CNE Utilización 2006 — reglas nacionales aplicables</a:t>
            </a:r>
          </a:p>
          <a:p xmlns:a="http://schemas.openxmlformats.org/drawingml/2006/main">
            <a:r>
              <a:t>Imagen temática generada con OpenAI ImageGen para CENESAM, módulo 2.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b25d3ee4c1aa439a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50e44aca68a64be8" /><Relationship Type="http://schemas.openxmlformats.org/officeDocument/2006/relationships/slideLayout" Target="/ppt/slideLayouts/slideLayout1.xml" Id="R770b3efb10d3455a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770b3efb10d3455a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04944e2c3e94c0f" /><Relationship Type="http://schemas.openxmlformats.org/officeDocument/2006/relationships/image" Target="/ppt/media/image.jpeg" Id="Rc469579f5a424130" /><Relationship Type="http://schemas.openxmlformats.org/officeDocument/2006/relationships/notesSlide" Target="/ppt/notesSlides/notesSlide1.xml" Id="R03598313d3e94755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285c7050c554062" /><Relationship Type="http://schemas.openxmlformats.org/officeDocument/2006/relationships/image" Target="/ppt/media/image10.jpeg" Id="R74d5f06e660d4b9e" /><Relationship Type="http://schemas.openxmlformats.org/officeDocument/2006/relationships/notesSlide" Target="/ppt/notesSlides/notesSlide10.xml" Id="Raa773d3822044b59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7430255273b4f42" /><Relationship Type="http://schemas.openxmlformats.org/officeDocument/2006/relationships/image" Target="/ppt/media/image11.jpeg" Id="R5b35483139ad4ab0" /><Relationship Type="http://schemas.openxmlformats.org/officeDocument/2006/relationships/notesSlide" Target="/ppt/notesSlides/notesSlide11.xml" Id="Rb1dbbe50fb5a4318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a044373c0e846cd" /><Relationship Type="http://schemas.openxmlformats.org/officeDocument/2006/relationships/image" Target="/ppt/media/image12.jpeg" Id="R1015d64afefb4965" /><Relationship Type="http://schemas.openxmlformats.org/officeDocument/2006/relationships/notesSlide" Target="/ppt/notesSlides/notesSlide12.xml" Id="R63d013603a8b4d65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649df1a073a4a12" /><Relationship Type="http://schemas.openxmlformats.org/officeDocument/2006/relationships/image" Target="/ppt/media/image13.jpeg" Id="R7accb993b7cf4d6c" /><Relationship Type="http://schemas.openxmlformats.org/officeDocument/2006/relationships/notesSlide" Target="/ppt/notesSlides/notesSlide13.xml" Id="R8eb30b052e074ab5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194dc3a3db44878" /><Relationship Type="http://schemas.openxmlformats.org/officeDocument/2006/relationships/image" Target="/ppt/media/image14.jpeg" Id="Rb18cb68ca1f448b5" /><Relationship Type="http://schemas.openxmlformats.org/officeDocument/2006/relationships/chart" Target="/ppt/slides/charts/chart3.xml" Id="R3f47f2d3ff9243e7" /><Relationship Type="http://schemas.openxmlformats.org/officeDocument/2006/relationships/notesSlide" Target="/ppt/notesSlides/notesSlide14.xml" Id="R044c2a383df84e0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531e0bbe8a54bf7" /><Relationship Type="http://schemas.openxmlformats.org/officeDocument/2006/relationships/image" Target="/ppt/media/image15.jpeg" Id="Ra47526cc187445ec" /><Relationship Type="http://schemas.openxmlformats.org/officeDocument/2006/relationships/notesSlide" Target="/ppt/notesSlides/notesSlide15.xml" Id="R67421ea86d1e40ec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6bb5589f71d4590" /><Relationship Type="http://schemas.openxmlformats.org/officeDocument/2006/relationships/image" Target="/ppt/media/image16.jpeg" Id="R992034bed0a54470" /><Relationship Type="http://schemas.openxmlformats.org/officeDocument/2006/relationships/notesSlide" Target="/ppt/notesSlides/notesSlide16.xml" Id="R08b8083f6aa84764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ca562c5feea4cc2" /><Relationship Type="http://schemas.openxmlformats.org/officeDocument/2006/relationships/image" Target="/ppt/media/image17.jpeg" Id="Rfdce668798ee488c" /><Relationship Type="http://schemas.openxmlformats.org/officeDocument/2006/relationships/notesSlide" Target="/ppt/notesSlides/notesSlide17.xml" Id="R904588accf974d87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e0523483b284a47" /><Relationship Type="http://schemas.openxmlformats.org/officeDocument/2006/relationships/image" Target="/ppt/media/image18.jpeg" Id="Rb1d2c6039de54707" /><Relationship Type="http://schemas.openxmlformats.org/officeDocument/2006/relationships/chart" Target="/ppt/slides/charts/chart4.xml" Id="R05b59115c9694c72" /><Relationship Type="http://schemas.openxmlformats.org/officeDocument/2006/relationships/notesSlide" Target="/ppt/notesSlides/notesSlide18.xml" Id="R285ecb21fa7a4766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3ec79b2af6d416d" /><Relationship Type="http://schemas.openxmlformats.org/officeDocument/2006/relationships/image" Target="/ppt/media/image19.jpeg" Id="Rb2252b95f4bc489e" /><Relationship Type="http://schemas.openxmlformats.org/officeDocument/2006/relationships/notesSlide" Target="/ppt/notesSlides/notesSlide19.xml" Id="R86be9f75fccd4a2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9111a875dc54a88" /><Relationship Type="http://schemas.openxmlformats.org/officeDocument/2006/relationships/image" Target="/ppt/media/image2.jpeg" Id="R4eddbfd2bfc242b9" /><Relationship Type="http://schemas.openxmlformats.org/officeDocument/2006/relationships/notesSlide" Target="/ppt/notesSlides/notesSlide2.xml" Id="Rf5feab2172ab4195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cb3ddb074884313" /><Relationship Type="http://schemas.openxmlformats.org/officeDocument/2006/relationships/image" Target="/ppt/media/image20.jpeg" Id="R49d458e7d17a4d39" /><Relationship Type="http://schemas.openxmlformats.org/officeDocument/2006/relationships/notesSlide" Target="/ppt/notesSlides/notesSlide20.xml" Id="R607cf4f981c64de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08ee4ee392b4d2d" /><Relationship Type="http://schemas.openxmlformats.org/officeDocument/2006/relationships/image" Target="/ppt/media/image3.jpeg" Id="R3c22c1163cd14d68" /><Relationship Type="http://schemas.openxmlformats.org/officeDocument/2006/relationships/notesSlide" Target="/ppt/notesSlides/notesSlide3.xml" Id="R34e22e68022c4edb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bb9516b82294e4e" /><Relationship Type="http://schemas.openxmlformats.org/officeDocument/2006/relationships/image" Target="/ppt/media/image4.jpeg" Id="R31ce9b756f024e99" /><Relationship Type="http://schemas.openxmlformats.org/officeDocument/2006/relationships/chart" Target="/ppt/slides/charts/chart1.xml" Id="Rf6422371286747fd" /><Relationship Type="http://schemas.openxmlformats.org/officeDocument/2006/relationships/notesSlide" Target="/ppt/notesSlides/notesSlide4.xml" Id="Re06f1aa6e1544330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d54f2f682014b5d" /><Relationship Type="http://schemas.openxmlformats.org/officeDocument/2006/relationships/image" Target="/ppt/media/image5.jpeg" Id="Rece1b60fa08847f2" /><Relationship Type="http://schemas.openxmlformats.org/officeDocument/2006/relationships/notesSlide" Target="/ppt/notesSlides/notesSlide5.xml" Id="R776f661b618a49f0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08e0d7b45644ae9" /><Relationship Type="http://schemas.openxmlformats.org/officeDocument/2006/relationships/image" Target="/ppt/media/image6.jpeg" Id="Rfb3f5d70afc44ff4" /><Relationship Type="http://schemas.openxmlformats.org/officeDocument/2006/relationships/notesSlide" Target="/ppt/notesSlides/notesSlide6.xml" Id="Rc624d5e752a54b98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df0fc464e144ab0" /><Relationship Type="http://schemas.openxmlformats.org/officeDocument/2006/relationships/image" Target="/ppt/media/image7.jpeg" Id="R16abecfaa45f41cd" /><Relationship Type="http://schemas.openxmlformats.org/officeDocument/2006/relationships/notesSlide" Target="/ppt/notesSlides/notesSlide7.xml" Id="R78e15c331f804a9f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c858ffd559c45f6" /><Relationship Type="http://schemas.openxmlformats.org/officeDocument/2006/relationships/image" Target="/ppt/media/image8.jpeg" Id="Rf9c4c8e035d643e2" /><Relationship Type="http://schemas.openxmlformats.org/officeDocument/2006/relationships/chart" Target="/ppt/slides/charts/chart2.xml" Id="R4874dc8a4eb14ed4" /><Relationship Type="http://schemas.openxmlformats.org/officeDocument/2006/relationships/notesSlide" Target="/ppt/notesSlides/notesSlide8.xml" Id="Rc332bda818da49f7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b894dfd740341e0" /><Relationship Type="http://schemas.openxmlformats.org/officeDocument/2006/relationships/image" Target="/ppt/media/image9.jpeg" Id="R7e133abca58c48d0" /><Relationship Type="http://schemas.openxmlformats.org/officeDocument/2006/relationships/notesSlide" Target="/ppt/notesSlides/notesSlide9.xml" Id="R5d902efc70924c5b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75</c:v>
              </c:pt>
              <c:pt idx="1">
                <c:v>67</c:v>
              </c:pt>
              <c:pt idx="2">
                <c:v>90</c:v>
              </c:pt>
              <c:pt idx="3">
                <c:v>73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79</c:v>
              </c:pt>
              <c:pt idx="1">
                <c:v>77</c:v>
              </c:pt>
              <c:pt idx="2">
                <c:v>84</c:v>
              </c:pt>
              <c:pt idx="3">
                <c:v>53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73</c:v>
              </c:pt>
              <c:pt idx="1">
                <c:v>75</c:v>
              </c:pt>
              <c:pt idx="2">
                <c:v>75</c:v>
              </c:pt>
              <c:pt idx="3">
                <c:v>67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77</c:v>
              </c:pt>
              <c:pt idx="1">
                <c:v>85</c:v>
              </c:pt>
              <c:pt idx="2">
                <c:v>69</c:v>
              </c:pt>
              <c:pt idx="3">
                <c:v>91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D7E31424-35F4-4C03-BFF9-4D7AD50EC2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B166E2A-DB2F-43A3-BCDA-6F281D2EC8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3543F39-76B7-4701-A36E-9E60C4533E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Magnitudes y fasores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8081B199-F482-49BF-A8C1-42026F8764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14500"/>
            <a:ext cx="6191250" cy="2000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950" b="1">
                <a:solidFill>
                  <a:srgbClr val="FFFFFF"/>
                </a:solidFill>
              </a:defRPr>
            </a:pPr>
            <a:r>
              <a:rPr sz="4950" b="1">
                <a:solidFill>
                  <a:srgbClr val="FFFFFF"/>
                </a:solidFill>
              </a:rPr>
              <a:t>ELETROTÉCNIA TEORÍA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23BB60D9-E0AF-463C-AF61-93290878AB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857625"/>
            <a:ext cx="5905500" cy="1000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EAF4F5"/>
                </a:solidFill>
              </a:defRPr>
            </a:pPr>
            <a:r>
              <a:rPr sz="1800" b="0">
                <a:solidFill>
                  <a:srgbClr val="EAF4F5"/>
                </a:solidFill>
              </a:rPr>
              <a:t>tensión, corriente, potencia, energía, leyes de Kirchhoff, circuitos DC/AC y seguridad eléctrica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9346055D-875E-4DC6-888F-C8188544F7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469579f5a424130"/>
          <a:srcRect xmlns:a="http://schemas.openxmlformats.org/drawingml/2006/main" l="13672" t="0" r="13672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6985B9E6-C901-4F07-A83E-5E148A3673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E086C67D-F768-4023-86DA-5EFDE69F38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FUNDAMENTOS ELÉCTRICOS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2D0216DF-38B6-4D59-917E-278676987A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A443B4A8-A5D6-4129-99D2-B6B32B7B5E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D3F83FA7-770B-4093-8B0E-1834F54EA4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AA43014E-53F3-4D62-8E15-2D15CDE593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87228405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529AC7F3-8A5B-4B6D-A933-A109266F9F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AF8F6B0-15A0-4334-9BC2-2480D69F5A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7B3865B-BD92-48D3-B512-C9E646CDEB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Capacidad de conducción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0AE6B15-2056-4A91-80D9-B4414249F3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Capacidad de conducción: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E064BB7-5A43-4BAC-958D-C67F36B8DC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FAE135D-1992-4E9E-A7BC-5F3B10F96B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Wh y V;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D084483-CDB5-4CFC-9744-D2D0451F69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82B249D-06D2-4A60-8721-32CC7F54E8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I_k'' = U_n /(√3·|Z_k|). Resultado expresado en A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A3BAE637-6FF8-4862-B751-99D8BFED9F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45E0446-C3C7-4A45-8C4D-26FCB8CD40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60364-5-54 — puesta a tierra y conductores de protección.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BFA3FE1-046D-4EE3-9CB7-A2A6877804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59BB4A0-3F9D-4BDE-AFDC-8FBA9BBA6E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Memoria de fundamentos y circuitos DC/AC.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F3C29761-77D1-44BB-9F2B-AD64EA66CE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4d5f06e660d4b9e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BC2853F-BEEB-42D7-AF3E-5917C04398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PROTECTION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77E1CE3-5682-4CC6-A5F1-E3DFF9936F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Cortocircuito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E12DDA5C-3632-47D7-AA25-42D786F861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825EE320-77AB-4A27-A9EB-CFAE2F8365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I_k'' = U_n /(√3·|Z_k|)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0BBFF9C7-C7A7-4B32-BA9A-53E33FF80C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A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736FCEDF-825D-4910-8D26-9607D4B82D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El dispositivo debe tener capacidad de corte no menor al cortocircuito presunto.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AF061239-0866-4C90-B331-CD8FC39264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BAA3CF8-B6D4-4BFD-B074-645814DAEF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89032928-9AFC-409F-9987-4E024D3EFE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0255B80F-2FBE-49C7-B881-5F355DA1A3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99776656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E01FC7D0-B8D2-43AB-999C-90F1B430CA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655A260-326E-4D61-B3A6-FB0D5DC199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0BBB9C7-4567-44E2-B60F-0961ED36E6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Correcciones por temperatura y agrupamiento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B95972C-92B6-47D1-A4E9-CB086DD419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Correcciones por temperatura y agrupamiento: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7251C40-0F7D-47F5-BBEB-1FCE138EC5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9161E74-3226-4672-B4B3-E6EF0E578F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V y 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53501D5-F12E-4D20-AB8D-D529AE2992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99629E9-8E40-4D6D-BBCE-658FAE5478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V = I·Z ; P_DC = V·I. Resultado expresado en V, A, Ω, W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2D88AA5-38CF-4CB8-AD63-0786121237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42340BE-ADDB-4612-894A-4631C811BD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CNE Utilización 2006 — reglas nacionales aplicables.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107284E-5AD1-42F7-B334-43DC111273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992AC37-70A5-4BE0-81CA-C99758B775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Memoria de fundamentos y circuitos DC/AC.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EF13E126-A2F1-4CD3-B456-7F49D7585C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b35483139ad4ab0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C1A1585-A204-45FF-A45E-4334F07D4A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C61C1BDA-E73B-4E5A-8EEB-F21FC701BC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Ohm y potencia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8208E4C-F0A6-4309-A33E-AC9279FBC3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4233C7E7-8AC4-4CE9-A30E-D190893B48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V = I·Z ; P_DC = V·I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9D4CFDBB-AF00-493D-94B3-B7190AA682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V, A, Ω, W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FE0AB5C7-883A-46B1-9AB0-88E302C52C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impedancia compleja en AC; no sustituir resistencia cuando X sea relevante.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C2A8C823-220B-4044-AE0B-A2937BAF2E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C528F913-17E2-41AD-BEF5-B5ED83F627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9F7B54E8-B859-4AB2-9AE9-79FF122618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70A77DB9-6545-400F-BEE4-321B7D5F9B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5300934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1AED6436-CFED-4B34-BDEB-0313E5424C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2732D51-8AAE-4868-ADA8-168F0A9A18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86708C18-FE40-4298-A143-B2F24785A8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Cortocircuito presunto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1787654-B03C-4C5A-9958-9AAC13DA52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Cortocircuito presunto: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E490364-ED62-4A56-B144-147190108C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4F1AD5B-6860-4367-88C1-B81CE2EE48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A y Ω;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D3CADEFD-9A7E-4C57-967C-3011A1849B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8D5A0D7-F016-45A7-8198-E10E171F34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P = √3·V_LL·I·cosφ. Resultado expresado en W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9F869EE-033B-47A3-B00F-116EB165E1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022FD21-4278-4281-AC61-141CC308B5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60364-4-41 — protección contra choque eléctrico.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6E744BE-3898-4F21-B203-44B8DA808C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074C809-96F5-42C9-B328-087063B947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Memoria de fundamentos y circuitos DC/AC.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0E5D1B1-97D4-48E6-A0F6-7621775616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015d64afefb4965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D829C31-5CFB-40CB-A612-5F2A03DA37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116343B8-1E13-44C3-82B0-343D71E7CA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Trifásico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CE0EFEE9-76C2-4C7D-B862-B8417FAB2C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F7249CDC-000A-424A-B0DF-8E235684E9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P = √3·V_LL·I·cosφ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CD9DFD8D-9576-46BD-9C2A-B40AF144BF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W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12E02ECF-7371-4CD2-AE2C-80E7E26E0A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Para entrada del inversor considerar rendimiento y punto operativo.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CD62C84-F488-42BC-9671-719E0E2E75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5BA98F5-F488-47DE-B4D0-99D98012D3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89F47C5-17B2-4D40-9886-9641279EC5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15C104CB-0F2F-4F7A-A12E-37EB11C2E7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0578804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DC9172A0-407C-400A-B3DB-5456D4E016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2822565-997C-46D7-88A5-A5C7A96296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0CB0F7F-7925-4B28-82E8-4519DE3840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Poder de corte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A11284F-50C9-48FB-8897-BF550B92FC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Poder de corte: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7171F14-492D-4822-BB71-4240E31E8D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FBEA3B5-454F-4A50-8831-B09910044F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Ω y W;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6EC19C77-3324-4D67-B7C7-4529A86A56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2E0AFE4-75C4-4837-BF02-394DFD5F81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I_b = P_AC /(√3·V_LL·cosφ·η). Resultado expresado en A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D1ECDCB-2BFD-463B-B8BA-E59AB74ED3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3064D28A-FF81-44DF-852E-961749CDA2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60364-4-43 — protección contra sobrecorriente.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B8C970A-AC58-4177-8A9C-310A012AD6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29C2528-465A-4642-ACFC-57ABD1766F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Memoria de fundamentos y circuitos DC/AC.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FD95254D-E2FF-499F-8687-EE566D2509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accb993b7cf4d6c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3C53B81-68FA-4A6A-B74E-D773463133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TEST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A7DC18DB-BE61-47EC-9004-B28FDC3D7C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Corriente de diseño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E4E91EB5-DA11-4EED-BA0A-6C761364D8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A674EE3D-6894-468C-954B-8673F58B92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I_b = P_AC /(√3·V_LL·cosφ·η)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27D389B6-1A7E-4178-A3DA-643020C11C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A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99781DB6-B90B-406A-A7D5-BBF190144B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Comparar Ib ≤ In ≤ Iz después de factores de corrección.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95B384F9-6823-469B-820D-6C16B0D1B9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AC59736B-6C17-46EF-BC23-133FA938DB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4E0B8EFE-EEB7-49B2-A75F-15F45901CF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D697C843-23EA-45D6-9E94-13D7409F7C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56881472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DA9E1EDC-5CEE-470A-8752-A276AC6941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91712DA-48D1-4C2F-B5C7-8E1A9B84F0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55C9C1D-0D14-460E-954F-4CD342B746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Selectividad y coordinación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2782687-0B69-4799-AC83-E2CAFB0383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Selectividad y coordinación: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0CF1D50-08C9-4391-BD5E-665AD0048D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8D9ACE8-90EC-4486-834D-008A0FB857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W y Wh;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6051217-07F5-413E-B265-1C6665B348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FB0ED8A-E870-4C3B-BD08-136A61F7A4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ΔV = √3·I·L·(R·cosφ + X·sinφ). Resultado expresado en V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4802D5A-2F13-4D63-BFF7-5175CC771C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2C5E56A-463D-4B4E-9734-25E8212B78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60364-5-52 — selección e instalación de canalizaciones.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D3FF9CF-108A-4263-854B-A718EA275E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4C2DEBC-BA7F-4AF7-B401-0E16D7D29F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Memoria de fundamentos y circuitos DC/AC.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1C5CA30B-D395-48C5-8F2D-C45427E24D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18cb68ca1f448b5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5566AFD-D9C6-482F-A957-93854989F9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02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8E7E48AB-CFD3-4B50-A4DB-EF28126C5E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Selectividad y coordinación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3f47f2d3ff9243e7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7D8D1E45-8309-4B95-92D6-80EDA4E1B4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DEB9860A-FF60-4159-A799-C230A3E874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2CEBEAC6-4900-4362-9C3B-558D82EB70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3549E61C-F3A4-40FB-B538-34E08BF8E4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32DB3F4C-183B-4037-A0DB-B1EF2680C7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32745129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1D37012C-A025-45F9-A809-F43CC36168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E4659B2-7E19-4844-BC8B-88B58A712B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8060BB3-DCFD-45DB-BC2B-F3B917E02B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Puesta a tierra y equipotencialidad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56787F4-FCCA-42C1-8523-8B68AFF257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Puesta a tierra y equipotencialidad: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B1ACDA5-F858-4A61-B13F-923E654021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11F277E-0389-42E6-8E78-A374992E7F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Wh y V;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4AA2094-3A50-4E25-9D9A-CC5F437FB3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A9E6BB4-99B9-494C-A627-B8C424CC15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I_k'' = U_n /(√3·|Z_k|). Resultado expresado en A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B5ECCB5-7B34-4DF4-89A9-2D5F68CDD6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FEF7DCCE-0CFB-4AF4-A37F-4DCCAD22E6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60364-5-54 — puesta a tierra y conductores de protección.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90726FF-E24D-40B0-A4B5-45E68359C4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9AC6CAB-E92D-493B-8D77-8FC4B08A57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Memoria de fundamentos y circuitos DC/AC.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ED9C049-D882-4BA0-A289-24907C4C1F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47526cc187445ec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B3C1A76-2F0D-47DA-8214-7A2E55B982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FAILURE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7AF9B129-854A-47E8-B6FC-CEF8959591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Cortocircuito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73E79897-2AB3-44EC-8C10-5E00B96455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41578583-72DC-4001-92BD-9F414216C9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I_k'' = U_n /(√3·|Z_k|)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A9C75C61-3ECE-4A6E-9D67-F2AD16B0C4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A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E7EC8DC6-376E-41D6-9821-5AB6F8242F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El dispositivo debe tener capacidad de corte no menor al cortocircuito presunto.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DD75CBC8-75D2-414A-9757-BC71F74B5C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D6F89A9E-1350-495C-8C4E-8CBCC078E2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A71A5258-0FFE-4A7E-AF89-6D09C9851D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BA10F291-39D1-4241-B715-D7ACB0369E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77332956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74681F2D-82E8-4C70-9CBD-A2AFBD1FB1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F626F20-993D-4FB5-B91A-458327793B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371E953-04C3-45AB-BA89-46A4652AC8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Protección contra sobretensiones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1672D99-13F9-4DAF-BE47-3905A95DDA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profesional resuelto (supuesto técnico): Alimentador AC de inversor trifásico de 100 kW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7E08C90-1765-4C90-A523-618A31E41F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2EAF4A9-F2AB-4546-946C-2F67853D39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400 V; cosφ=0,99; η=0,98; L=85 m; Cu 70 mm².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2EFBEC1-E0A9-49DC-AE5A-F8ED36D228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A1017A8-74F6-4D61-A822-A9EF9DEA75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V = I·Z ; P_DC = V·I (V, A, Ω, W),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03D03559-6EDE-468E-A712-0C38F9FC77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940F859-6D21-4884-9573-8BAF9E9D78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I≈149 A; verificar caída, ampacidad corregida, protección y poder de corte.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091D38B-701D-4A76-8BC0-9E5EADD4A5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5C4A468-7B21-40C5-A34E-E732035388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Caso didáctico parametrizado por CENESAM; no corresponde a una instalación real identificada.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3F7A3D7-5A30-4652-9D20-E0CCE8685A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92034bed0a54470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3B24D2D-4EB4-4FA7-8799-6F4507EDF3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02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3F6E2BDF-CD60-4A66-8F14-BE61CD869F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 (supuesto técnico): Alimentador AC de inversor trifásico de 100 kW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67E62D8A-4C6B-4BB8-B7F4-627D3FC05B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400 V; cosφ=0,99; η=0,98; L=85 m; Cu 70 mm²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437A6097-CD88-4F29-83F1-66ADF97949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08ADD78D-3B6E-4FFB-B6DC-D1E5F9AECC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I≈149 A; verificar caída, ampacidad corregida, protección y poder de corte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19D18A07-A594-4602-9743-9C53F3FCCC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 por CENESAM; no corresponde a una instalación real identificada.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404C0E6A-4A78-4320-89A4-9CBA4D7CA3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FB34C0A-541B-4652-9545-F82FA7918A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B4D92635-26CC-4D4E-8A85-5E3B249E8B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08C3C34F-2C2C-4BA2-9B10-48D02D2813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9908788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AA3F6250-1F14-4234-9C0C-95A8A49DEB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7E03838-346F-43DF-A42E-815A03A123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BC4DD70-D897-450A-BF49-F405BBECA3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Caso alimentador de 100 kW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8AF4EF9D-45C0-4D8D-ADFD-D555CC73BB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profesional resuelto (supuesto técnico): Alimentador AC de inversor trifásico de 100 kW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BD9380E-FAA0-4811-89DE-404C37745E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DC180C2-BD28-41B7-ADE1-57C206E34F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400 V; cosφ=0,99; η=0,98; L=85 m; Cu 70 mm².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C511065-8E1D-495F-8889-D32017EE2D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1AADC31-42C5-4018-99A6-0C47BF748D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P = √3·V_LL·I·cosφ (W),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A169FD1D-EDD7-4CFC-8C06-02A340565D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A8304A2-48E1-473A-B8D9-5F6E4CE2C7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I≈149 A; verificar caída, ampacidad corregida, protección y poder de corte.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8B69B6C-FF3C-4BD2-AF6B-9E5F356B4E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339119C6-DCAB-4FAD-97AA-B837DF0862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Caso didáctico parametrizado por CENESAM; no corresponde a una instalación real identificada.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0D89F2D-36C5-4828-8B49-6DABB27570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dce668798ee488c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A587BD5-852A-488F-86CF-7875EF2DCC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02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513074E6-503E-4804-9219-024A625774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 (supuesto técnico): Alimentador AC de inversor trifásico de 100 kW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C6BF7A85-9665-4D84-870A-770A5BEE31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400 V; cosφ=0,99; η=0,98; L=85 m; Cu 70 mm²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5D632616-2988-4C89-80D7-063470F885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5BB33E62-09E0-44A7-8E6D-5EF0AA55C4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I≈149 A; verificar caída, ampacidad corregida, protección y poder de corte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B6744CBF-98BB-4DB5-A8ED-D285D560F5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 por CENESAM; no corresponde a una instalación real identificada.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F3198A59-31E4-45C3-8E22-487A0561BC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E4380EC-FBDB-4693-90E1-BB3F98A280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680C8FAE-578E-4095-9B71-3761A2DB98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705102F-9BF3-496D-8C79-1555B771D2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47555777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CE4EE19D-C9C3-42AD-A912-F16AB8A7E0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AECCEEF-1C91-4861-9411-08E0FC8700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A37987B-2BBD-49A6-ABBC-151B50711B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Curva carga–pérdida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330A07E-0580-426E-9CA1-A526450C90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Curva carga–pérdida: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2C467ABD-55FC-44D2-81C5-A23CA3A572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A982716-D8FF-48EB-8C83-404E2F5E1B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Ω y W;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031E794-5592-463A-AE29-85B02E1156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2490493-ECE8-4905-B70F-FC77C771D1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I_b = P_AC /(√3·V_LL·cosφ·η). Resultado expresado en A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7A84A76-E4DC-42B5-8CF2-60E2934AB1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114934A-E7FE-487A-B297-8F7737976A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60364-4-43 — protección contra sobrecorriente.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B3880F4-2464-42BF-901B-D8B0D6D84E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2EBE3EE-6B8A-4550-9F06-FCF7D247EA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Memoria de fundamentos y circuitos DC/AC.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33090BB-3481-4690-9A3F-F153B8301A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1d2c6039de54707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5BBC9FB-C28C-426E-A24C-72B2CE6401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02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19E63D7A-A58C-4129-875F-221E66E20F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Curva carga–pérdida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05b59115c9694c72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6EC7BA82-BBCC-430F-AAB7-F0B34955B5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1AABB95F-F5C2-4CE0-AB0B-CA39A6D7A5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A627FA3A-7A2B-45F2-8CEB-3C803DB8F0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B58D936B-A5F8-45E2-8B52-5FB54A3594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F56BC2B8-2605-4342-81B3-AE69C72BA8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40908840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E348DE8C-9679-4B95-8296-E42F8F74F5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20423A0B-FC71-4620-8432-232649EB6D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E9225B7-4EE1-42DA-A5B4-673E668FA7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Verificación documental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576201C-41BF-4BA9-9A40-C8AE6FA155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Verificación documental: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C4AA557-2C26-43C2-89C8-9440654B5E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AE2A4F3-9217-4D89-92E2-DAEC50552E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W y Wh;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EF1EE38-3170-4939-BADE-2D8121F86D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3788725-42C8-46FB-9F52-41878CF01D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ΔV = √3·I·L·(R·cosφ + X·sinφ). Resultado expresado en V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A64E6067-C425-4DA0-ADE7-2814122388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90D4DAF-5D21-4B98-BE2F-DBC763E36B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60364-5-52 — selección e instalación de canalizaciones.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C946BCE3-EA9B-4D68-A028-EDFFF5CB58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171CD272-3A41-4CD4-8B61-3E6AAAB692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Memoria de fundamentos y circuitos DC/AC.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4B2E3BB-F6E1-4589-9F2B-D3611F4B3F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2252b95f4bc489e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E500B9F-11F3-4655-B151-39B64ADCDA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8A97640-69F1-43D5-A5E9-FBF9ABDD99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Caída trifásica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81F3F5B5-0D8D-4A2D-BB3C-A86F49DD53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717649B-F88B-4549-B076-13F63CA9F9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ΔV = √3·I·L·(R·cosφ + X·sinφ)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9805FC5B-67C8-49F0-AB64-E87E5F5CF7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V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88813FA9-66F8-493F-9F7D-7B490945BA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L es longitud unidireccional; R y X a temperatura de operación.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912ABE4-62F2-45DB-BB6F-E0EB2A4F5B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5AA1899-F126-4E38-B56F-FAFDA7C71D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986CD6E8-E32C-4793-B37F-E65C25D6C4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0EFF27E4-86B2-4BA5-875F-403B04C1EF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27030192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A3B4B70B-1103-46B2-8F11-5DB7240ECC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BA58CD5-3342-430F-844A-79863F2935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E597FFE-1984-4138-A72A-B8DFBDA3BA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Leyes de Kirchhoff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FA38864-B265-4587-AB4B-ADF4504FDB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89DF5F6-9EE5-438D-9F38-24E76FB6FE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1CA836B-57C3-430D-B74E-49F9A6788B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60364-4-41 — protección contra choque eléctrico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196FEA3-2379-4B40-B602-099C99BBB2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EC54F84-5C41-444B-9A40-3F596FAB6A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60364-4-43 — protección contra sobrecorriente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34136A2-459F-4DA8-9078-AA25A38014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F744B0A5-A069-4F5A-839C-CB39966EE2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428F3AF-3CD7-4E5C-B065-79C0AB3A70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251C245-AC9C-411B-9C5F-FB16EBCB7B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86AE68C-0DFC-4FAC-B0FA-96B13EB89F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eddbfd2bfc242b9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22629E0-0D4D-4759-A172-63DE4480F7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02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A7A5C443-AE06-4CE1-88EC-CF99D9A20E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10B4D21E-914E-4373-BD83-73A1C9D67D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IEC 60364-4-41 — protección contra choque eléctrico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1165AC0A-0B21-4CE3-8F7B-5D2962F20D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IEC 60364-4-43 — protección contra sobrecorriente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4DE2CA03-A710-487B-9715-19F2BBBCFE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3DC09B9A-ECBE-4C3A-B76D-B0B2CC1BD1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888B4627-8336-4802-AE0A-A6A8D5A02D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2D087A18-C5E2-42E0-BBB6-E9E20AA09C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93C538D7-2B9B-4B44-A0EE-EFF85EBB89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82029534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945B07D3-52C9-430D-851E-AEC01F9A6C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13916AB-C1CF-473D-97B0-6491BCB4DF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37C40AF-2BB2-4DAB-82AF-0C33123AEF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Plano unifilar defendible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4A41E0D4-4735-406C-880A-DFFF8256FB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Cierre profesional: cálculo reproducible, plano coherente, prueba aceptada y expediente controlado.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416623C-C7E8-4379-BA48-B8FAB406AF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DCEE89F-910C-4AC2-82D3-939B74FF46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Recalcular una muestra independiente y verificar unidades, redondeos y márgenes.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8CC4B36-5460-42C2-87B8-B1CC54C2A9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794C05B-CB98-4DD4-9997-0099A55421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Conciliar memoria, planos, listas, ajustes, protocolos, as-built y manuales.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2DE2A31-6A7D-43A6-973B-AC988C1403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3C6B017-31AD-461E-B62B-659223483E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Defender el caso Alimentador AC de inversor trifásico de 100 kW ante revisión técnica, contractual y de seguridad.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4E0F0A6-FE31-4EBC-B90E-6B183CAFA7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E26C7D7-6F1A-4A80-8969-F1937E3BEF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Criterio de dominio: explicar qué dato cambiaría la decisión y cómo se verificaría.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E4A1BCF3-5F11-4B59-AAC1-722C85A264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9d458e7d17a4d39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D493360-C5BF-4981-B06C-A5C7DA45BE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50F263D2-B00C-4A95-9FD5-B9E68B9F43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Cortocircuito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5657C01F-4228-4EC1-9055-062289E2C9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C39C01B6-3851-4072-86CE-EA36F419B5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I_k'' = U_n /(√3·|Z_k|)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B871D8D6-9AC2-4DE4-8D23-AB2338EC93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A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10E23831-169E-43EC-8A59-DC91FDED08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El dispositivo debe tener capacidad de corte no menor al cortocircuito presunto.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7D5EAD80-B8CD-4BFD-89DE-53923D5F1E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42B57D01-42DF-45A8-9E60-81791CB61C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1E30216A-1CA9-4E55-980D-28604B2F37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2922513-E641-4CCB-91AA-1C2413D018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373849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96B38F3A-E0CB-45C6-8DE2-51D4F4AE3D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13896A2-50EE-4360-AB1D-1BB0780333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4E8702E-C2BB-4F20-BA99-00D93DCD55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Potencia DC y AC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DC315B5-97FE-4339-8598-402E36FF70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Ohm y potencia: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1C677A3-267E-4E64-9361-2EC56F2F70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69C2140C-78DB-4E04-BA41-71BD1F1BE9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V = I·Z ; P_DC = V·I. Salida requerida: V, A, Ω, W.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0FA5126-7275-48BF-8747-01E55E30B7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C516CCA-D943-4599-9E1A-78F04BE022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Usar impedancia compleja en AC; no sustituir resistencia cuando X sea relevante.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BD25A53-F37D-4579-888F-875A33364E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0828509-781A-43DE-81FF-9C82DE68A4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60364-4-41 — protección contra choque eléctrico.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48F9148-7288-4C0E-9213-996601BFB4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3C10A397-69BB-4A9F-9D64-B0E3680710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12077245-628D-4D47-959D-14A2E48D13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c22c1163cd14d68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E42F74E-C4A5-4660-957F-41AFC7F7D0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9E114569-02A8-42A8-9C67-4AD5078152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Ohm y potencia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24DA0FD-6D6C-4730-8311-ADD7A3AD59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8644B26B-E84D-43A1-BCC5-D6ECFCF074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V = I·Z ; P_DC = V·I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02BE3BA2-BF51-4AF8-9FE7-19F2700FDB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V, A, Ω, W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B113D7A3-6EDB-4A20-8FEE-31612F367E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impedancia compleja en AC; no sustituir resistencia cuando X sea relevante.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67EB920E-6118-4183-9445-0EA7E3DFB9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43CA48C-854A-46FA-9652-F4900DDF52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606DD649-3141-432A-B4B4-A0D6CCF3C6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CF80DD3-FEAA-4342-AE62-53288B25FE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9266511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7B1A2A40-4518-4270-B0D0-2D09EC32F9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74D27DD-B3CF-473C-9626-DD883014C0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733660A-82D3-48EE-B42C-0D5EFEABEC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Sistemas monofásicos y trifásicos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262F169-FC5F-4377-B37A-5A81166171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Sistemas monofásicos y trifásicos: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203BB81-F10D-4033-8AD9-76FE8B8111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C1FC2F8-198C-4ADD-BD1B-29814C509D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W y Wh;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6454E25-0735-4DA0-94CD-34AA823B3F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C942A10-F866-4EDB-B175-B654985DE2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ΔV = √3·I·L·(R·cosφ + X·sinφ). Resultado expresado en V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0CA4EAD-1AE8-47B1-B01A-0CB60C2438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06173DF-22E6-4562-AF0F-858E24368B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60364-5-52 — selección e instalación de canalizaciones.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6A62E88-E05F-41B6-8B76-CF2EC5F839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98F7ED7-7E55-4373-B970-4E530D72ED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Memoria de fundamentos y circuitos DC/AC.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2283F3A-7BF6-424C-AD9E-F2F017FA72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1ce9b756f024e99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A535470-70FF-4936-AD4F-555A7307BE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02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0F94A559-62FA-4982-B745-04B5F87976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Sistemas monofásicos y trifásicos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f6422371286747fd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EB78ACF5-C99B-4A25-894A-9FBBA3D727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33C10158-ECB4-42AE-8CE1-43D4F11FCD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6BA6D7E8-8E3F-49A5-91B2-1E54456C78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9028C10D-EED3-4979-852B-0144C46D87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BEAA77C9-B5FE-4906-A190-E0A8EF98EA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1343023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540A50B1-158B-44DC-923B-DCE2E00ECE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2F03414-0740-4DC2-BBF6-933FD9BA82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C0891C1-1D12-403D-BA77-A09A6DB252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Factor de potencia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B933ABC-C762-42F7-B1BD-B3964686CA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Trifásico: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8EECE23-68AC-4971-8EEF-0604B5A154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ECD9E6D-A127-4C65-AAF4-2104863204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P = √3·V_LL·I·cosφ. Salida requerida: W.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AD2532E-B527-44D0-997B-4F14E2CE0E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2E5650B-6EBE-4FF3-998D-A87E9E1EAC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Para entrada del inversor considerar rendimiento y punto operativo.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85941099-E514-462E-9D69-D990BEE775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D438552-EFC2-4D2D-A122-5DE61C2103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60364-4-43 — protección contra sobrecorriente.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0715095-48AF-4422-B7F8-B23D194F10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620189B-DB3F-4050-84CE-C70BDE20F3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6B34776-2F33-437A-B2DF-3E5B83E07B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ce1b60fa08847f2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1A166E3-9766-4BC1-9519-0DF2D09CB3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D388DC39-9BFE-4BAF-9282-D9C70CEF54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Trifásico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E8EE2FE-A72D-4516-8C0F-6D6B6BFCDE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6A195126-CB3C-4C06-9C3A-2DE799CC08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P = √3·V_LL·I·cosφ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15735C3D-6F2A-4960-87EE-0F92BB12D8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W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07689960-DD86-40E5-85B1-89818ED84C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Para entrada del inversor considerar rendimiento y punto operativo.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76003883-3C2B-451C-888C-8911248325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12EABD43-2A2D-40DC-B27A-0B34383AF9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9D832735-7941-4D42-8C85-64E5A40F2E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BB2EF7AE-D592-46E1-AA7C-23BCB3C484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13145994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AFEC52E9-DA1E-46E2-8AE8-81D512AF00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B4F5DD5-EBC5-42DE-9A08-1C748B7F87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DF96EB13-5835-4153-B713-658CA3EDC0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Armónicos y calidad de energía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93145A0-552A-429D-88B1-23F2CFF00E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Armónicos y calidad de energía: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9B04EEF-0DE5-4CEB-B419-E85C948FCD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917B608-60D2-4767-8DF5-4F660A0EDE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V y 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C505705-B25B-4B87-B94D-A849129A6C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79EB7D3-0FB2-4EB7-927A-7A7A9D1A03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V = I·Z ; P_DC = V·I. Resultado expresado en V, A, Ω, W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84404E00-286E-4B6D-AE06-4FDF392ACE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E8292A2D-534F-4438-A864-0E0FC69DBD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CNE Utilización 2006 — reglas nacionales aplicables.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AB373348-9753-4A22-9B50-2B919706B8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060C695-38CF-49E4-B024-CE794D8A70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Memoria de fundamentos y circuitos DC/AC.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E63A136-85F2-4F3E-957A-B55F8A3881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b3f5d70afc44ff4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4B29717-744E-4D7D-8D05-2CCBFE210B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DA7FBCAE-DFBC-4AF8-AFA6-E288062D79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Ohm y potencia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0C03BADE-0A3E-417A-A113-CD0EDA294F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AD7DD82C-1ECE-41DF-80FD-37395F0CDD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V = I·Z ; P_DC = V·I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F140193F-9A05-44F5-9F11-A54A13078B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V, A, Ω, W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1A004814-4C20-4150-AEB0-971350E81A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impedancia compleja en AC; no sustituir resistencia cuando X sea relevante.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07B1778F-0A23-4C22-9579-AC1E28D25C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32CDE98-2EF2-4165-8A01-66FF9AB796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064F749E-047D-422F-A447-395B592567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B0B1C75E-FF8D-44CD-A842-E0FD02416D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92271672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2B391F16-FBC9-4D23-ACB9-7B4D10C9E9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F6495D0-9EF6-4E86-8FA5-2322615C14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10AB03B-6527-48D9-98FF-56439EAF56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Impedancia de conductores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F3A73EE-A9FB-4A22-98DE-5386B76E69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1ACBA4F-98C4-44ED-9A18-C5B3457E8D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688EBA0-880C-4396-9175-0F5F917548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60364-4-41 — protección contra choque eléctrico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9B11FD4-B7A5-4CB0-8B31-910E3438F3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99F69AC-B982-4952-A9B7-2191F85D12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60364-4-43 — protección contra sobrecorriente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AD59BE32-AB91-44FD-98FA-A6F3787CA9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23D2E82-0A1C-45A2-BCF3-2C3D8C8F91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11BD3B3-836B-4F83-B500-C6297B152C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099E28D-7CEA-4953-8612-7980539C0A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71ED343-0620-431A-B298-072651F7E9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6abecfaa45f41cd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517EA63-8BC2-409D-9716-8859A85848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02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989AA34E-90A6-4DFB-8A19-5FDEC0B417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C00A71B2-2B85-4B24-92D6-293CD8FEA4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IEC 60364-4-41 — protección contra choque eléctrico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60271011-96EA-4242-B9E8-C40AD70D4D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IEC 60364-4-43 — protección contra sobrecorriente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32BDCF47-F1D0-4FCE-99E8-66D2B7200C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DA0C27D3-7FE8-417E-BF4E-F5AE55C709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03CC1136-F658-4C4E-B93C-2371122AD5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112A5C2D-82ED-4899-83DE-F4F336BE47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E9C72422-F605-4A4A-892B-0CCFCB9450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63211118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E97D5D0B-76A7-4667-8EA3-342DBCFF5A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2B41E0F-A83E-4EDC-81F6-09532E1560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71259CA-5182-4615-AB03-F0EEC94430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Caída de tensión DC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312AE3B-2847-42B0-8416-9EDD7844E9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Caída de tensión DC: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DB86A36-6691-4C17-9841-3FFD60C875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F86560C-F1D6-4399-8AB0-538A6B6A44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Ω y W;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8076C38-3242-4B5A-9AB2-B0F34793F9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394B3F1-6B44-4785-BE93-CCE9E1C022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I_b = P_AC /(√3·V_LL·cosφ·η). Resultado expresado en A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217161F-20AC-4B7A-8E16-5381B5C6E8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6396ABA-AD50-4E44-A6A1-F3E69C1324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60364-4-43 — protección contra sobrecorriente.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A357BAD-E446-4E38-A43C-03378B6E59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CB2A19A-A6B1-478D-940B-94E4562303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Memoria de fundamentos y circuitos DC/AC.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E1DD29D-7006-450E-AA32-A224C19D3C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9c4c8e035d643e2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7593F40-26F1-4819-9BBB-63CDEDAD2C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02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2D28A3C7-1192-48A9-947B-C22F0AD014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Caída de tensión DC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4874dc8a4eb14ed4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ECEF5303-B3C3-4F0F-B512-669214DA92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6FB4AE71-4045-40B1-859C-0DF69EE13A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D04DC260-CD5D-4215-823D-D251685F07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25244795-966A-48C2-9F21-17B4CC9E03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9C088EE3-9055-48F7-95F0-52820A1F15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36586003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F52BF243-6235-47A7-9BDB-034105D643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370F19A-4DDB-4722-A611-87380A5F95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02 · FUNDAMENTOS ELÉCTRICOS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D0B9CEB-496B-4112-B6C9-8853994BF2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Caída de tensión AC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4450891-AC00-4482-B153-1E8F306646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Corriente de diseño: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04F29E5C-5405-4E18-951C-1F70EBF8C8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0576E97-F7E7-4578-88F7-60F456A2B6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I_b = P_AC /(√3·V_LL·cosφ·η). Salida requerida: A.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302B93C-11F7-4EB6-AC74-4C5FE66070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21D80FE-49CA-47FA-A875-08595FDB93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Comparar Ib ≤ In ≤ Iz después de factores de corrección.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5F2C8A3-B3FA-4CFB-994C-A4BA39C185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2B5F495-BCDE-4DAE-A2F6-53FA670340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60364-5-52 — selección e instalación de canalizaciones.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B8FEEE9-7AED-442E-9CC2-0BE61EA16E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285BAA3-4389-47A2-ABD9-316C397C6C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13C442A-30D2-4D85-B272-FEF10984C7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e133abca58c48d0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91B63B9-002C-436B-8925-C18D671EA0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02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7417389-DF0E-4EAA-B3C2-D469C92D2B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Corriente de diseño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13FF3B49-64DE-4421-B016-4EEBB964C2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E9C5C86D-40D2-4570-A64C-9285D2F09F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I_b = P_AC /(√3·V_LL·cosφ·η)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A977A3E0-39A3-4404-94C6-BD28B5DDEC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A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AEB09427-4250-45B1-B718-C4FEE5BC09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Comparar Ib ≤ In ≤ Iz después de factores de corrección.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7F14D6EE-E2B9-4B0D-A303-C327D43CD4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02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772B9B75-446D-4FD1-84D4-2B64F3CE96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0F80EAF9-309D-4B90-B2DC-55DC74FE27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3E64621-6E5C-40E1-B36C-F8577E24C5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88334383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2026-07-25T06:32:42.8240000Z</dcterms:created>
  <dcterms:modified xsi:type="dcterms:W3CDTF">2026-07-25T06:32:42.8240000Z</dcterms:modified>
</coreProperties>
</file>