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slides/charts/chart1.xml" ContentType="application/vnd.openxmlformats-officedocument.drawingml.chart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slides/charts/chart2.xml" ContentType="application/vnd.openxmlformats-officedocument.drawingml.chart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slides/charts/chart3.xml" ContentType="application/vnd.openxmlformats-officedocument.drawingml.chart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slides/charts/chart4.xml" ContentType="application/vnd.openxmlformats-officedocument.drawingml.chart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25a9da44face4fbe" /><Relationship Type="http://schemas.openxmlformats.org/officeDocument/2006/relationships/extended-properties" Target="/docProps/app.xml" Id="R3fffb45cdba24068" /><Relationship Type="http://schemas.openxmlformats.org/officeDocument/2006/relationships/officeDocument" Target="/ppt/presentation.xml" Id="R4b0b3a00996d47a1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fd48fde7485e4d2a"/>
  </p:sldMasterIdLst>
  <p:notesMasterIdLst>
    <p:notesMasterId xmlns:r="http://schemas.openxmlformats.org/officeDocument/2006/relationships" r:id="Rc3e0504149b6405f"/>
  </p:notesMasterIdLst>
  <p:sldIdLst>
    <p:sldId xmlns:r="http://schemas.openxmlformats.org/officeDocument/2006/relationships" id="256" r:id="R78d5c7e9915a461c"/>
    <p:sldId xmlns:r="http://schemas.openxmlformats.org/officeDocument/2006/relationships" id="257" r:id="Rbdc337b6715a4205"/>
    <p:sldId xmlns:r="http://schemas.openxmlformats.org/officeDocument/2006/relationships" id="258" r:id="Rb48744b717cb4ddf"/>
    <p:sldId xmlns:r="http://schemas.openxmlformats.org/officeDocument/2006/relationships" id="259" r:id="R23610c450a594d55"/>
    <p:sldId xmlns:r="http://schemas.openxmlformats.org/officeDocument/2006/relationships" id="260" r:id="R95f0a839d2994097"/>
    <p:sldId xmlns:r="http://schemas.openxmlformats.org/officeDocument/2006/relationships" id="261" r:id="R190bcd65c3094483"/>
    <p:sldId xmlns:r="http://schemas.openxmlformats.org/officeDocument/2006/relationships" id="262" r:id="R9290bc783f2d4f97"/>
    <p:sldId xmlns:r="http://schemas.openxmlformats.org/officeDocument/2006/relationships" id="263" r:id="R2e7c67de05334880"/>
    <p:sldId xmlns:r="http://schemas.openxmlformats.org/officeDocument/2006/relationships" id="264" r:id="R4fd274a599744a68"/>
    <p:sldId xmlns:r="http://schemas.openxmlformats.org/officeDocument/2006/relationships" id="265" r:id="R65e4338a5dd340a1"/>
    <p:sldId xmlns:r="http://schemas.openxmlformats.org/officeDocument/2006/relationships" id="266" r:id="Rc2cdd304eb554879"/>
    <p:sldId xmlns:r="http://schemas.openxmlformats.org/officeDocument/2006/relationships" id="267" r:id="Rae26e71d22f942eb"/>
    <p:sldId xmlns:r="http://schemas.openxmlformats.org/officeDocument/2006/relationships" id="268" r:id="Rcaa53a410dfc411b"/>
    <p:sldId xmlns:r="http://schemas.openxmlformats.org/officeDocument/2006/relationships" id="269" r:id="R7b7fbb8e7ff24e22"/>
    <p:sldId xmlns:r="http://schemas.openxmlformats.org/officeDocument/2006/relationships" id="270" r:id="Rdd4d3d0a01fa42cc"/>
    <p:sldId xmlns:r="http://schemas.openxmlformats.org/officeDocument/2006/relationships" id="271" r:id="R7ab978a1a4ce49c0"/>
    <p:sldId xmlns:r="http://schemas.openxmlformats.org/officeDocument/2006/relationships" id="272" r:id="R62fa8bc785c1453b"/>
    <p:sldId xmlns:r="http://schemas.openxmlformats.org/officeDocument/2006/relationships" id="273" r:id="R82d3e3ddb42b47d8"/>
    <p:sldId xmlns:r="http://schemas.openxmlformats.org/officeDocument/2006/relationships" id="274" r:id="R16f668bd8fe94953"/>
    <p:sldId xmlns:r="http://schemas.openxmlformats.org/officeDocument/2006/relationships" id="275" r:id="Rf6407e7765c0440b"/>
  </p:sldIdLst>
  <p:sldSz cx="12192000" cy="6858000"/>
  <p:notesSz cx="6858000" cy="9144000"/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df59e76c05964a30" /><Relationship Type="http://schemas.openxmlformats.org/officeDocument/2006/relationships/slideMaster" Target="/ppt/slideMasters/slideMaster1.xml" Id="Rfd48fde7485e4d2a" /><Relationship Type="http://schemas.openxmlformats.org/officeDocument/2006/relationships/notesMaster" Target="/ppt/notesMasters/notesMaster1.xml" Id="Rc3e0504149b6405f" /><Relationship Type="http://schemas.openxmlformats.org/officeDocument/2006/relationships/presProps" Target="/ppt/presProps.xml" Id="R55969ec81ec74497" /><Relationship Type="http://schemas.openxmlformats.org/officeDocument/2006/relationships/tableStyles" Target="/ppt/tableStyles.xml" Id="R350f700aba9b49df" /><Relationship Type="http://schemas.openxmlformats.org/officeDocument/2006/relationships/slide" Target="/ppt/slides/slide1.xml" Id="R78d5c7e9915a461c" /><Relationship Type="http://schemas.openxmlformats.org/officeDocument/2006/relationships/slide" Target="/ppt/slides/slide2.xml" Id="Rbdc337b6715a4205" /><Relationship Type="http://schemas.openxmlformats.org/officeDocument/2006/relationships/slide" Target="/ppt/slides/slide3.xml" Id="Rb48744b717cb4ddf" /><Relationship Type="http://schemas.openxmlformats.org/officeDocument/2006/relationships/slide" Target="/ppt/slides/slide4.xml" Id="R23610c450a594d55" /><Relationship Type="http://schemas.openxmlformats.org/officeDocument/2006/relationships/slide" Target="/ppt/slides/slide5.xml" Id="R95f0a839d2994097" /><Relationship Type="http://schemas.openxmlformats.org/officeDocument/2006/relationships/slide" Target="/ppt/slides/slide6.xml" Id="R190bcd65c3094483" /><Relationship Type="http://schemas.openxmlformats.org/officeDocument/2006/relationships/slide" Target="/ppt/slides/slide7.xml" Id="R9290bc783f2d4f97" /><Relationship Type="http://schemas.openxmlformats.org/officeDocument/2006/relationships/slide" Target="/ppt/slides/slide8.xml" Id="R2e7c67de05334880" /><Relationship Type="http://schemas.openxmlformats.org/officeDocument/2006/relationships/slide" Target="/ppt/slides/slide9.xml" Id="R4fd274a599744a68" /><Relationship Type="http://schemas.openxmlformats.org/officeDocument/2006/relationships/slide" Target="/ppt/slides/slide10.xml" Id="R65e4338a5dd340a1" /><Relationship Type="http://schemas.openxmlformats.org/officeDocument/2006/relationships/slide" Target="/ppt/slides/slide11.xml" Id="Rc2cdd304eb554879" /><Relationship Type="http://schemas.openxmlformats.org/officeDocument/2006/relationships/slide" Target="/ppt/slides/slide12.xml" Id="Rae26e71d22f942eb" /><Relationship Type="http://schemas.openxmlformats.org/officeDocument/2006/relationships/slide" Target="/ppt/slides/slide13.xml" Id="Rcaa53a410dfc411b" /><Relationship Type="http://schemas.openxmlformats.org/officeDocument/2006/relationships/slide" Target="/ppt/slides/slide14.xml" Id="R7b7fbb8e7ff24e22" /><Relationship Type="http://schemas.openxmlformats.org/officeDocument/2006/relationships/slide" Target="/ppt/slides/slide15.xml" Id="Rdd4d3d0a01fa42cc" /><Relationship Type="http://schemas.openxmlformats.org/officeDocument/2006/relationships/slide" Target="/ppt/slides/slide16.xml" Id="R7ab978a1a4ce49c0" /><Relationship Type="http://schemas.openxmlformats.org/officeDocument/2006/relationships/slide" Target="/ppt/slides/slide17.xml" Id="R62fa8bc785c1453b" /><Relationship Type="http://schemas.openxmlformats.org/officeDocument/2006/relationships/slide" Target="/ppt/slides/slide18.xml" Id="R82d3e3ddb42b47d8" /><Relationship Type="http://schemas.openxmlformats.org/officeDocument/2006/relationships/slide" Target="/ppt/slides/slide19.xml" Id="R16f668bd8fe94953" /><Relationship Type="http://schemas.openxmlformats.org/officeDocument/2006/relationships/slide" Target="/ppt/slides/slide20.xml" Id="Rf6407e7765c0440b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499383387a0b4373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7e2f1009f75642fb" /><Relationship Type="http://schemas.openxmlformats.org/officeDocument/2006/relationships/notesMaster" Target="/ppt/notesMasters/notesMaster1.xml" Id="Rc89a9c765bbc4811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c75e0fd56dd74e45" /><Relationship Type="http://schemas.openxmlformats.org/officeDocument/2006/relationships/notesMaster" Target="/ppt/notesMasters/notesMaster1.xml" Id="Ra149c2dec6c54709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05a016dda8e24d10" /><Relationship Type="http://schemas.openxmlformats.org/officeDocument/2006/relationships/notesMaster" Target="/ppt/notesMasters/notesMaster1.xml" Id="Ra70e348dac0b4f9c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141b1ea67b8f40d2" /><Relationship Type="http://schemas.openxmlformats.org/officeDocument/2006/relationships/notesMaster" Target="/ppt/notesMasters/notesMaster1.xml" Id="R0007a4ce2e654c6a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1c391171ea944d2e" /><Relationship Type="http://schemas.openxmlformats.org/officeDocument/2006/relationships/notesMaster" Target="/ppt/notesMasters/notesMaster1.xml" Id="Reda8a57e54a54df4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bdc58ce1eef04fd0" /><Relationship Type="http://schemas.openxmlformats.org/officeDocument/2006/relationships/notesMaster" Target="/ppt/notesMasters/notesMaster1.xml" Id="R75565c2d290d4f6f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ad3cbd790c3749fd" /><Relationship Type="http://schemas.openxmlformats.org/officeDocument/2006/relationships/notesMaster" Target="/ppt/notesMasters/notesMaster1.xml" Id="R59710b664fa349f7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6.xml" Id="R81ebbb0645a941b8" /><Relationship Type="http://schemas.openxmlformats.org/officeDocument/2006/relationships/notesMaster" Target="/ppt/notesMasters/notesMaster1.xml" Id="R57f3d6490d2741cb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17.xml" Id="R5849e6eef3f44ade" /><Relationship Type="http://schemas.openxmlformats.org/officeDocument/2006/relationships/notesMaster" Target="/ppt/notesMasters/notesMaster1.xml" Id="R5b52d64e24bf4ec3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0da005a003784313" /><Relationship Type="http://schemas.openxmlformats.org/officeDocument/2006/relationships/notesMaster" Target="/ppt/notesMasters/notesMaster1.xml" Id="R8c79aa31de6a488b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9254f608acd64b4b" /><Relationship Type="http://schemas.openxmlformats.org/officeDocument/2006/relationships/notesMaster" Target="/ppt/notesMasters/notesMaster1.xml" Id="R5aa7b5837fe24d5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6736d710f2f3465a" /><Relationship Type="http://schemas.openxmlformats.org/officeDocument/2006/relationships/notesMaster" Target="/ppt/notesMasters/notesMaster1.xml" Id="R65d75bd332fb4544" /></Relationships>
</file>

<file path=ppt/notesSlides/_rels/notesSlide20.xml.rels>&#65279;<?xml version="1.0" encoding="utf-8"?><Relationships xmlns="http://schemas.openxmlformats.org/package/2006/relationships"><Relationship Type="http://schemas.openxmlformats.org/officeDocument/2006/relationships/slide" Target="/ppt/slides/slide20.xml" Id="Raa09065af35845eb" /><Relationship Type="http://schemas.openxmlformats.org/officeDocument/2006/relationships/notesMaster" Target="/ppt/notesMasters/notesMaster1.xml" Id="R7b6f3e46e8194aa0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59493e97604c4fdf" /><Relationship Type="http://schemas.openxmlformats.org/officeDocument/2006/relationships/notesMaster" Target="/ppt/notesMasters/notesMaster1.xml" Id="R4c91f4a86eb64ee8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0b142b455e0347ae" /><Relationship Type="http://schemas.openxmlformats.org/officeDocument/2006/relationships/notesMaster" Target="/ppt/notesMasters/notesMaster1.xml" Id="R1b4feaf7fd134d1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d8a4b8b46e36427c" /><Relationship Type="http://schemas.openxmlformats.org/officeDocument/2006/relationships/notesMaster" Target="/ppt/notesMasters/notesMaster1.xml" Id="R33edd2ca366d4a43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96ddbd58c103449a" /><Relationship Type="http://schemas.openxmlformats.org/officeDocument/2006/relationships/notesMaster" Target="/ppt/notesMasters/notesMaster1.xml" Id="R36eee24ac6d6435a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365691a1c40c4eea" /><Relationship Type="http://schemas.openxmlformats.org/officeDocument/2006/relationships/notesMaster" Target="/ppt/notesMasters/notesMaster1.xml" Id="Re6e114d50bb34336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bfe569d54d5d43b6" /><Relationship Type="http://schemas.openxmlformats.org/officeDocument/2006/relationships/notesMaster" Target="/ppt/notesMasters/notesMaster1.xml" Id="R585cffc9ca664c72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65e15713254f4cd4" /><Relationship Type="http://schemas.openxmlformats.org/officeDocument/2006/relationships/notesMaster" Target="/ppt/notesMasters/notesMaster1.xml" Id="R10cdb51cb5b34296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Evaluation documentation</a:t>
            </a:r>
          </a:p>
          <a:p xmlns:a="http://schemas.openxmlformats.org/drawingml/2006/main">
            <a:r>
              <a:t>ASTM D6589 (principios de evaluación de modelos)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Evaluation documentation</a:t>
            </a:r>
          </a:p>
          <a:p xmlns:a="http://schemas.openxmlformats.org/drawingml/2006/main">
            <a:r>
              <a:t>ASTM D6589 (principios de evaluación de modelos)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Evaluation documentation</a:t>
            </a:r>
          </a:p>
          <a:p xmlns:a="http://schemas.openxmlformats.org/drawingml/2006/main">
            <a:r>
              <a:t>ASTM D6589 (principios de evaluación de modelos)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Evaluation documentation</a:t>
            </a:r>
          </a:p>
          <a:p xmlns:a="http://schemas.openxmlformats.org/drawingml/2006/main">
            <a:r>
              <a:t>ASTM D6589 (principios de evaluación de modelos)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Evaluation documentation</a:t>
            </a:r>
          </a:p>
          <a:p xmlns:a="http://schemas.openxmlformats.org/drawingml/2006/main">
            <a:r>
              <a:t>ASTM D6589 (principios de evaluación de modelos)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Evaluation documentation</a:t>
            </a:r>
          </a:p>
          <a:p xmlns:a="http://schemas.openxmlformats.org/drawingml/2006/main">
            <a:r>
              <a:t>ASTM D6589 (principios de evaluación de modelos)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Evaluation documentation</a:t>
            </a:r>
          </a:p>
          <a:p xmlns:a="http://schemas.openxmlformats.org/drawingml/2006/main">
            <a:r>
              <a:t>ASTM D6589 (principios de evaluación de modelos)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Evaluation documentation</a:t>
            </a:r>
          </a:p>
          <a:p xmlns:a="http://schemas.openxmlformats.org/drawingml/2006/main">
            <a:r>
              <a:t>ASTM D6589 (principios de evaluación de modelos)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Evaluation documentation</a:t>
            </a:r>
          </a:p>
          <a:p xmlns:a="http://schemas.openxmlformats.org/drawingml/2006/main">
            <a:r>
              <a:t>ASTM D6589 (principios de evaluación de modelos)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Evaluation documentation</a:t>
            </a:r>
          </a:p>
          <a:p xmlns:a="http://schemas.openxmlformats.org/drawingml/2006/main">
            <a:r>
              <a:t>ASTM D6589 (principios de evaluación de modelos)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Evaluation documentation</a:t>
            </a:r>
          </a:p>
          <a:p xmlns:a="http://schemas.openxmlformats.org/drawingml/2006/main">
            <a:r>
              <a:t>ASTM D6589 (principios de evaluación de modelos)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Evaluation documentation</a:t>
            </a:r>
          </a:p>
          <a:p xmlns:a="http://schemas.openxmlformats.org/drawingml/2006/main">
            <a:r>
              <a:t>ASTM D6589 (principios de evaluación de modelos)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Evaluation documentation</a:t>
            </a:r>
          </a:p>
          <a:p xmlns:a="http://schemas.openxmlformats.org/drawingml/2006/main">
            <a:r>
              <a:t>ASTM D6589 (principios de evaluación de modelos)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Evaluation documentation</a:t>
            </a:r>
          </a:p>
          <a:p xmlns:a="http://schemas.openxmlformats.org/drawingml/2006/main">
            <a:r>
              <a:t>ASTM D6589 (principios de evaluación de modelos)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Evaluation documentation</a:t>
            </a:r>
          </a:p>
          <a:p xmlns:a="http://schemas.openxmlformats.org/drawingml/2006/main">
            <a:r>
              <a:t>ASTM D6589 (principios de evaluación de modelos)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Evaluation documentation</a:t>
            </a:r>
          </a:p>
          <a:p xmlns:a="http://schemas.openxmlformats.org/drawingml/2006/main">
            <a:r>
              <a:t>ASTM D6589 (principios de evaluación de modelos)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Evaluation documentation</a:t>
            </a:r>
          </a:p>
          <a:p xmlns:a="http://schemas.openxmlformats.org/drawingml/2006/main">
            <a:r>
              <a:t>ASTM D6589 (principios de evaluación de modelos)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Evaluation documentation</a:t>
            </a:r>
          </a:p>
          <a:p xmlns:a="http://schemas.openxmlformats.org/drawingml/2006/main">
            <a:r>
              <a:t>ASTM D6589 (principios de evaluación de modelos)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Evaluation documentation</a:t>
            </a:r>
          </a:p>
          <a:p xmlns:a="http://schemas.openxmlformats.org/drawingml/2006/main">
            <a:r>
              <a:t>ASTM D6589 (principios de evaluación de modelos)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Evaluation documentation</a:t>
            </a:r>
          </a:p>
          <a:p xmlns:a="http://schemas.openxmlformats.org/drawingml/2006/main">
            <a:r>
              <a:t>ASTM D6589 (principios de evaluación de modelos)</a:t>
            </a:r>
          </a:p>
          <a:p xmlns:a="http://schemas.openxmlformats.org/drawingml/2006/main">
            <a:r>
              <a:t>ISO 9001:2015</a:t>
            </a:r>
          </a:p>
          <a:p xmlns:a="http://schemas.openxmlformats.org/drawingml/2006/main">
            <a:r>
              <a:t>ISO/IEC 17025:2017</a:t>
            </a:r>
          </a:p>
          <a:p xmlns:a="http://schemas.openxmlformats.org/drawingml/2006/main">
            <a:r>
              <a:t>D.S. 010-2019-MINAM</a:t>
            </a:r>
          </a:p>
          <a:p xmlns:a="http://schemas.openxmlformats.org/drawingml/2006/main">
            <a:r>
              <a:t>Imagen temática generada con OpenAI ImageGen para CENESAM, módulo 8.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0acad579cf404bb0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6de3dc5787104211" /><Relationship Type="http://schemas.openxmlformats.org/officeDocument/2006/relationships/slideLayout" Target="/ppt/slideLayouts/slideLayout1.xml" Id="Rd394201552af44f4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d394201552af44f4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c26cb3b155d4c25" /><Relationship Type="http://schemas.openxmlformats.org/officeDocument/2006/relationships/image" Target="/ppt/media/image.jpeg" Id="Rec09eebd46544c4d" /><Relationship Type="http://schemas.openxmlformats.org/officeDocument/2006/relationships/notesSlide" Target="/ppt/notesSlides/notesSlide1.xml" Id="R9ba2ce4dea4e4569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77f4be07e444a7c" /><Relationship Type="http://schemas.openxmlformats.org/officeDocument/2006/relationships/image" Target="/ppt/media/image10.jpeg" Id="Rdeffde3dc9b44c86" /><Relationship Type="http://schemas.openxmlformats.org/officeDocument/2006/relationships/notesSlide" Target="/ppt/notesSlides/notesSlide10.xml" Id="R7fa25e8520c34ca6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017cf0a30444be0" /><Relationship Type="http://schemas.openxmlformats.org/officeDocument/2006/relationships/image" Target="/ppt/media/image11.jpeg" Id="R5304ee3925204a37" /><Relationship Type="http://schemas.openxmlformats.org/officeDocument/2006/relationships/notesSlide" Target="/ppt/notesSlides/notesSlide11.xml" Id="R38c17135ccfc4784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54ba5a4f06c4122" /><Relationship Type="http://schemas.openxmlformats.org/officeDocument/2006/relationships/image" Target="/ppt/media/image12.jpeg" Id="R6b51d79ac7d54cf4" /><Relationship Type="http://schemas.openxmlformats.org/officeDocument/2006/relationships/notesSlide" Target="/ppt/notesSlides/notesSlide12.xml" Id="Ra718a40d5e6b4ffb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7725ba6a8a54158" /><Relationship Type="http://schemas.openxmlformats.org/officeDocument/2006/relationships/image" Target="/ppt/media/image13.jpeg" Id="R2271647f11644e6a" /><Relationship Type="http://schemas.openxmlformats.org/officeDocument/2006/relationships/notesSlide" Target="/ppt/notesSlides/notesSlide13.xml" Id="R323c2368615c4070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d3354606d3247fe" /><Relationship Type="http://schemas.openxmlformats.org/officeDocument/2006/relationships/image" Target="/ppt/media/image14.jpeg" Id="R26fb0951d0d74461" /><Relationship Type="http://schemas.openxmlformats.org/officeDocument/2006/relationships/chart" Target="/ppt/slides/charts/chart3.xml" Id="R7c7e1464afdb4cf6" /><Relationship Type="http://schemas.openxmlformats.org/officeDocument/2006/relationships/notesSlide" Target="/ppt/notesSlides/notesSlide14.xml" Id="R40f50512b02b407d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70589881e2e43c3" /><Relationship Type="http://schemas.openxmlformats.org/officeDocument/2006/relationships/image" Target="/ppt/media/image15.jpeg" Id="R01febe90faa54fdb" /><Relationship Type="http://schemas.openxmlformats.org/officeDocument/2006/relationships/notesSlide" Target="/ppt/notesSlides/notesSlide15.xml" Id="Re2d123779b7c441c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dd9ace566d240f7" /><Relationship Type="http://schemas.openxmlformats.org/officeDocument/2006/relationships/image" Target="/ppt/media/image16.jpeg" Id="R3933a546d2794be5" /><Relationship Type="http://schemas.openxmlformats.org/officeDocument/2006/relationships/notesSlide" Target="/ppt/notesSlides/notesSlide16.xml" Id="R3fed223031b4450d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bf464d1f8664f22" /><Relationship Type="http://schemas.openxmlformats.org/officeDocument/2006/relationships/image" Target="/ppt/media/image17.jpeg" Id="R41ffaf11f69a4637" /><Relationship Type="http://schemas.openxmlformats.org/officeDocument/2006/relationships/notesSlide" Target="/ppt/notesSlides/notesSlide17.xml" Id="R0b2887d9fbae4f65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3c82643620f458f" /><Relationship Type="http://schemas.openxmlformats.org/officeDocument/2006/relationships/image" Target="/ppt/media/image18.jpeg" Id="R0b1082c590844e3a" /><Relationship Type="http://schemas.openxmlformats.org/officeDocument/2006/relationships/chart" Target="/ppt/slides/charts/chart4.xml" Id="R291ccf8889da4cc1" /><Relationship Type="http://schemas.openxmlformats.org/officeDocument/2006/relationships/notesSlide" Target="/ppt/notesSlides/notesSlide18.xml" Id="Re0cf60ef9e8a4125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91aa650d5674d51" /><Relationship Type="http://schemas.openxmlformats.org/officeDocument/2006/relationships/image" Target="/ppt/media/image19.jpeg" Id="Rf93e3caf69554932" /><Relationship Type="http://schemas.openxmlformats.org/officeDocument/2006/relationships/notesSlide" Target="/ppt/notesSlides/notesSlide19.xml" Id="Ra471082195af4edb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195c5b9d42f464e" /><Relationship Type="http://schemas.openxmlformats.org/officeDocument/2006/relationships/image" Target="/ppt/media/image2.jpeg" Id="R0bd4014d623747bb" /><Relationship Type="http://schemas.openxmlformats.org/officeDocument/2006/relationships/notesSlide" Target="/ppt/notesSlides/notesSlide2.xml" Id="R37a6c35a327742c4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e4c1a51e19e430b" /><Relationship Type="http://schemas.openxmlformats.org/officeDocument/2006/relationships/image" Target="/ppt/media/image20.jpeg" Id="R7a9cda31bf2e4a7d" /><Relationship Type="http://schemas.openxmlformats.org/officeDocument/2006/relationships/notesSlide" Target="/ppt/notesSlides/notesSlide20.xml" Id="R244b0767f07f4e8e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9cbefb644874af6" /><Relationship Type="http://schemas.openxmlformats.org/officeDocument/2006/relationships/image" Target="/ppt/media/image3.jpeg" Id="Rd92965e6efab4158" /><Relationship Type="http://schemas.openxmlformats.org/officeDocument/2006/relationships/notesSlide" Target="/ppt/notesSlides/notesSlide3.xml" Id="R20c89c4d79954296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2309fc6aa3e4b3e" /><Relationship Type="http://schemas.openxmlformats.org/officeDocument/2006/relationships/image" Target="/ppt/media/image4.jpeg" Id="Rf95a8f7e30674d41" /><Relationship Type="http://schemas.openxmlformats.org/officeDocument/2006/relationships/chart" Target="/ppt/slides/charts/chart1.xml" Id="R01a474db3ba748a7" /><Relationship Type="http://schemas.openxmlformats.org/officeDocument/2006/relationships/notesSlide" Target="/ppt/notesSlides/notesSlide4.xml" Id="R893753426e314a0b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9ca5615bdc0474c" /><Relationship Type="http://schemas.openxmlformats.org/officeDocument/2006/relationships/image" Target="/ppt/media/image5.jpeg" Id="Rbe12ed1de0414f9d" /><Relationship Type="http://schemas.openxmlformats.org/officeDocument/2006/relationships/notesSlide" Target="/ppt/notesSlides/notesSlide5.xml" Id="R9602f10bc7df4b7b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fbb5f0543b545eb" /><Relationship Type="http://schemas.openxmlformats.org/officeDocument/2006/relationships/image" Target="/ppt/media/image6.jpeg" Id="Rd31f4311b4124e60" /><Relationship Type="http://schemas.openxmlformats.org/officeDocument/2006/relationships/notesSlide" Target="/ppt/notesSlides/notesSlide6.xml" Id="R5dea38fca56b4cc6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45f1ae388b04693" /><Relationship Type="http://schemas.openxmlformats.org/officeDocument/2006/relationships/image" Target="/ppt/media/image7.jpeg" Id="R3e20b07174e04c59" /><Relationship Type="http://schemas.openxmlformats.org/officeDocument/2006/relationships/notesSlide" Target="/ppt/notesSlides/notesSlide7.xml" Id="Ra10b9072d297410c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6fd54ac38ee407e" /><Relationship Type="http://schemas.openxmlformats.org/officeDocument/2006/relationships/image" Target="/ppt/media/image8.jpeg" Id="Rbeec6ac4c87c40b9" /><Relationship Type="http://schemas.openxmlformats.org/officeDocument/2006/relationships/chart" Target="/ppt/slides/charts/chart2.xml" Id="R5601064dee434c86" /><Relationship Type="http://schemas.openxmlformats.org/officeDocument/2006/relationships/notesSlide" Target="/ppt/notesSlides/notesSlide8.xml" Id="Rf01784de5437453c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db31b70276a4d89" /><Relationship Type="http://schemas.openxmlformats.org/officeDocument/2006/relationships/image" Target="/ppt/media/image9.jpeg" Id="R74593f40d95f4db2" /><Relationship Type="http://schemas.openxmlformats.org/officeDocument/2006/relationships/notesSlide" Target="/ppt/notesSlides/notesSlide9.xml" Id="R1d4fd5e772f84b2e" /></Relationships>
</file>

<file path=ppt/slides/charts/chart1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68</c:v>
              </c:pt>
              <c:pt idx="1">
                <c:v>69</c:v>
              </c:pt>
              <c:pt idx="2">
                <c:v>85</c:v>
              </c:pt>
              <c:pt idx="3">
                <c:v>69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2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74</c:v>
              </c:pt>
              <c:pt idx="1">
                <c:v>76</c:v>
              </c:pt>
              <c:pt idx="2">
                <c:v>85</c:v>
              </c:pt>
              <c:pt idx="3">
                <c:v>41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3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64</c:v>
              </c:pt>
              <c:pt idx="1">
                <c:v>64</c:v>
              </c:pt>
              <c:pt idx="2">
                <c:v>85</c:v>
              </c:pt>
              <c:pt idx="3">
                <c:v>51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4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70</c:v>
              </c:pt>
              <c:pt idx="1">
                <c:v>71</c:v>
              </c:pt>
              <c:pt idx="2">
                <c:v>85</c:v>
              </c:pt>
              <c:pt idx="3">
                <c:v>75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4" name="top-accent">
            <a:extLst xmlns:a="http://schemas.openxmlformats.org/drawingml/2006/main">
              <a:ext uri="{FF2B5EF4-FFF2-40B4-BE49-F238E27FC236}">
                <a16:creationId xmlns:a16="http://schemas.microsoft.com/office/drawing/2014/main" id="{2E56F615-7207-430A-BFCB-014CC5896C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900AB9FE-AF19-4DA0-8D3F-0DEF926C60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QA/QC Y VALIDACIÓN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AF7BF92D-846C-4914-A23D-55F331D650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Verificación vs validación</a:t>
            </a:r>
          </a:p>
        </p:txBody>
      </p:sp>
      <p:sp>
        <p:nvSpPr>
          <p:cNvPr id="4" name="module-title">
            <a:extLst xmlns:a="http://schemas.openxmlformats.org/drawingml/2006/main">
              <a:ext uri="{FF2B5EF4-FFF2-40B4-BE49-F238E27FC236}">
                <a16:creationId xmlns:a16="http://schemas.microsoft.com/office/drawing/2014/main" id="{63F984A7-CB88-44F3-BD3E-F5EA047F0D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790700"/>
            <a:ext cx="6191250" cy="1885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FFFFFF"/>
                </a:solidFill>
              </a:defRPr>
            </a:pPr>
            <a:r>
              <a:rPr sz="3150" b="1">
                <a:solidFill>
                  <a:srgbClr val="FFFFFF"/>
                </a:solidFill>
              </a:rPr>
              <a:t>Verificación, evaluación de desempeño e incertidumbre</a:t>
            </a:r>
          </a:p>
        </p:txBody>
      </p:sp>
      <p:sp>
        <p:nvSpPr>
          <p:cNvPr id="5" name="module-subtitle">
            <a:extLst xmlns:a="http://schemas.openxmlformats.org/drawingml/2006/main">
              <a:ext uri="{FF2B5EF4-FFF2-40B4-BE49-F238E27FC236}">
                <a16:creationId xmlns:a16="http://schemas.microsoft.com/office/drawing/2014/main" id="{F438FC60-E0BD-4FCB-A808-8E9EA4B9DE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943350"/>
            <a:ext cx="59055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EAF4F5"/>
                </a:solidFill>
              </a:defRPr>
            </a:pPr>
            <a:r>
              <a:rPr sz="1500" b="0">
                <a:solidFill>
                  <a:srgbClr val="EAF4F5"/>
                </a:solidFill>
              </a:rPr>
              <a:t>Demostrar que el modelo fue ejecutado correctamente y que sus limitaciones son conocidas.</a:t>
            </a:r>
          </a:p>
        </p:txBody>
      </p:sp>
      <p:sp>
        <p:nvSpPr>
          <p:cNvPr id="6" name="photo-border">
            <a:extLst xmlns:a="http://schemas.openxmlformats.org/drawingml/2006/main">
              <a:ext uri="{FF2B5EF4-FFF2-40B4-BE49-F238E27FC236}">
                <a16:creationId xmlns:a16="http://schemas.microsoft.com/office/drawing/2014/main" id="{8B3ADFD7-E598-4BA4-82FE-C439D281E5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c09eebd46544c4d"/>
          <a:srcRect xmlns:a="http://schemas.openxmlformats.org/drawingml/2006/main" l="13649" t="0" r="13649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3429000"/>
          </a:xfrm>
          <a:prstGeom xmlns:a="http://schemas.openxmlformats.org/drawingml/2006/main" prst="roundRect">
            <a:avLst>
              <a:gd name="adj" fmla="val 3333"/>
            </a:avLst>
          </a:prstGeom>
        </p:spPr>
      </p:pic>
      <p:sp>
        <p:nvSpPr>
          <p:cNvPr id="8" name="photo-caption-bg">
            <a:extLst xmlns:a="http://schemas.openxmlformats.org/drawingml/2006/main">
              <a:ext uri="{FF2B5EF4-FFF2-40B4-BE49-F238E27FC236}">
                <a16:creationId xmlns:a16="http://schemas.microsoft.com/office/drawing/2014/main" id="{37B94188-D2A1-4CAC-A587-F460B46052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00875" y="4543425"/>
            <a:ext cx="4429125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E3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photo-caption">
            <a:extLst xmlns:a="http://schemas.openxmlformats.org/drawingml/2006/main">
              <a:ext uri="{FF2B5EF4-FFF2-40B4-BE49-F238E27FC236}">
                <a16:creationId xmlns:a16="http://schemas.microsoft.com/office/drawing/2014/main" id="{D93C3B64-782A-4EAD-8CC2-31F37ED49B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00900" y="4695825"/>
            <a:ext cx="4000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FFFFFF"/>
                </a:solidFill>
              </a:defRPr>
            </a:pPr>
            <a:r>
              <a:rPr sz="975" b="1">
                <a:solidFill>
                  <a:srgbClr val="FFFFFF"/>
                </a:solidFill>
              </a:rPr>
              <a:t>QA/QC Y VALIDACIÓN · APLICACIÓN PROFESIONAL</a:t>
            </a:r>
          </a:p>
        </p:txBody>
      </p:sp>
      <p:sp>
        <p:nvSpPr>
          <p:cNvPr id="10" name="footer">
            <a:extLst xmlns:a="http://schemas.openxmlformats.org/drawingml/2006/main">
              <a:ext uri="{FF2B5EF4-FFF2-40B4-BE49-F238E27FC236}">
                <a16:creationId xmlns:a16="http://schemas.microsoft.com/office/drawing/2014/main" id="{BE27D901-FFFF-4DC6-97F5-191C662D4B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08</a:t>
            </a:r>
          </a:p>
        </p:txBody>
      </p:sp>
      <p:sp>
        <p:nvSpPr>
          <p:cNvPr id="11" name="page">
            <a:extLst xmlns:a="http://schemas.openxmlformats.org/drawingml/2006/main">
              <a:ext uri="{FF2B5EF4-FFF2-40B4-BE49-F238E27FC236}">
                <a16:creationId xmlns:a16="http://schemas.microsoft.com/office/drawing/2014/main" id="{D8A63EC7-4973-4173-B44A-336A8B63C9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01</a:t>
            </a:r>
          </a:p>
        </p:txBody>
      </p:sp>
      <p:sp>
        <p:nvSpPr>
          <p:cNvPr id="12" name="logo-mark">
            <a:extLst xmlns:a="http://schemas.openxmlformats.org/drawingml/2006/main">
              <a:ext uri="{FF2B5EF4-FFF2-40B4-BE49-F238E27FC236}">
                <a16:creationId xmlns:a16="http://schemas.microsoft.com/office/drawing/2014/main" id="{4A451CA7-A361-4B61-A956-10C20E5AB6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logo-text">
            <a:extLst xmlns:a="http://schemas.openxmlformats.org/drawingml/2006/main">
              <a:ext uri="{FF2B5EF4-FFF2-40B4-BE49-F238E27FC236}">
                <a16:creationId xmlns:a16="http://schemas.microsoft.com/office/drawing/2014/main" id="{C3832562-990C-4195-9F71-DA43B8D6E2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0316481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082657BB-C6EF-4CEF-8015-D4D136141A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74A88B2A-DB87-41E0-8994-331EF47053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QA/QC Y VALIDACIÓN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A08AE1F7-0982-42FB-95C0-D82E1CB030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Error cuadrático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5DE11714-E359-4ABA-B5B6-FA92F89839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Error cuadrático: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F1AA7503-E3FD-41DE-B5B5-584C274B91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30C0AA12-C151-40EC-8634-F55625C803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Pares válidos;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7FC6461E-A210-49B8-B0DE-39C0C8B183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0D56D25B-18D8-4C30-9646-7637A82F19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u_c = √Σ(c_i u_i)².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C230498A-4053-44A8-8C9B-CE64D64CCE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3EB1087E-C8EC-40F2-BE7C-9A56640373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010-2019-MINAM.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F31930A9-5CDA-4C98-B68A-1C53A7F1E0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717A9699-6BFF-484B-A2A6-5781196BE0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8: QA/QC y validación.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55170B30-9AE3-40CC-8E68-B9F7CFD4B4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effde3dc9b44c86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E777C69F-6200-4601-95B0-CFEFE24027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WORKFLOW · MÓDULO 08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B06ECC55-F885-42FC-AB26-0DD9AE4BAF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Incertidumbre combinada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D080E062-93A6-4E4D-8F01-AD85B69AFA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EEF14F13-21D7-491C-BB25-28DB47F308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u_c = √Σ(c_i u_i)²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AFF8BABF-0C9B-4400-AEB1-2AD9DD2CDC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7D8D44F0-50FC-42B1-B4DB-62BC84FB07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Declarar correlaciones y cobertura.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2D29872B-322C-4044-ACBF-8C1F1073D4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08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F7889D62-9784-4534-A3DE-80F6656E45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8DC8BEB8-74D0-4723-8D81-FF0046FEDC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7C7799AC-85C4-4D7F-A829-5FD6C3C305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86922047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08660084-8916-4B67-A50B-0F6793F4E4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B4721ED9-054F-4977-A0C4-168A1369B8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QA/QC Y VALIDACIÓN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65905FAC-8170-4870-9AB2-802692063A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FAC2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D791EB01-51EC-491E-A1E2-E2C3A00978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FAC2: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B9C86ED0-2109-4BC6-93E1-BF01AB23DA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9CF89105-C29B-48A4-B7BF-75DE073A68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Media observada;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25DD0556-8FD0-40DA-8789-F277AE1C64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6F3BD42D-CBF5-473D-931B-EFE36DEB0E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FB = 2(Ō−P̄)/(Ō+P̄). Resultado en —.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892219A0-33D8-4D6D-908B-0ACCB1D246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3CFDBF00-703A-4B7F-9AD9-9C344C5574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Model Evaluation documentation.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E38A727F-80C3-4597-96D5-CCFEC1DCF5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6A3696BE-DCE9-41CF-9D14-C9F646FF12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8: QA/QC y validación.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49F3A46C-E026-4F01-92B0-02341FE2BB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304ee3925204a37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6A07FDE2-60B1-452E-B406-C398C8565E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QUALITY · MÓDULO 08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B8045348-0E35-4CB2-8DB9-39D636B668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Sesgo normalizado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D3E79010-6098-4924-9821-D87AE130B2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E44A5311-DABE-4CB5-A4B2-BF80977788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FB = 2(Ō−P̄)/(Ō+P̄)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5061F2D9-2A4F-4925-A660-710C23A9C8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—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FA52286D-DDBC-41A4-87B3-53B646E331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Interpretar junto con dispersión y propósito del estudio.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0CE88F68-382C-4FF8-8F9C-3437BA2631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08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6B28C948-32DF-4299-8A8F-DC167DA242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11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0E201E38-5B80-45F1-AC09-6687290A8A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5B526520-87D4-415A-87C1-6251E7F7A5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69983167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83E62FE6-31F0-48C0-B2CB-214E76297B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3FE78968-C324-4B62-BC23-ABED71BFDE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QA/QC Y VALIDACIÓN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A608E0CC-7FBA-4B88-B821-19A1689BC3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Correlación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2819DB57-4733-4DB7-B05A-842D8E76BA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Correlación: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35A08CE2-E86B-4157-9D4B-63EAFBCE53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AC73CAAF-0BF3-476D-81AA-AAC197B6B7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Media predicha;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FCB4D243-D4B0-4141-AE05-487B85D6C6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0422CEC3-410F-4792-8DF8-7651BFDD4B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MG = exp[ln(O/P)̄]. Resultado en —.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33666886-BF39-459D-B957-0451ED1217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018B2E3E-A17E-45A7-9DD5-01AD47B032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ASTM D6589 (principios de evaluación de modelos).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2BE42A3-E470-43FA-9ED9-C28A0D7C6D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3CF9851E-8548-49D3-8A18-855A97566E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8: QA/QC y validación.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B6782713-663E-4D88-947E-DAF42C8460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b51d79ac7d54cf4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E44065F2-9675-43C5-B57F-F90B2C06DA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08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6B5FB464-7402-4493-9478-755CD6E40D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Caso profesional resuelto: Caso profesional parametrizado: validación con 3 estaciones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28A33FBF-16AF-4A45-B04F-30A3D55320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365 días; PM10 diario; 1 032 pares válidos; episodios de polvo regional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BA73FC9D-F1D7-46D1-9C69-BB3AE03534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DB7EBAED-A2D4-4C46-A37D-9CA80158A9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se separan episodios no representados, se reportan FB, MG, FAC2 y RMSE sin ajustar el modelo a ciegas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6333DB33-25DA-4E25-8D40-221A157BF7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Caso didáctico parametrizado; sustituir por datos medidos y aprobados del proyecto.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4C29987C-2DF5-4E02-865C-AB4B3F4848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08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AB9CA916-A763-47F8-AD87-FBE1B44F18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12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DD332AED-5331-4CA5-9568-16A4BAFCC6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8E8CF0F3-7897-445F-B6B5-F65941719A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42263191"/>
      </p:ext>
    </p:extLst>
  </p:cSld>
</p:sld>
</file>

<file path=ppt/slides/slide1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236FF275-8213-446F-B411-C59A366881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6B62A89-01B6-4AE4-846B-C016F85F7F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QA/QC Y VALIDACIÓN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33DF2C13-5FD4-479C-91A6-3694A0D98A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QQ plots y residuos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E02FDBD1-C12B-471A-84DA-982FB5B8F0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QQ plots y residuos: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3E94218D-8BE1-46BE-8AB2-774BB45145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28AF799F-8996-4CAC-8425-4050E3C71F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RMSE;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6B5BF34F-8BC4-499A-8E9F-83B037AE16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6DBF88D0-CE87-4FFB-9B6E-01BC97EE51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FAC2 = fracción con 0,5≤P/O≤2. Resultado en —.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131E1E28-07A8-4966-9DE8-B7D4E18EB0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134D9C2E-58AE-45BC-84ED-596CA6828E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ISO 9001:2015.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C9AE4E6C-18E0-4366-AFBB-518AD09111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E29A0E01-0CBC-4044-97B1-AF2B89B104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8: QA/QC y validación.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47729158-FC24-4D83-A500-C6ACD910DB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271647f11644e6a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6E552C5D-057C-467A-98BE-02CF76329F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08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8E0FB73E-DEA3-4BAA-9E96-F0DEE0D297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FAC2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67A41F2D-C9FE-40EA-AB4E-F23E2C9E5E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E87DD22A-478D-43C5-AC3D-A82F8F37FA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FAC2 = fracción con 0,5≤P/O≤2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C15260D7-18FD-4E63-8D3B-0DBCBA1466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—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316C2D3E-46B3-41DA-B696-CEE03EC208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No usar como único criterio.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07F455D9-2B8A-4A3E-987C-329305A551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08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E5290A47-4FB4-4BB1-B263-1C5E84300F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52DFEA36-9880-4C06-8FE9-758331CCA0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1E62C85E-7FDD-495F-A4C1-5A14B861A1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80080318"/>
      </p:ext>
    </p:extLst>
  </p:cSld>
</p:sld>
</file>

<file path=ppt/slides/slide1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78C5499D-D76B-45D6-92D7-53143E0B1C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76021299-F6A0-478C-B103-B5B57ACDF9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QA/QC Y VALIDACIÓN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62789188-CEA8-4235-B49A-EBD2EE6A53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Incertidumbre de emisiones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875244FD-FD06-49B0-9C58-C67DCE53AE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Incertidumbre de emisiones: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B86BC9D2-CE38-426F-8017-C21143A3BF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0C88BA6F-16D3-4C23-9D9C-18BF6E6E90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Pares dentro de FAC2;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CA492370-FE4F-4E65-AD91-34F77478F7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2D7BBCA0-078E-412D-8713-194693A678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RMSE = √[Σ(P_i−O_i)²/n].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E3F260CA-1731-4AF5-98BD-5C45D1A0B2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111E240C-A976-4405-9554-67FCD51D30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ISO/IEC 17025:2017.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16CD2A96-79C9-41C7-BBCD-8D7F803281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8D385CF2-043E-4569-B346-AD42F4C401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8: QA/QC y validación.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1E7D5C75-8436-4C4C-BBB7-3699194EDB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6fb0951d0d74461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6B616EDB-C1DD-4EDB-A7BC-9B3B36A3BA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08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1B999131-B956-4799-AEBA-CBFEE9A824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Incertidumbre de emisiones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7c7e1464afdb4cf6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BD77816B-5838-447E-82C3-4C21413B9F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0E9D7F97-C8E4-422A-B657-E3A8D20ECB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08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59CC3280-6A2B-4083-8070-3D07641446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FE9CDC03-5D31-4058-A221-464DF07EC4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16A258BA-E8D1-40EE-9E9F-4B4C8B992D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16371905"/>
      </p:ext>
    </p:extLst>
  </p:cSld>
</p:sld>
</file>

<file path=ppt/slides/slide1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8A508D5C-D448-4A54-974F-CCB02B4B99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9B0D477C-BBA8-49EF-A915-1823B3E5A7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QA/QC Y VALIDACIÓN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90FF7E69-F221-420C-B7BB-B411BC71DF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Incertidumbre meteorológica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2B933888-739F-4E36-BC60-71AD083DF5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Incertidumbre meteorológica: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D99FEC10-CEE2-4F34-ACB3-A4F5BD3F17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DAA62A9D-0EF7-4D19-9842-F6311016A7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Pares válidos;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9D72BE81-1507-4102-A030-6B4A6E9E4F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86B21B72-F282-4D64-B6DF-C3E1770816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u_c = √Σ(c_i u_i)².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7FC0C940-E71F-469F-9980-A674119856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536B6E04-71C2-41B8-8A65-BD4381A97B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010-2019-MINAM.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E1137A77-85BE-4E0C-B020-F2E379EDCB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6F391664-E9E8-46CC-83C8-53508A4850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8: QA/QC y validación.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1BA652B3-D670-4EDA-885D-0B1176FEAF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1febe90faa54fdb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8E2056A0-8645-49A2-87CD-CBD45B095C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RISK · MÓDULO 08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C29B6722-9BBC-453B-9AB1-9E7B55D18D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Incertidumbre combinada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E833E669-3BC3-4528-BE45-742E36AEA7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AC545A6E-D379-4BD9-BF9B-974C9E32C6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u_c = √Σ(c_i u_i)²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9C530D02-2739-4834-B6A7-4C0ABDE3C1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66308FB9-0969-4920-A316-CCB3A8597B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Declarar correlaciones y cobertura.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314FF94C-271A-44A2-85BD-19B69E8532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08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37E695B3-0F77-4414-B1A0-073B06A26D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9A886098-4A3E-4E19-8ECD-03BAB4A406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0BB68492-2347-4CF9-B0D0-92E06B1596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40247213"/>
      </p:ext>
    </p:extLst>
  </p:cSld>
</p:sld>
</file>

<file path=ppt/slides/slide1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4D99C902-BB01-42B2-BCBB-B39E6352C9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97106D20-2428-4D51-98D2-D7EE168B66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QA/QC Y VALIDACIÓN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FB6F83B6-C907-4899-8762-0ACD0085A4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Análisis Monte Carlo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1ECAD46E-5606-44B9-9976-178483AD2E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Análisis Monte Carlo: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9A6FD32A-06F8-4AFD-8E1F-AFA078F36E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FB60D6E3-FD3E-4850-8F34-0BC0F29392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Media observada;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F2F07C8B-0322-4AEC-BA02-C6D2A86077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F204064F-D370-4E7D-8626-FC6D94093A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FB = 2(Ō−P̄)/(Ō+P̄). Resultado en —.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60AC6AC6-2E3F-410B-8BC2-A3F012F961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C0218ECB-B76E-4BA3-8B20-C30E269D6C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Model Evaluation documentation.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6894FF4F-5F54-49D3-B1DD-9C9E741024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A506A69F-B9AE-4A8F-A6BA-F6BA66344F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8: QA/QC y validación.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7D7D2594-5985-46BE-AA5C-363EC671D0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933a546d2794be5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907761CC-F536-4FF8-853D-BC27E61EE6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08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C59DC377-F2B0-4AA2-8711-243B63A2BF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Caso profesional resuelto: Caso profesional parametrizado: validación con 3 estaciones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0AF4FAFD-911A-4D35-A91D-1A7B0181E1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365 días; PM10 diario; 1 032 pares válidos; episodios de polvo regional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D7334FE4-9184-47C2-82B1-E79CD2DC45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7D3C8809-9C24-41C1-A3F1-E949070A1C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se separan episodios no representados, se reportan FB, MG, FAC2 y RMSE sin ajustar el modelo a ciegas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96C5308F-CFFF-4953-9D25-0D3411EB8D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Caso didáctico parametrizado; sustituir por datos medidos y aprobados del proyecto.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6B8DE99D-B495-432A-9747-9DF5AC9F1F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08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A9851C3D-DE2F-4B93-BD82-9FC86B5D13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3667F921-4204-4F3A-91AD-58365B0C03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6280147D-7D0B-4285-BA71-15582478A6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34839898"/>
      </p:ext>
    </p:extLst>
  </p:cSld>
</p:sld>
</file>

<file path=ppt/slides/slide1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82EACF8B-F10D-49A6-B0E8-A267FB45B3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6DA8041C-BE9E-4363-80F2-4975431E02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QA/QC Y VALIDACIÓN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92E77E14-0CBC-49AB-BAB1-4DD8164A52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Sensibilidad local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7865C448-AAD8-409D-9F47-BA08DE4002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Sensibilidad local: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2341CE0E-927D-461C-A13F-927EC1BCE9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F28F4155-3F60-4ED7-BB2C-67256E103D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Media predicha;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D069197F-FA82-4D7D-B513-C8F93EA074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FF13B499-FF7B-4D68-80FE-CB98DA76E6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MG = exp[ln(O/P)̄]. Resultado en —.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EA15BD26-D11B-410D-A201-CC7AB3E00D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2B5B0269-AECA-48F3-BA2C-0A3A54C5A1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ASTM D6589 (principios de evaluación de modelos).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DD063120-4475-4C34-9077-0A7D64B7D0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792EF0DF-BDB6-46A2-A5DC-AE735A7560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8: QA/QC y validación.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5FFD927E-6229-4508-9B99-A5BA694928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1ffaf11f69a4637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C3D97020-E630-4E9B-A8EE-150ABB2F85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SCENARIO · MÓDULO 08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A0A1E924-F076-4554-9521-B0B9BA79A1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Error geométrico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B24F64E1-06D0-4E59-938D-6F514A6CD0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81A21B5F-E702-4DD1-8223-47DC51DE62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MG = exp[ln(O/P)̄]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E562296D-5DC4-42E4-9BE9-71602FED09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—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70A092B1-3319-4C87-A751-9C1C35AE4A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Adecuado para distribuciones lognormales positivas.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842DBC94-51A2-49A9-A376-0BDA9E3B9E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08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BEB53D52-695A-4B58-BCB9-BFE92A5680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17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5E7D27C2-91D0-4EBD-AD0F-0D8F3C9AA9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58A69BD3-56E9-4641-B5C7-D43230E794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137191"/>
      </p:ext>
    </p:extLst>
  </p:cSld>
</p:sld>
</file>

<file path=ppt/slides/slide1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312AEC60-6052-4300-A4EF-D4EBD99AEA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AB5D0C84-E747-4783-A64E-CB0D48E5E1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QA/QC Y VALIDACIÓN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BE6E51F6-0BCA-4F0B-BA49-38735EA046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Caso: campaña de monitoreo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53FAA47A-53EF-4978-AEAC-B45DDCB846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Caso: campaña de monitoreo: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86853F38-14A1-4D23-A99C-7392DA019E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E4B54539-0D8F-4193-A286-91376C87C1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RMSE;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56E9F4CE-7D49-4780-B4C1-0BE051EEBE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2D1D322E-BD58-4CAC-A1AF-C218CB3D16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FAC2 = fracción con 0,5≤P/O≤2. Resultado en —.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0CC8F41B-7814-45F0-9348-FF847C4B38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236FC18B-3768-4EFD-ADD9-F5DA6D3A45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ISO 9001:2015.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94BCA981-DA90-47A1-A4F4-22490DC733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76B83667-E867-4F1F-87CF-A890029601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8: QA/QC y validación.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5F629C04-87F7-4B9E-8D2B-1826F21362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b1082c590844e3a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F5DBBB0F-A75B-4BC4-AA11-C5B485D980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08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9C108284-0159-48D7-AF1C-2BF48FA268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Caso: campaña de monitoreo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291ccf8889da4cc1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54A0C78B-32D9-4C5B-B714-DB8C0D61E3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D23DAD88-F07B-4B17-BF7B-693EA01EFD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08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BE37ECD1-EAFE-4CE3-8356-9C9B7FA148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1526E612-FC01-45BC-92FF-2909FF91FD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E9C03FE3-7225-470D-A022-A1539FD211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47655083"/>
      </p:ext>
    </p:extLst>
  </p:cSld>
</p:sld>
</file>

<file path=ppt/slides/slide1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2E3ACA17-D5F6-4410-8624-7140CDD7E3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17A9B3D9-9818-40B0-84D6-4C32827FAE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QA/QC Y VALIDACIÓN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F40FFC12-1C79-420F-AA16-304324D83D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Revisión independiente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DE7656AD-5795-4783-B622-FC8825F886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Revisión independiente: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926EB4CE-FF06-4D1A-997E-02B1958B26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99C73571-C5F7-4782-BF8E-14F7B8D1A2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Pares dentro de FAC2;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3A0A54F6-7112-499D-B398-DB12B2553D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2FC0C3BE-0B40-4B3D-916D-B2146F1053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RMSE = √[Σ(P_i−O_i)²/n].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A9D04D80-282F-492D-A659-7C0629A9B4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2B09680D-7463-4F96-BF87-5D2F92739D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ISO/IEC 17025:2017.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93C69E3E-71CB-4B39-8189-C1D2EA70FD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6323A1B8-CAA4-40C9-9239-4D30286421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8: QA/QC y validación.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7F9603DA-55FB-4A89-B050-D7205AF4B3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93e3caf69554932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3EE11622-0243-48F2-A5F9-47462A0854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DELIVERABLE · MÓDULO 08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23A52324-5295-4E85-B0FB-9AB40A44CC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RMSE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C314CAC1-D3FE-40DE-9564-0691D63F3B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5A4CB690-2F8E-40D1-9928-E08ABB2017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RMSE = √[Σ(P_i−O_i)²/n]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E0994893-A9F8-4484-8F37-90551FFEF8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µg/m³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1C1FEBFB-6805-475F-8663-2B7F2BC400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Sensible a extremos.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6189D299-C4FE-4C1B-8D5E-6E89F4FB20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08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03CB5BFC-69E9-45A6-86CD-D7E8ACC60E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EC5A405A-C92C-45FD-B7B9-5A9DE48349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29A327BD-4637-4BE3-A25A-D94C7EFF39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56010729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EEF60625-BDC4-4143-AE38-EF9D73C17F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D90FC3F-9545-4BF5-9090-5B22A5BF5A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QA/QC Y VALIDACIÓN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7882BB9F-40F5-4904-A552-2905200751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QA/QC de entradas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9E6FDCB5-B41A-4BDF-8C58-F53F5967FC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QA/QC de entradas: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01F09A01-9969-4D54-90A3-FA9DD642F4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2FA30A9F-D801-49CA-A0A1-87D2637821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Media predicha;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7A929BBC-B880-469C-9844-700F41D823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272AA8E0-D9D2-4DFB-89A1-C2B1A577FF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MG = exp[ln(O/P)̄]. Resultado en —.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233B1F9E-9D7A-4D97-BD81-68811D768C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5B9CBD94-BF58-4EE5-86A5-0377E1CD48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ASTM D6589 (principios de evaluación de modelos).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62D948ED-B321-4DB9-B5A2-4FCA423A01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5EA369C8-5B20-454F-A752-6DA23003F0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8: QA/QC y validación.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EB2249CE-BB77-44C2-B881-E2FC18740D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bd4014d623747bb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33EA55E5-BD45-43E5-B1D5-A487BACE89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08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16CD16BB-BC3B-4471-A649-425EFDB742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55765C9C-343E-4838-B867-9F6EE91BAB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ASTM D6589 (principios de evaluación de modelos)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F82C14D0-7067-4854-BBAA-1810B68950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ISO 9001:2015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A088C32C-4A6C-4C98-BCED-0A167BD79E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E76F16B3-0983-4881-827C-AD7C084807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08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DD93AD9D-EFCD-4ACC-8C03-4F70565CBB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02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BD5DD77F-E4A7-4D4B-8448-488101672B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80BEEDAF-D84F-41AA-BC67-CA38D2BF11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16878310"/>
      </p:ext>
    </p:extLst>
  </p:cSld>
</p:sld>
</file>

<file path=ppt/slides/slide2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EE13A5B4-E27A-4C0F-B350-D3487CC105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7258FEEA-823E-410D-A9F1-ED2BE7287A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QA/QC Y VALIDACIÓN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5C3066A9-2AF8-41E0-9E2C-21C03F7A5A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Registro de hallazgos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D8E4959-CF66-4ECF-BD43-890B197EBE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Registro de hallazgos: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F1AA11D0-3926-4D73-A87B-9CB69E0B6A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FD5CD197-65A4-4ECA-B84D-25F1F5FD73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Pares válidos;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C5317E2B-C53D-44B8-832A-A361227EF9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FB4C9A85-9CCA-464B-AA1B-911F957A40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u_c = √Σ(c_i u_i)².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16BEF17F-314B-437A-948D-0B2C642F1B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7A3AC190-89DA-448B-9CE4-8CF313ACC8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010-2019-MINAM.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DA01D307-B1C5-46C1-9674-E89D007CF2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2BE28F17-7575-4F1D-9F1F-303E1653AB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8: QA/QC y validación.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F9910CBF-1277-44A9-A352-954A1BEF43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a9cda31bf2e4a7d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2E9A54CE-34F5-400D-9B4A-348C371623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AUDIT · MÓDULO 08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C80E1E0A-16C0-4340-81F8-E97D603F37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Incertidumbre combinada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CAEAFA0E-9885-45A0-8668-4744006D89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0BD909CB-2D3E-45A4-899A-F8BAECDC90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u_c = √Σ(c_i u_i)²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5AA3B1B8-B691-43C5-85FD-13116C145A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0C6A4261-FDFF-454A-8FD8-D20271041C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Declarar correlaciones y cobertura.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4C57CC80-6C36-43D6-84E1-9282833980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08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AB3D1BB5-1AB9-4FFB-83AD-FA1306ABBC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20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3164229E-DD37-4141-BD10-97B15A0CCB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E2307AA6-C17C-4E62-9315-20CFAD1E86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03991713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EDB3289D-FCA6-462E-A212-EC4CD543F1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E14A122-2BAA-4729-83E3-70915C2A22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QA/QC Y VALIDACIÓN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48AB8279-5B58-4A03-ABF4-3B1242BBE7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Checksums y estructura de archivos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4F86B76E-5ABF-4D3E-B398-49E84A2191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Checksums y estructura de archivos: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B7718CAA-C5DA-46FD-A1C9-C441BA989C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89B6E5AB-DCE6-424A-B79B-7A3186FB27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RMSE;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21E82F8B-B131-4829-8856-0811643897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02A401EA-AD87-49E4-AB7A-7F38D3244B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FAC2 = fracción con 0,5≤P/O≤2. Resultado en —.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F7B2B67-01A0-47C2-9FF8-EE00B7B067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DF3F2FCE-FFA1-4958-8D7D-FBB87037AF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ISO 9001:2015.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2155C37-D1C2-47D3-9D58-C9A5CD814A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9F86651B-CB5D-4530-9667-1822D3D26F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8: QA/QC y validación.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A88AF2F2-423C-4E1F-8570-D05B8D9357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92965e6efab4158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44A61BA4-866C-4A7C-9A80-6AAF69B29A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08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AC689870-81B1-4A79-889A-7C6D3D824A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FAC2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45B80C03-2CFE-4C42-8F7C-C3F3A5B27B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9F90F635-65A5-42DD-ADE6-F2D1F8D339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FAC2 = fracción con 0,5≤P/O≤2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443794C6-8719-427A-9654-933CCBAD54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—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D939DB38-5693-47D5-9A84-27245668F6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No usar como único criterio.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82B88ADC-24C4-47FC-BF96-D2032EAC3B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08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ACE2A3DF-5110-4718-AEF0-D1E4A253B4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827DFF13-5298-46A2-9CB2-A5BB48951E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CF3AFB73-8F19-4AD6-84E9-030623AD01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17117707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488CBAAC-AA58-49C3-B571-77CA9FC413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D648A985-12B2-4F72-8350-19EFF293A5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QA/QC Y VALIDACIÓN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F628CB5D-91E8-4361-BE02-8A7FBC6846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Mensajes AERMOD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D3B6D5CC-1A80-4ADA-8442-6BF36464DE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Mensajes AERMOD: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7F5514D0-7D9E-429F-9381-AAE018A937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C017A415-E534-4C75-B31C-0EB7F50387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Pares dentro de FAC2;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726D1BA-DB0E-45FC-A7F4-470CCD3A32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5D67F5C-506A-48E2-AD23-646279ED81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RMSE = √[Σ(P_i−O_i)²/n].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5B2DBA8A-CE21-415D-A0C4-FFB75D9979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C5A8AA95-7106-41BE-A9DD-4C10B7D9B0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ISO/IEC 17025:2017.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2A286B6B-5338-4F9F-A4A7-911C431E80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5E0B39F5-09CA-47EC-98A7-C52C807701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8: QA/QC y validación.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93FF92AA-4F26-45E8-803A-210EDC7DD9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95a8f7e30674d41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90478202-27F8-45D8-8A48-7C973BA703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08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64FFDB6F-9352-408E-B529-46AF2291EB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Mensajes AERMOD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01a474db3ba748a7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C1B2DBCF-FF04-4D38-968B-BF7EC72D17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D0126F2D-D199-4548-8E30-124F82C5EA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08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D6A7D63B-B938-4F89-A15C-A0F11C6D1E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3B795C03-7700-46C7-ABFA-7CA09D0A11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4470878F-DA4D-41AE-BB59-E52CD0CADF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4547846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C52DE263-F036-42FA-AFCA-46358E10D6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E24BCF13-E320-4BBD-A2B4-6F993F0D64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QA/QC Y VALIDACIÓN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6A2F9B4E-EDC4-4783-8525-6B561304D6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Balance de horas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4E18CD7C-683C-495D-BD88-4E13ECF921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Balance de horas: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1AE51597-C992-4FD6-8CA3-E0C160E6AD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38B5C1E5-FB5E-4702-87A3-06F3601B87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Pares válidos;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4C661556-A58E-403C-8802-AF206E5B7D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F5A5F563-65AC-4123-8A1C-3BBD842C92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u_c = √Σ(c_i u_i)². Resultado en %.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16B62582-22F7-4947-8BFC-5F7EADB95F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26DDBB35-141A-4EF2-AE59-9E07774FE2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D.S. 010-2019-MINAM.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AEE84712-FFA1-4993-9261-42390C48D8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02D41ACC-406C-41CE-A5ED-6A1C6BD690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8: QA/QC y validación.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1FCA1469-CC30-4F26-B387-5A3B9D31E4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e12ed1de0414f9d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581ADBF6-593E-4C10-A154-59698F1525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08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5139B5BC-99B4-460B-B181-B2D3EFBE57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Incertidumbre combinada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465F45BC-1F53-4912-8BC5-10C5F2EB1B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B1F9FD97-0CA7-4842-BD64-8CB96EB8D1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u_c = √Σ(c_i u_i)²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11EA7FE9-66B0-40A6-B70B-FAB2D7DB39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67474FC8-0802-4483-B513-67C325112B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Declarar correlaciones y cobertura.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A244623B-22B4-4272-AB41-00E7B3F96B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08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D59878E4-9AC4-4D74-A220-958970B4B4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5EECD80A-D8C5-4630-973D-B77B88AAA0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FFE6BA3C-0787-46F8-B965-32EEF61ABC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12665447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F9652715-B49F-4A51-9FAF-77B2CEF864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90A910F2-BF5A-44E4-BF5B-8EC01E7CE9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QA/QC Y VALIDACIÓN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C70C6D4-1399-443A-80FE-72EF0EEAF8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Revisión de máximos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4C3FCD8F-211D-4C9A-8F63-9D994C17F1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Revisión de máximos: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C894E304-32A1-4365-B562-32E3319A89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B16CAA22-7046-4624-B9ED-2967C93318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Media observada;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B3FEBCF5-A542-4EF8-B74B-F8C439D2EA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8327EC56-EF71-494D-879D-49D2FB74A9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FB = 2(Ō−P̄)/(Ō+P̄). Resultado en —.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2FB001DE-1202-420B-8707-37C8561E68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ABF98878-DB08-48A6-83F5-0F6DA16850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Model Evaluation documentation.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7E281656-5D0F-4600-AE55-4069AA64DD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EF8BBBBA-4D0B-4167-ABDC-652411B310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8: QA/QC y validación.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D8CDA748-C387-4F04-822B-EDDAC1D22F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31f4311b4124e60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AAB47266-3901-4C64-95A1-A151B87DD2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CONCEPT · MÓDULO 08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ECDB4D70-AEB2-4A36-B1CF-5291320CF7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Sesgo normalizado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93070413-7A1D-48DE-989A-7BE6BB0CFA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8D15287A-093A-441B-AFA9-562905A5AE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FB = 2(Ō−P̄)/(Ō+P̄)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6BE9669D-57D2-4C2D-8BAE-940974DBB8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—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964693DE-9C37-4259-B903-4D210C521F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Interpretar junto con dispersión y propósito del estudio.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921E1EB1-DBC1-4E73-8287-52B5C041B4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08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C64EA277-0897-4ED4-A022-A4DD2FB3E0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763D0163-90A9-4257-8CA9-21D24F9DBA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A3DE0F6D-F282-4BD0-B625-6D0BBE1584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31053202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749A6448-8D46-4430-B713-997E632541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A1259DB6-6D82-4ACE-BDAA-9330DFDE86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QA/QC Y VALIDACIÓN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E7642695-2850-490B-AB3F-DAAE215E22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Convergencia de receptores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F6C9C132-F532-42D5-8ABA-5FEFFB7872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Convergencia de receptores: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B597C9E0-42F0-4EBC-AD53-D6A42640FA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3991F4F7-ACC4-4801-9F24-AB6F5520B0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Media predicha;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EE7AD1BA-04F4-42C2-B7BD-91A935AE14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DB5F5408-E583-4F39-B3D5-D6594BB9B3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MG = exp[ln(O/P)̄]. Resultado en —.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A83D3D5F-D17D-4D50-A828-05EAA87652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191F8AA-E16C-412D-9B9F-5E84F6D721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ASTM D6589 (principios de evaluación de modelos).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C59757F3-6771-4560-AD2D-4CD22E7159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1C0D687B-AA21-40CC-8C08-EF5CE1500B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8: QA/QC y validación.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135722A8-6746-4BBA-A280-C29B8B515F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e20b07174e04c59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DAAA8364-5066-4A32-A050-6950CAEB30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08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B3BBEBC3-F5C6-49DF-8EE3-D367F6ACF2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8DC9BE71-CCAB-4F85-899E-630A7C70D8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ASTM D6589 (principios de evaluación de modelos)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CE52E546-83C0-40C1-A4C2-98E1C8FE1A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ISO 9001:2015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35691EF1-E86A-4562-930D-B087F94320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0D5A5F93-748B-4ACE-85A8-D8EE8B4332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08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35CAA252-87B9-456B-BC0B-237F535A8A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07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56DEA6BA-BEC3-4DB6-A4E0-1F6E76E817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ED0394D1-A92E-4D9A-B42E-1C7C489CD4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4112277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B96E5F7A-C8B0-4EF2-AA8C-94AE7D73D5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9D569C04-D698-458F-B6F5-814091CC5E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QA/QC Y VALIDACIÓN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B4FCA43A-87AB-4B43-9B0D-15383D30D6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Comparación con monitoreo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5F2353A4-F6F3-4E46-810B-78E6F18BD3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Comparación con monitoreo: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BE7EB8CC-8849-47FF-9843-3AB98DAB07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0CD4CFC6-295D-425C-BA9F-B8CCCCA8C2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RMSE;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13AF8631-E31D-4717-860C-F82CACFB10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69AB9BE3-B969-45DE-A02F-26239FAE89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FAC2 = fracción con 0,5≤P/O≤2. Resultado en —.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2266634F-186E-4D41-840A-8C1BA81B8B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8CB3D936-97BB-4FB6-B98B-71533D26EA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ISO 9001:2015.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85196F26-16E4-486B-BADB-C7682FD5B9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7A7DC484-412C-4615-94E1-77A7B92CE5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8: QA/QC y validación.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F2F13E51-5E74-40C4-A424-A191D2EB9F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eec6ac4c87c40b9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154D172A-3348-4DD5-B763-25369DC88A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08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E054576A-C407-43B4-A44E-80B42CE7E8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Comparación con monitoreo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5601064dee434c86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8AC8B16A-3876-4382-B1F8-57D1F13F41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8BFEEB62-B0E1-4DD1-A6E2-D81DA517D5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08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67BF2A2F-49B5-4520-8CD9-71D13E4C0A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95544E60-1BA4-4BFE-AF2C-778FFD8C0A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A50D7215-05EB-43B0-8412-427AF6F645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41486817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9E5AE221-BECB-4434-B534-5B6DD7E16D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F931E8A4-3C82-4383-BF15-4F6028C83E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08 · QA/QC Y VALIDACIÓN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CD3C597C-BB05-4458-8EDA-3E8C73C782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Sesgo medio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E83566E9-EDB7-4E8D-AC94-9C53B3E0AF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Sesgo medio: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966C8FC2-AF6A-4FF7-908B-62365520FB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5D20CA0D-29CA-43BE-8237-BDBCDD7951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Pares dentro de FAC2;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CF15B1F8-F1AE-42B5-925F-12A33BCF96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998B74D4-6C8C-4F54-9991-0C5231BDE1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RMSE = √[Σ(P_i−O_i)²/n]. Resultado en µg/m³.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B29AE6F6-97EA-49C2-9B19-05F75D2FD7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F5522874-B6B6-4E51-A03A-CFDAA55B47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ISO/IEC 17025:2017.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D980745F-26CB-44D5-936A-06DBB0A5BC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C5587CAD-3C26-4470-AA57-D70CC11061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8: QA/QC y validación.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8D8E36E7-CCA9-43B0-BC7B-32184A9DE2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4593f40d95f4db2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83C85F32-30DF-4FA2-88EB-1E5F6E514C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08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37CE34F5-4C30-4154-AB17-E310973867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RMSE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AF79C674-3C3C-40F4-982A-9665C497EA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B2DE3AC8-90AC-463B-B959-5C954DC43A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RMSE = √[Σ(P_i−O_i)²/n]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680F9C01-4E74-473C-8450-750D891411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µg/m³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E428575B-C571-4B29-B476-F54B77CF0C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Sensible a extremos.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5A08A0A9-5200-4DDF-8AD5-948224E604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08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F6475BBF-88A6-449F-B5B3-7697C8B09D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379827ED-090B-494A-A805-E824F3283B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671977FF-9B6A-4E4F-82E3-435759EC49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32201917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2026-07-25T10:53:50.8700000Z</dcterms:created>
  <dcterms:modified xsi:type="dcterms:W3CDTF">2026-07-25T10:53:50.8700000Z</dcterms:modified>
</coreProperties>
</file>