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slides/charts/chart1.xml" ContentType="application/vnd.openxmlformats-officedocument.drawingml.chart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2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slides/charts/chart3.xml" ContentType="application/vnd.openxmlformats-officedocument.drawingml.chart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slides/charts/chart4.xml" ContentType="application/vnd.openxmlformats-officedocument.drawingml.chart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bbf02570f5243c5" /><Relationship Type="http://schemas.openxmlformats.org/officeDocument/2006/relationships/extended-properties" Target="/docProps/app.xml" Id="Rd701217e6d4f4850" /><Relationship Type="http://schemas.openxmlformats.org/officeDocument/2006/relationships/officeDocument" Target="/ppt/presentation.xml" Id="R1ce12ee9df7a44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a7b81c42654fb2"/>
  </p:sldMasterIdLst>
  <p:notesMasterIdLst>
    <p:notesMasterId xmlns:r="http://schemas.openxmlformats.org/officeDocument/2006/relationships" r:id="Rd368d65f21344eb2"/>
  </p:notesMasterIdLst>
  <p:sldIdLst>
    <p:sldId xmlns:r="http://schemas.openxmlformats.org/officeDocument/2006/relationships" id="256" r:id="R460db6e8ca2c4986"/>
    <p:sldId xmlns:r="http://schemas.openxmlformats.org/officeDocument/2006/relationships" id="257" r:id="R830e2e41d2ff4d85"/>
    <p:sldId xmlns:r="http://schemas.openxmlformats.org/officeDocument/2006/relationships" id="258" r:id="R55f40a88462c4af7"/>
    <p:sldId xmlns:r="http://schemas.openxmlformats.org/officeDocument/2006/relationships" id="259" r:id="Rb1f1aa52f6ba41ec"/>
    <p:sldId xmlns:r="http://schemas.openxmlformats.org/officeDocument/2006/relationships" id="260" r:id="R125ee6cdc1194903"/>
    <p:sldId xmlns:r="http://schemas.openxmlformats.org/officeDocument/2006/relationships" id="261" r:id="R7614f2016b574dcb"/>
    <p:sldId xmlns:r="http://schemas.openxmlformats.org/officeDocument/2006/relationships" id="262" r:id="R9f9fcc1c24b74f27"/>
    <p:sldId xmlns:r="http://schemas.openxmlformats.org/officeDocument/2006/relationships" id="263" r:id="R0d185037adc14c39"/>
    <p:sldId xmlns:r="http://schemas.openxmlformats.org/officeDocument/2006/relationships" id="264" r:id="Raffca2e620dc4bf7"/>
    <p:sldId xmlns:r="http://schemas.openxmlformats.org/officeDocument/2006/relationships" id="265" r:id="R936af34380e94e2c"/>
    <p:sldId xmlns:r="http://schemas.openxmlformats.org/officeDocument/2006/relationships" id="266" r:id="R386714fc3f1d4da8"/>
    <p:sldId xmlns:r="http://schemas.openxmlformats.org/officeDocument/2006/relationships" id="267" r:id="R3e625cca955048d6"/>
    <p:sldId xmlns:r="http://schemas.openxmlformats.org/officeDocument/2006/relationships" id="268" r:id="R39b846feb8a64553"/>
    <p:sldId xmlns:r="http://schemas.openxmlformats.org/officeDocument/2006/relationships" id="269" r:id="R171e0c4392714238"/>
    <p:sldId xmlns:r="http://schemas.openxmlformats.org/officeDocument/2006/relationships" id="270" r:id="R14a0c61aa3ff4776"/>
    <p:sldId xmlns:r="http://schemas.openxmlformats.org/officeDocument/2006/relationships" id="271" r:id="R94b813538e1e485d"/>
    <p:sldId xmlns:r="http://schemas.openxmlformats.org/officeDocument/2006/relationships" id="272" r:id="R4f915cd3833d4cfe"/>
    <p:sldId xmlns:r="http://schemas.openxmlformats.org/officeDocument/2006/relationships" id="273" r:id="Rb90a7fbc1021421a"/>
    <p:sldId xmlns:r="http://schemas.openxmlformats.org/officeDocument/2006/relationships" id="274" r:id="Ra9902936cd6e4681"/>
    <p:sldId xmlns:r="http://schemas.openxmlformats.org/officeDocument/2006/relationships" id="275" r:id="R069186be53fa40e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40b9faa9c1849cf" /><Relationship Type="http://schemas.openxmlformats.org/officeDocument/2006/relationships/slideMaster" Target="/ppt/slideMasters/slideMaster1.xml" Id="Rf1a7b81c42654fb2" /><Relationship Type="http://schemas.openxmlformats.org/officeDocument/2006/relationships/notesMaster" Target="/ppt/notesMasters/notesMaster1.xml" Id="Rd368d65f21344eb2" /><Relationship Type="http://schemas.openxmlformats.org/officeDocument/2006/relationships/presProps" Target="/ppt/presProps.xml" Id="R0a39d91858c8460e" /><Relationship Type="http://schemas.openxmlformats.org/officeDocument/2006/relationships/tableStyles" Target="/ppt/tableStyles.xml" Id="Red52fa6461104051" /><Relationship Type="http://schemas.openxmlformats.org/officeDocument/2006/relationships/slide" Target="/ppt/slides/slide1.xml" Id="R460db6e8ca2c4986" /><Relationship Type="http://schemas.openxmlformats.org/officeDocument/2006/relationships/slide" Target="/ppt/slides/slide2.xml" Id="R830e2e41d2ff4d85" /><Relationship Type="http://schemas.openxmlformats.org/officeDocument/2006/relationships/slide" Target="/ppt/slides/slide3.xml" Id="R55f40a88462c4af7" /><Relationship Type="http://schemas.openxmlformats.org/officeDocument/2006/relationships/slide" Target="/ppt/slides/slide4.xml" Id="Rb1f1aa52f6ba41ec" /><Relationship Type="http://schemas.openxmlformats.org/officeDocument/2006/relationships/slide" Target="/ppt/slides/slide5.xml" Id="R125ee6cdc1194903" /><Relationship Type="http://schemas.openxmlformats.org/officeDocument/2006/relationships/slide" Target="/ppt/slides/slide6.xml" Id="R7614f2016b574dcb" /><Relationship Type="http://schemas.openxmlformats.org/officeDocument/2006/relationships/slide" Target="/ppt/slides/slide7.xml" Id="R9f9fcc1c24b74f27" /><Relationship Type="http://schemas.openxmlformats.org/officeDocument/2006/relationships/slide" Target="/ppt/slides/slide8.xml" Id="R0d185037adc14c39" /><Relationship Type="http://schemas.openxmlformats.org/officeDocument/2006/relationships/slide" Target="/ppt/slides/slide9.xml" Id="Raffca2e620dc4bf7" /><Relationship Type="http://schemas.openxmlformats.org/officeDocument/2006/relationships/slide" Target="/ppt/slides/slide10.xml" Id="R936af34380e94e2c" /><Relationship Type="http://schemas.openxmlformats.org/officeDocument/2006/relationships/slide" Target="/ppt/slides/slide11.xml" Id="R386714fc3f1d4da8" /><Relationship Type="http://schemas.openxmlformats.org/officeDocument/2006/relationships/slide" Target="/ppt/slides/slide12.xml" Id="R3e625cca955048d6" /><Relationship Type="http://schemas.openxmlformats.org/officeDocument/2006/relationships/slide" Target="/ppt/slides/slide13.xml" Id="R39b846feb8a64553" /><Relationship Type="http://schemas.openxmlformats.org/officeDocument/2006/relationships/slide" Target="/ppt/slides/slide14.xml" Id="R171e0c4392714238" /><Relationship Type="http://schemas.openxmlformats.org/officeDocument/2006/relationships/slide" Target="/ppt/slides/slide15.xml" Id="R14a0c61aa3ff4776" /><Relationship Type="http://schemas.openxmlformats.org/officeDocument/2006/relationships/slide" Target="/ppt/slides/slide16.xml" Id="R94b813538e1e485d" /><Relationship Type="http://schemas.openxmlformats.org/officeDocument/2006/relationships/slide" Target="/ppt/slides/slide17.xml" Id="R4f915cd3833d4cfe" /><Relationship Type="http://schemas.openxmlformats.org/officeDocument/2006/relationships/slide" Target="/ppt/slides/slide18.xml" Id="Rb90a7fbc1021421a" /><Relationship Type="http://schemas.openxmlformats.org/officeDocument/2006/relationships/slide" Target="/ppt/slides/slide19.xml" Id="Ra9902936cd6e4681" /><Relationship Type="http://schemas.openxmlformats.org/officeDocument/2006/relationships/slide" Target="/ppt/slides/slide20.xml" Id="R069186be53fa40e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11e35d1d780496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16c9629e12b4820" /><Relationship Type="http://schemas.openxmlformats.org/officeDocument/2006/relationships/notesMaster" Target="/ppt/notesMasters/notesMaster1.xml" Id="R43c2d7b21f4b440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efb2eec3d2e4b85" /><Relationship Type="http://schemas.openxmlformats.org/officeDocument/2006/relationships/notesMaster" Target="/ppt/notesMasters/notesMaster1.xml" Id="Rc6148b7cb1bc4970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db08ac5dccbb4e98" /><Relationship Type="http://schemas.openxmlformats.org/officeDocument/2006/relationships/notesMaster" Target="/ppt/notesMasters/notesMaster1.xml" Id="R1d43e7d998bd491f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7eb5e848d3364a92" /><Relationship Type="http://schemas.openxmlformats.org/officeDocument/2006/relationships/notesMaster" Target="/ppt/notesMasters/notesMaster1.xml" Id="Re242a25d36194890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63d068dfbfac4463" /><Relationship Type="http://schemas.openxmlformats.org/officeDocument/2006/relationships/notesMaster" Target="/ppt/notesMasters/notesMaster1.xml" Id="R16d47dceaad144e2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420238ceff0c4d43" /><Relationship Type="http://schemas.openxmlformats.org/officeDocument/2006/relationships/notesMaster" Target="/ppt/notesMasters/notesMaster1.xml" Id="R4cc905511be74247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f61615fdd19d4eff" /><Relationship Type="http://schemas.openxmlformats.org/officeDocument/2006/relationships/notesMaster" Target="/ppt/notesMasters/notesMaster1.xml" Id="Rd9c07f6e1c1849d6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7b401128de114c77" /><Relationship Type="http://schemas.openxmlformats.org/officeDocument/2006/relationships/notesMaster" Target="/ppt/notesMasters/notesMaster1.xml" Id="R790de227c8ad4b57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62cd06d542d0400e" /><Relationship Type="http://schemas.openxmlformats.org/officeDocument/2006/relationships/notesMaster" Target="/ppt/notesMasters/notesMaster1.xml" Id="Rfc2c1ad4b6c741ec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46973960ce244b80" /><Relationship Type="http://schemas.openxmlformats.org/officeDocument/2006/relationships/notesMaster" Target="/ppt/notesMasters/notesMaster1.xml" Id="Rcedb1ccb55a94e19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3846d88ce35349d3" /><Relationship Type="http://schemas.openxmlformats.org/officeDocument/2006/relationships/notesMaster" Target="/ppt/notesMasters/notesMaster1.xml" Id="R945accadfcb7492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a90c226d52f4419" /><Relationship Type="http://schemas.openxmlformats.org/officeDocument/2006/relationships/notesMaster" Target="/ppt/notesMasters/notesMaster1.xml" Id="R7787d723c50c4c99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93b2f677c91b4302" /><Relationship Type="http://schemas.openxmlformats.org/officeDocument/2006/relationships/notesMaster" Target="/ppt/notesMasters/notesMaster1.xml" Id="Rdd571caa155a437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72993da30a645f3" /><Relationship Type="http://schemas.openxmlformats.org/officeDocument/2006/relationships/notesMaster" Target="/ppt/notesMasters/notesMaster1.xml" Id="R416fb6a9c370475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8029e54aff34c00" /><Relationship Type="http://schemas.openxmlformats.org/officeDocument/2006/relationships/notesMaster" Target="/ppt/notesMasters/notesMaster1.xml" Id="R6a02eab84f0f45e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baf14bbc2864fb1" /><Relationship Type="http://schemas.openxmlformats.org/officeDocument/2006/relationships/notesMaster" Target="/ppt/notesMasters/notesMaster1.xml" Id="Rf7e2b051518b4ff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95ba0c5ea864df3" /><Relationship Type="http://schemas.openxmlformats.org/officeDocument/2006/relationships/notesMaster" Target="/ppt/notesMasters/notesMaster1.xml" Id="R4e16bed4c3e24ddd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80618be1bf14c6b" /><Relationship Type="http://schemas.openxmlformats.org/officeDocument/2006/relationships/notesMaster" Target="/ppt/notesMasters/notesMaster1.xml" Id="Ra7003fe02f2d47b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3d666a4b6294976" /><Relationship Type="http://schemas.openxmlformats.org/officeDocument/2006/relationships/notesMaster" Target="/ppt/notesMasters/notesMaster1.xml" Id="Rea4b82382cce424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6b1f935bcee64eb0" /><Relationship Type="http://schemas.openxmlformats.org/officeDocument/2006/relationships/notesMaster" Target="/ppt/notesMasters/notesMaster1.xml" Id="R2d4d8285e73440a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AERMET User's Guide v26135</a:t>
            </a:r>
          </a:p>
          <a:p xmlns:a="http://schemas.openxmlformats.org/drawingml/2006/main">
            <a:r>
              <a:t>AERSURFACE User's Guide</a:t>
            </a:r>
          </a:p>
          <a:p xmlns:a="http://schemas.openxmlformats.org/drawingml/2006/main">
            <a:r>
              <a:t>WMO-No. 8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Imagen temática generada con OpenAI ImageGen para CENESAM, módulo 4.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AERMET User's Guide v26135</a:t>
            </a:r>
          </a:p>
          <a:p xmlns:a="http://schemas.openxmlformats.org/drawingml/2006/main">
            <a:r>
              <a:t>AERSURFACE User's Guide</a:t>
            </a:r>
          </a:p>
          <a:p xmlns:a="http://schemas.openxmlformats.org/drawingml/2006/main">
            <a:r>
              <a:t>WMO-No. 8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Imagen temática generada con OpenAI ImageGen para CENESAM, módulo 4.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AERMET User's Guide v26135</a:t>
            </a:r>
          </a:p>
          <a:p xmlns:a="http://schemas.openxmlformats.org/drawingml/2006/main">
            <a:r>
              <a:t>AERSURFACE User's Guide</a:t>
            </a:r>
          </a:p>
          <a:p xmlns:a="http://schemas.openxmlformats.org/drawingml/2006/main">
            <a:r>
              <a:t>WMO-No. 8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Imagen temática generada con OpenAI ImageGen para CENESAM, módulo 4.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AERMET User's Guide v26135</a:t>
            </a:r>
          </a:p>
          <a:p xmlns:a="http://schemas.openxmlformats.org/drawingml/2006/main">
            <a:r>
              <a:t>AERSURFACE User's Guide</a:t>
            </a:r>
          </a:p>
          <a:p xmlns:a="http://schemas.openxmlformats.org/drawingml/2006/main">
            <a:r>
              <a:t>WMO-No. 8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Imagen temática generada con OpenAI ImageGen para CENESAM, módulo 4.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AERMET User's Guide v26135</a:t>
            </a:r>
          </a:p>
          <a:p xmlns:a="http://schemas.openxmlformats.org/drawingml/2006/main">
            <a:r>
              <a:t>AERSURFACE User's Guide</a:t>
            </a:r>
          </a:p>
          <a:p xmlns:a="http://schemas.openxmlformats.org/drawingml/2006/main">
            <a:r>
              <a:t>WMO-No. 8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Imagen temática generada con OpenAI ImageGen para CENESAM, módulo 4.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AERMET User's Guide v26135</a:t>
            </a:r>
          </a:p>
          <a:p xmlns:a="http://schemas.openxmlformats.org/drawingml/2006/main">
            <a:r>
              <a:t>AERSURFACE User's Guide</a:t>
            </a:r>
          </a:p>
          <a:p xmlns:a="http://schemas.openxmlformats.org/drawingml/2006/main">
            <a:r>
              <a:t>WMO-No. 8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Imagen temática generada con OpenAI ImageGen para CENESAM, módulo 4.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AERMET User's Guide v26135</a:t>
            </a:r>
          </a:p>
          <a:p xmlns:a="http://schemas.openxmlformats.org/drawingml/2006/main">
            <a:r>
              <a:t>AERSURFACE User's Guide</a:t>
            </a:r>
          </a:p>
          <a:p xmlns:a="http://schemas.openxmlformats.org/drawingml/2006/main">
            <a:r>
              <a:t>WMO-No. 8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Imagen temática generada con OpenAI ImageGen para CENESAM, módulo 4.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AERMET User's Guide v26135</a:t>
            </a:r>
          </a:p>
          <a:p xmlns:a="http://schemas.openxmlformats.org/drawingml/2006/main">
            <a:r>
              <a:t>AERSURFACE User's Guide</a:t>
            </a:r>
          </a:p>
          <a:p xmlns:a="http://schemas.openxmlformats.org/drawingml/2006/main">
            <a:r>
              <a:t>WMO-No. 8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Imagen temática generada con OpenAI ImageGen para CENESAM, módulo 4.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AERMET User's Guide v26135</a:t>
            </a:r>
          </a:p>
          <a:p xmlns:a="http://schemas.openxmlformats.org/drawingml/2006/main">
            <a:r>
              <a:t>AERSURFACE User's Guide</a:t>
            </a:r>
          </a:p>
          <a:p xmlns:a="http://schemas.openxmlformats.org/drawingml/2006/main">
            <a:r>
              <a:t>WMO-No. 8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Imagen temática generada con OpenAI ImageGen para CENESAM, módulo 4.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AERMET User's Guide v26135</a:t>
            </a:r>
          </a:p>
          <a:p xmlns:a="http://schemas.openxmlformats.org/drawingml/2006/main">
            <a:r>
              <a:t>AERSURFACE User's Guide</a:t>
            </a:r>
          </a:p>
          <a:p xmlns:a="http://schemas.openxmlformats.org/drawingml/2006/main">
            <a:r>
              <a:t>WMO-No. 8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Imagen temática generada con OpenAI ImageGen para CENESAM, módulo 4.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AERMET User's Guide v26135</a:t>
            </a:r>
          </a:p>
          <a:p xmlns:a="http://schemas.openxmlformats.org/drawingml/2006/main">
            <a:r>
              <a:t>AERSURFACE User's Guide</a:t>
            </a:r>
          </a:p>
          <a:p xmlns:a="http://schemas.openxmlformats.org/drawingml/2006/main">
            <a:r>
              <a:t>WMO-No. 8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Imagen temática generada con OpenAI ImageGen para CENESAM, módulo 4.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AERMET User's Guide v26135</a:t>
            </a:r>
          </a:p>
          <a:p xmlns:a="http://schemas.openxmlformats.org/drawingml/2006/main">
            <a:r>
              <a:t>AERSURFACE User's Guide</a:t>
            </a:r>
          </a:p>
          <a:p xmlns:a="http://schemas.openxmlformats.org/drawingml/2006/main">
            <a:r>
              <a:t>WMO-No. 8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Imagen temática generada con OpenAI ImageGen para CENESAM, módulo 4.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AERMET User's Guide v26135</a:t>
            </a:r>
          </a:p>
          <a:p xmlns:a="http://schemas.openxmlformats.org/drawingml/2006/main">
            <a:r>
              <a:t>AERSURFACE User's Guide</a:t>
            </a:r>
          </a:p>
          <a:p xmlns:a="http://schemas.openxmlformats.org/drawingml/2006/main">
            <a:r>
              <a:t>WMO-No. 8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Imagen temática generada con OpenAI ImageGen para CENESAM, módulo 4.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AERMET User's Guide v26135</a:t>
            </a:r>
          </a:p>
          <a:p xmlns:a="http://schemas.openxmlformats.org/drawingml/2006/main">
            <a:r>
              <a:t>AERSURFACE User's Guide</a:t>
            </a:r>
          </a:p>
          <a:p xmlns:a="http://schemas.openxmlformats.org/drawingml/2006/main">
            <a:r>
              <a:t>WMO-No. 8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Imagen temática generada con OpenAI ImageGen para CENESAM, módulo 4.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AERMET User's Guide v26135</a:t>
            </a:r>
          </a:p>
          <a:p xmlns:a="http://schemas.openxmlformats.org/drawingml/2006/main">
            <a:r>
              <a:t>AERSURFACE User's Guide</a:t>
            </a:r>
          </a:p>
          <a:p xmlns:a="http://schemas.openxmlformats.org/drawingml/2006/main">
            <a:r>
              <a:t>WMO-No. 8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Imagen temática generada con OpenAI ImageGen para CENESAM, módulo 4.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AERMET User's Guide v26135</a:t>
            </a:r>
          </a:p>
          <a:p xmlns:a="http://schemas.openxmlformats.org/drawingml/2006/main">
            <a:r>
              <a:t>AERSURFACE User's Guide</a:t>
            </a:r>
          </a:p>
          <a:p xmlns:a="http://schemas.openxmlformats.org/drawingml/2006/main">
            <a:r>
              <a:t>WMO-No. 8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Imagen temática generada con OpenAI ImageGen para CENESAM, módulo 4.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AERMET User's Guide v26135</a:t>
            </a:r>
          </a:p>
          <a:p xmlns:a="http://schemas.openxmlformats.org/drawingml/2006/main">
            <a:r>
              <a:t>AERSURFACE User's Guide</a:t>
            </a:r>
          </a:p>
          <a:p xmlns:a="http://schemas.openxmlformats.org/drawingml/2006/main">
            <a:r>
              <a:t>WMO-No. 8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Imagen temática generada con OpenAI ImageGen para CENESAM, módulo 4.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AERMET User's Guide v26135</a:t>
            </a:r>
          </a:p>
          <a:p xmlns:a="http://schemas.openxmlformats.org/drawingml/2006/main">
            <a:r>
              <a:t>AERSURFACE User's Guide</a:t>
            </a:r>
          </a:p>
          <a:p xmlns:a="http://schemas.openxmlformats.org/drawingml/2006/main">
            <a:r>
              <a:t>WMO-No. 8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Imagen temática generada con OpenAI ImageGen para CENESAM, módulo 4.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AERMET User's Guide v26135</a:t>
            </a:r>
          </a:p>
          <a:p xmlns:a="http://schemas.openxmlformats.org/drawingml/2006/main">
            <a:r>
              <a:t>AERSURFACE User's Guide</a:t>
            </a:r>
          </a:p>
          <a:p xmlns:a="http://schemas.openxmlformats.org/drawingml/2006/main">
            <a:r>
              <a:t>WMO-No. 8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Imagen temática generada con OpenAI ImageGen para CENESAM, módulo 4.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AERMET User's Guide v26135</a:t>
            </a:r>
          </a:p>
          <a:p xmlns:a="http://schemas.openxmlformats.org/drawingml/2006/main">
            <a:r>
              <a:t>AERSURFACE User's Guide</a:t>
            </a:r>
          </a:p>
          <a:p xmlns:a="http://schemas.openxmlformats.org/drawingml/2006/main">
            <a:r>
              <a:t>WMO-No. 8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Imagen temática generada con OpenAI ImageGen para CENESAM, módulo 4.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d678c21fd345a9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0d53c1bb5a54e92" /><Relationship Type="http://schemas.openxmlformats.org/officeDocument/2006/relationships/slideLayout" Target="/ppt/slideLayouts/slideLayout1.xml" Id="R68e26ca9daee4478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e26ca9daee4478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0560f69de4311" /><Relationship Type="http://schemas.openxmlformats.org/officeDocument/2006/relationships/image" Target="/ppt/media/image.jpeg" Id="Rbfb91a83875547ec" /><Relationship Type="http://schemas.openxmlformats.org/officeDocument/2006/relationships/notesSlide" Target="/ppt/notesSlides/notesSlide1.xml" Id="Rd76251a693094937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3467a92534a76" /><Relationship Type="http://schemas.openxmlformats.org/officeDocument/2006/relationships/image" Target="/ppt/media/image10.jpeg" Id="Re62140239fdb43ab" /><Relationship Type="http://schemas.openxmlformats.org/officeDocument/2006/relationships/notesSlide" Target="/ppt/notesSlides/notesSlide10.xml" Id="R2fb02e7958644f0a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8652530dd4afc" /><Relationship Type="http://schemas.openxmlformats.org/officeDocument/2006/relationships/image" Target="/ppt/media/image11.jpeg" Id="R4c80aea10a5b49ef" /><Relationship Type="http://schemas.openxmlformats.org/officeDocument/2006/relationships/notesSlide" Target="/ppt/notesSlides/notesSlide11.xml" Id="Rd1b8f5d3969d45d5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b1fb555a448ce" /><Relationship Type="http://schemas.openxmlformats.org/officeDocument/2006/relationships/image" Target="/ppt/media/image12.jpeg" Id="R374f98f14137465e" /><Relationship Type="http://schemas.openxmlformats.org/officeDocument/2006/relationships/notesSlide" Target="/ppt/notesSlides/notesSlide12.xml" Id="R7091221313f14b58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4bc3999eb4822" /><Relationship Type="http://schemas.openxmlformats.org/officeDocument/2006/relationships/image" Target="/ppt/media/image13.jpeg" Id="R284e8fea0b6c4ca9" /><Relationship Type="http://schemas.openxmlformats.org/officeDocument/2006/relationships/notesSlide" Target="/ppt/notesSlides/notesSlide13.xml" Id="Rd1aff38bdb5d4810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44c6021b14c58" /><Relationship Type="http://schemas.openxmlformats.org/officeDocument/2006/relationships/image" Target="/ppt/media/image14.jpeg" Id="Rbaece4da8e9a41fe" /><Relationship Type="http://schemas.openxmlformats.org/officeDocument/2006/relationships/chart" Target="/ppt/slides/charts/chart3.xml" Id="Rf17fd3e343cb40f5" /><Relationship Type="http://schemas.openxmlformats.org/officeDocument/2006/relationships/notesSlide" Target="/ppt/notesSlides/notesSlide14.xml" Id="R8b83ecae0c194e23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d70e5b18e41a7" /><Relationship Type="http://schemas.openxmlformats.org/officeDocument/2006/relationships/image" Target="/ppt/media/image15.jpeg" Id="Rea7b3e942ed74ac6" /><Relationship Type="http://schemas.openxmlformats.org/officeDocument/2006/relationships/notesSlide" Target="/ppt/notesSlides/notesSlide15.xml" Id="R338ed5d8923d4627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eea6e95e34442" /><Relationship Type="http://schemas.openxmlformats.org/officeDocument/2006/relationships/image" Target="/ppt/media/image16.jpeg" Id="R0bab5e4094ad435b" /><Relationship Type="http://schemas.openxmlformats.org/officeDocument/2006/relationships/notesSlide" Target="/ppt/notesSlides/notesSlide16.xml" Id="R8d53169126f44b8b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14ab8df4a46ab" /><Relationship Type="http://schemas.openxmlformats.org/officeDocument/2006/relationships/image" Target="/ppt/media/image17.jpeg" Id="R7e17a6e7f8c34619" /><Relationship Type="http://schemas.openxmlformats.org/officeDocument/2006/relationships/notesSlide" Target="/ppt/notesSlides/notesSlide17.xml" Id="R2776bef2fa5e42ff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0d97bcafb4221" /><Relationship Type="http://schemas.openxmlformats.org/officeDocument/2006/relationships/image" Target="/ppt/media/image18.jpeg" Id="Re98986f43e894186" /><Relationship Type="http://schemas.openxmlformats.org/officeDocument/2006/relationships/chart" Target="/ppt/slides/charts/chart4.xml" Id="R18d608dbf55846d5" /><Relationship Type="http://schemas.openxmlformats.org/officeDocument/2006/relationships/notesSlide" Target="/ppt/notesSlides/notesSlide18.xml" Id="Rf454c8fb7a0448e7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8e097850d4eea" /><Relationship Type="http://schemas.openxmlformats.org/officeDocument/2006/relationships/image" Target="/ppt/media/image19.jpeg" Id="Rb098325e7a51445d" /><Relationship Type="http://schemas.openxmlformats.org/officeDocument/2006/relationships/notesSlide" Target="/ppt/notesSlides/notesSlide19.xml" Id="R38b35ffacd594d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afd497ea847ac" /><Relationship Type="http://schemas.openxmlformats.org/officeDocument/2006/relationships/image" Target="/ppt/media/image2.jpeg" Id="R376eee57a24c4851" /><Relationship Type="http://schemas.openxmlformats.org/officeDocument/2006/relationships/notesSlide" Target="/ppt/notesSlides/notesSlide2.xml" Id="R52308397b7154388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a7a208bc44dc0" /><Relationship Type="http://schemas.openxmlformats.org/officeDocument/2006/relationships/image" Target="/ppt/media/image20.jpeg" Id="Rb61c86dcaca54b37" /><Relationship Type="http://schemas.openxmlformats.org/officeDocument/2006/relationships/notesSlide" Target="/ppt/notesSlides/notesSlide20.xml" Id="R54d33f0156e543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4bdbeea104596" /><Relationship Type="http://schemas.openxmlformats.org/officeDocument/2006/relationships/image" Target="/ppt/media/image3.jpeg" Id="R2b6bd7acc37f44b6" /><Relationship Type="http://schemas.openxmlformats.org/officeDocument/2006/relationships/notesSlide" Target="/ppt/notesSlides/notesSlide3.xml" Id="R9308719bcecc4a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d2f0f7bfe4395" /><Relationship Type="http://schemas.openxmlformats.org/officeDocument/2006/relationships/image" Target="/ppt/media/image4.jpeg" Id="R91bdb7cbd8c44060" /><Relationship Type="http://schemas.openxmlformats.org/officeDocument/2006/relationships/chart" Target="/ppt/slides/charts/chart1.xml" Id="R01538ea643f04198" /><Relationship Type="http://schemas.openxmlformats.org/officeDocument/2006/relationships/notesSlide" Target="/ppt/notesSlides/notesSlide4.xml" Id="Raa8fe755d82e42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cc02e491b43ba" /><Relationship Type="http://schemas.openxmlformats.org/officeDocument/2006/relationships/image" Target="/ppt/media/image5.jpeg" Id="Rf8528b9e7f5c4a35" /><Relationship Type="http://schemas.openxmlformats.org/officeDocument/2006/relationships/notesSlide" Target="/ppt/notesSlides/notesSlide5.xml" Id="R30389d2cb7614a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16d745e304edf" /><Relationship Type="http://schemas.openxmlformats.org/officeDocument/2006/relationships/image" Target="/ppt/media/image6.jpeg" Id="R6e2e70f41ec34468" /><Relationship Type="http://schemas.openxmlformats.org/officeDocument/2006/relationships/notesSlide" Target="/ppt/notesSlides/notesSlide6.xml" Id="R864d0b97f82f4d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4a528186b4fb2" /><Relationship Type="http://schemas.openxmlformats.org/officeDocument/2006/relationships/image" Target="/ppt/media/image7.jpeg" Id="R745b1688fb8d473a" /><Relationship Type="http://schemas.openxmlformats.org/officeDocument/2006/relationships/notesSlide" Target="/ppt/notesSlides/notesSlide7.xml" Id="R980e9674f2434c8e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34dadea0f46a2" /><Relationship Type="http://schemas.openxmlformats.org/officeDocument/2006/relationships/image" Target="/ppt/media/image8.jpeg" Id="Rfb6dc74ab2464f34" /><Relationship Type="http://schemas.openxmlformats.org/officeDocument/2006/relationships/chart" Target="/ppt/slides/charts/chart2.xml" Id="Rcd6e91ec18cb45cd" /><Relationship Type="http://schemas.openxmlformats.org/officeDocument/2006/relationships/notesSlide" Target="/ppt/notesSlides/notesSlide8.xml" Id="R35c6fc4e87ac482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ac16fb64a452f" /><Relationship Type="http://schemas.openxmlformats.org/officeDocument/2006/relationships/image" Target="/ppt/media/image9.jpeg" Id="R0a22ba55de6c44cb" /><Relationship Type="http://schemas.openxmlformats.org/officeDocument/2006/relationships/notesSlide" Target="/ppt/notesSlides/notesSlide9.xml" Id="R3dfb302ff94e4dd7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Escenario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78</c:v>
              </c:pt>
              <c:pt idx="1">
                <c:v>78</c:v>
              </c:pt>
              <c:pt idx="2">
                <c:v>65</c:v>
              </c:pt>
              <c:pt idx="3">
                <c:v>57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2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Escenario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84</c:v>
              </c:pt>
              <c:pt idx="1">
                <c:v>85</c:v>
              </c:pt>
              <c:pt idx="2">
                <c:v>65</c:v>
              </c:pt>
              <c:pt idx="3">
                <c:v>81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3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Escenario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74</c:v>
              </c:pt>
              <c:pt idx="1">
                <c:v>73</c:v>
              </c:pt>
              <c:pt idx="2">
                <c:v>65</c:v>
              </c:pt>
              <c:pt idx="3">
                <c:v>91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4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Escenario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80</c:v>
              </c:pt>
              <c:pt idx="1">
                <c:v>80</c:v>
              </c:pt>
              <c:pt idx="2">
                <c:v>65</c:v>
              </c:pt>
              <c:pt idx="3">
                <c:v>63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top-accent">
            <a:extLst xmlns:a="http://schemas.openxmlformats.org/drawingml/2006/main">
              <a:ext uri="{FF2B5EF4-FFF2-40B4-BE49-F238E27FC236}">
                <a16:creationId xmlns:a16="http://schemas.microsoft.com/office/drawing/2014/main" id="{A49656D5-DADE-43DC-9724-7B7DD9CBF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4A25006-03BA-4E63-962E-4CB2DFD2F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04 · AERMET Y METEOROLOGÍA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1921896-23B2-4BAA-AC03-73F4B2A56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Datos de superficie y altura</a:t>
            </a:r>
          </a:p>
        </p:txBody>
      </p:sp>
      <p:sp>
        <p:nvSpPr>
          <p:cNvPr id="4" name="module-title">
            <a:extLst xmlns:a="http://schemas.openxmlformats.org/drawingml/2006/main">
              <a:ext uri="{FF2B5EF4-FFF2-40B4-BE49-F238E27FC236}">
                <a16:creationId xmlns:a16="http://schemas.microsoft.com/office/drawing/2014/main" id="{A871B332-51D4-4596-90D1-A090406480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790700"/>
            <a:ext cx="6191250" cy="1885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Meteorología, AERMET y características de superficie</a:t>
            </a:r>
          </a:p>
        </p:txBody>
      </p:sp>
      <p:sp>
        <p:nvSpPr>
          <p:cNvPr id="5" name="module-subtitle">
            <a:extLst xmlns:a="http://schemas.openxmlformats.org/drawingml/2006/main">
              <a:ext uri="{FF2B5EF4-FFF2-40B4-BE49-F238E27FC236}">
                <a16:creationId xmlns:a16="http://schemas.microsoft.com/office/drawing/2014/main" id="{CBD320F0-1A23-46A1-A636-F2480512C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943350"/>
            <a:ext cx="5905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EAF4F5"/>
                </a:solidFill>
              </a:defRPr>
            </a:pPr>
            <a:r>
              <a:rPr sz="1500" b="0">
                <a:solidFill>
                  <a:srgbClr val="EAF4F5"/>
                </a:solidFill>
              </a:rPr>
              <a:t>Construir archivos meteorológicos representativos, completos y trazables.</a:t>
            </a:r>
          </a:p>
        </p:txBody>
      </p:sp>
      <p:sp>
        <p:nvSpPr>
          <p:cNvPr id="6" name="photo-border">
            <a:extLst xmlns:a="http://schemas.openxmlformats.org/drawingml/2006/main">
              <a:ext uri="{FF2B5EF4-FFF2-40B4-BE49-F238E27FC236}">
                <a16:creationId xmlns:a16="http://schemas.microsoft.com/office/drawing/2014/main" id="{EE817C7A-00F1-4496-A8BE-2F696D2CF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fb91a83875547ec"/>
          <a:srcRect xmlns:a="http://schemas.openxmlformats.org/drawingml/2006/main" l="13649" t="0" r="1364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3429000"/>
          </a:xfrm>
          <a:prstGeom xmlns:a="http://schemas.openxmlformats.org/drawingml/2006/main" prst="roundRect">
            <a:avLst>
              <a:gd name="adj" fmla="val 3333"/>
            </a:avLst>
          </a:prstGeom>
        </p:spPr>
      </p:pic>
      <p:sp>
        <p:nvSpPr>
          <p:cNvPr id="8" name="photo-caption-bg">
            <a:extLst xmlns:a="http://schemas.openxmlformats.org/drawingml/2006/main">
              <a:ext uri="{FF2B5EF4-FFF2-40B4-BE49-F238E27FC236}">
                <a16:creationId xmlns:a16="http://schemas.microsoft.com/office/drawing/2014/main" id="{6D5827A2-2950-4807-8FA9-D71F2BF59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543425"/>
            <a:ext cx="442912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E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photo-caption">
            <a:extLst xmlns:a="http://schemas.openxmlformats.org/drawingml/2006/main">
              <a:ext uri="{FF2B5EF4-FFF2-40B4-BE49-F238E27FC236}">
                <a16:creationId xmlns:a16="http://schemas.microsoft.com/office/drawing/2014/main" id="{B78872B5-0570-4174-AFCB-DB587A116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469582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AERMET Y METEOROLOGÍA · APLICACIÓN PROFESIONAL</a:t>
            </a:r>
          </a:p>
        </p:txBody>
      </p:sp>
      <p:sp>
        <p:nvSpPr>
          <p:cNvPr id="10" name="footer">
            <a:extLst xmlns:a="http://schemas.openxmlformats.org/drawingml/2006/main">
              <a:ext uri="{FF2B5EF4-FFF2-40B4-BE49-F238E27FC236}">
                <a16:creationId xmlns:a16="http://schemas.microsoft.com/office/drawing/2014/main" id="{2C62D75E-94B4-4EBD-ADFC-3557A46C9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04</a:t>
            </a:r>
          </a:p>
        </p:txBody>
      </p:sp>
      <p:sp>
        <p:nvSpPr>
          <p:cNvPr id="11" name="page">
            <a:extLst xmlns:a="http://schemas.openxmlformats.org/drawingml/2006/main">
              <a:ext uri="{FF2B5EF4-FFF2-40B4-BE49-F238E27FC236}">
                <a16:creationId xmlns:a16="http://schemas.microsoft.com/office/drawing/2014/main" id="{434BC0ED-B053-4C58-A42A-EED571F29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01</a:t>
            </a:r>
          </a:p>
        </p:txBody>
      </p:sp>
      <p:sp>
        <p:nvSpPr>
          <p:cNvPr id="12" name="logo-mark">
            <a:extLst xmlns:a="http://schemas.openxmlformats.org/drawingml/2006/main">
              <a:ext uri="{FF2B5EF4-FFF2-40B4-BE49-F238E27FC236}">
                <a16:creationId xmlns:a16="http://schemas.microsoft.com/office/drawing/2014/main" id="{61A7051E-3B3B-4AAE-9842-4EA384F19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logo-text">
            <a:extLst xmlns:a="http://schemas.openxmlformats.org/drawingml/2006/main">
              <a:ext uri="{FF2B5EF4-FFF2-40B4-BE49-F238E27FC236}">
                <a16:creationId xmlns:a16="http://schemas.microsoft.com/office/drawing/2014/main" id="{5DE96FF1-0DCB-49F7-A052-2501B6139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05779421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CCF86DB1-DCB1-41CE-95F8-1685DCB4E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9460A90-E06F-4C25-B2F6-0F3A9B84A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04 · AERMET Y METEOROLOGÍA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523E52D-F84E-4E3E-8FBD-88115B4A5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Albedo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D564349C-CADA-4CA6-9874-D82EBA024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Albedo: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93521D87-4829-4101-B34A-20BE95344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E03C6E46-9D7A-4564-9D9C-EA5BA78AF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Años meteorológicos;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DA9E52AD-C931-4B21-B7EE-546D03FC1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71725948-12A8-4607-A5E7-7A57688AD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MB = Σ(P_i−O_i)/n. Resultado en unidad.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2D492E97-B908-4022-8AAB-F276B94A4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EEFA9FA8-6E5F-48E8-BCE8-F5107F559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Appendix W, 40 CFR Part 51.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1410D076-5D08-4A54-836F-21E3B3F9BF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FCEC38EC-45CC-4007-80E1-6DC8AC4EE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4: AERMET y meteorología.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088FFF0B-287D-4EEF-8A23-F8925B0AE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62140239fdb43ab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6208AA2C-D79C-46E5-A3A5-C536A6A7B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WORKFLOW · MÓDULO 04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8089CDC7-2BAF-4D92-A7AB-9CFFCA697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Sesgo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A6FEEFBF-C30F-4940-989A-D49823619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E56CB26F-F282-4696-A34D-8545D1D98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MB = Σ(P_i−O_i)/n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A38B91E3-52C2-45DA-B8E4-58875C73C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unidad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8A62869F-5EEA-417C-8210-F64430A67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Aplicar al comparar estaciones o datos modelados.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CF226B92-29A7-4F64-AE77-9990E6AD9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04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3C8F3F84-7C4A-4AA6-93D5-7ED125867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10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F734380F-F73F-4C0A-8C4C-EF8375C63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3E403AD9-12FE-4097-9309-CB37A245B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44472192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82FD8D76-65FF-40E6-BE59-F312D9A9E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9465805-3A9B-4BE2-B647-85F156556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04 · AERMET Y METEOROLOGÍA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0207C6D-67BE-45B3-813E-836C651FF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Relación de Bowen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4CB4B59A-35C7-44F4-9DB5-789A812DB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Relación de Bowen: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63D528A3-1550-4092-A6F0-9A08DDAD2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7840E60B-9C85-4643-85CE-2EBD6CD1D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Horas válidas;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0FCD7EEE-487C-469B-9852-1C4CA3F36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53A8A042-7CBC-4B70-B7E6-20342E4AF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K = N_válidos/N_total·100. Resultado en %.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ACBE5B80-6438-4CF6-9389-8C7912BF9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DF0E89EB-1A7C-4879-9AF6-39478AFF4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D.S. 010-2019-MINAM.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C3F049E2-76FD-463A-BDEB-8B3C1066F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81BDCAC5-3B8E-484B-9172-40042B931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4: AERMET y meteorología.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80184EBF-3338-4AB6-800A-B1BE6EFEF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c80aea10a5b49ef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B8C540F6-3724-428F-935D-D119AAC68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QUALITY · MÓDULO 04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8BFBA6AC-C7C1-4227-B5C7-4A5AC45FB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Cobertura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FE936DB4-57CC-4ABF-AF89-8C5772E59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7847BB9F-F099-46D9-8D2A-96AD834E8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K = N_válidos/N_total·100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B052C6D8-6206-42AA-AB0F-B3DE10BCF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2BBF625F-5464-4E2E-94E7-C366EC6C0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Reportar por variable y periodo.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7177D7D0-4466-4132-9B49-3942E1B95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04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70E0183D-594C-4FAC-8F19-758FFC5A5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11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5DB6CBC7-5493-4348-9FEA-B73BC93B7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FA2C3694-A13A-426A-B8E4-8303AEA56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444880142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7974D159-EC08-4C27-B240-5AE2978DD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214705BE-E689-4356-A85B-86FD9ACAD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04 · AERMET Y METEOROLOGÍA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4061536-A915-4887-AC88-4EBC47D07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Rugosidad superficial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3648E417-54CD-4B57-BA8C-D65A2D589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Rugosidad superficial: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0F84ACCC-13B7-46EC-8D0B-9298F747D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D2A4B7D1-CA89-43DB-BA93-CC8823ECA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Horas esperadas;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5D4E3D71-7716-4EC0-9BFC-297721AFD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9B8B1ACB-1E3D-4F06-943E-1173C64C6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ū = Σu_i/n ; v̄ = Σv_i/n. Resultado en m/s.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60A5EA53-378C-4C14-A30E-91D87B0A7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10CC35A0-58EA-40AE-BAA9-BAF3C3875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AERMET User's Guide v26135.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6590E15C-D55B-470D-8968-96843AA49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D703B93A-7D03-4A10-AB3E-1B8114356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4: AERMET y meteorología.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108E808C-1825-43A1-9303-A17D97025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74f98f14137465e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B7FBBE67-354D-46A0-8064-47200E3E4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CASE · MÓDULO 04</a:t>
            </a:r>
          </a:p>
        </p:txBody>
      </p:sp>
      <p:sp>
        <p:nvSpPr>
          <p:cNvPr id="16" name="case-title">
            <a:extLst xmlns:a="http://schemas.openxmlformats.org/drawingml/2006/main">
              <a:ext uri="{FF2B5EF4-FFF2-40B4-BE49-F238E27FC236}">
                <a16:creationId xmlns:a16="http://schemas.microsoft.com/office/drawing/2014/main" id="{0A59D74D-EFB9-4EBE-9D0E-80C67B778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09925"/>
            <a:ext cx="4048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2BC3D"/>
                </a:solidFill>
              </a:defRPr>
            </a:pPr>
            <a:r>
              <a:rPr sz="1275" b="1">
                <a:solidFill>
                  <a:srgbClr val="F2BC3D"/>
                </a:solidFill>
              </a:rPr>
              <a:t>Caso profesional resuelto: Caso profesional parametrizado: estación costera</a:t>
            </a:r>
          </a:p>
        </p:txBody>
      </p:sp>
      <p:sp>
        <p:nvSpPr>
          <p:cNvPr id="17" name="case-data">
            <a:extLst xmlns:a="http://schemas.openxmlformats.org/drawingml/2006/main">
              <a:ext uri="{FF2B5EF4-FFF2-40B4-BE49-F238E27FC236}">
                <a16:creationId xmlns:a16="http://schemas.microsoft.com/office/drawing/2014/main" id="{4D7B374F-5A3D-4FDA-859D-07C66C068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714750"/>
            <a:ext cx="4048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/>
                </a:solidFill>
              </a:defRPr>
            </a:pPr>
            <a:r>
              <a:rPr sz="1125" b="0">
                <a:solidFill>
                  <a:srgbClr val="FFFFFF"/>
                </a:solidFill>
              </a:rPr>
              <a:t>5 años; 96,8 % viento válido; sectores mar–desierto–urbano; sondeo a 110 km</a:t>
            </a:r>
          </a:p>
        </p:txBody>
      </p:sp>
      <p:sp>
        <p:nvSpPr>
          <p:cNvPr id="18" name="case-result-bg">
            <a:extLst xmlns:a="http://schemas.openxmlformats.org/drawingml/2006/main">
              <a:ext uri="{FF2B5EF4-FFF2-40B4-BE49-F238E27FC236}">
                <a16:creationId xmlns:a16="http://schemas.microsoft.com/office/drawing/2014/main" id="{A3EB44BC-C6A9-4F78-A9FD-D5FF41263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438650"/>
            <a:ext cx="40957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B80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se-result">
            <a:extLst xmlns:a="http://schemas.openxmlformats.org/drawingml/2006/main">
              <a:ext uri="{FF2B5EF4-FFF2-40B4-BE49-F238E27FC236}">
                <a16:creationId xmlns:a16="http://schemas.microsoft.com/office/drawing/2014/main" id="{5D9CAFA9-B3B2-49AC-B833-D92D0AB15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543425"/>
            <a:ext cx="37909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la representatividad se justifica por régimen, exposición, superficie y sensibilidad, no solo por distancia</a:t>
            </a:r>
          </a:p>
        </p:txBody>
      </p:sp>
      <p:sp>
        <p:nvSpPr>
          <p:cNvPr id="20" name="case-source">
            <a:extLst xmlns:a="http://schemas.openxmlformats.org/drawingml/2006/main">
              <a:ext uri="{FF2B5EF4-FFF2-40B4-BE49-F238E27FC236}">
                <a16:creationId xmlns:a16="http://schemas.microsoft.com/office/drawing/2014/main" id="{12DA13AA-7EC1-4D1A-8F4F-9934BBA3C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029200"/>
            <a:ext cx="4048125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75" b="0">
                <a:solidFill>
                  <a:srgbClr val="9EB6C4"/>
                </a:solidFill>
              </a:defRPr>
            </a:pPr>
            <a:r>
              <a:rPr sz="675" b="0">
                <a:solidFill>
                  <a:srgbClr val="9EB6C4"/>
                </a:solidFill>
              </a:rPr>
              <a:t>Caso didáctico parametrizado; sustituir por datos medidos y aprobados del proyecto.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082A5A37-060F-4211-83AE-4CD7F4B42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04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797B4247-2C2F-43F1-A8AF-862EF890B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12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D0AA5F0F-107D-4DC8-B725-041C5B44F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75BC8A65-775B-4BBF-85E3-694D66B6E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03921254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8CA3FD73-C08D-47F8-82BA-3B1B279A0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C2C6FAC-BFAE-4316-A9F1-853D0F1AB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04 · AERMET Y METEOROLOGÍA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35F58A2-EA64-4D14-889B-BC99E8C83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Sectores y estacionalidad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391654A2-E08F-4C71-9B69-B26815281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Sectores y estacionalidad: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7FFA57C3-5F0A-4FD9-B947-2B04D3FA5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85781DA2-BD24-4DCE-99DC-B5EAF1E46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Velocidad media;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6FC83E06-2127-4F45-9626-8FAE65CC4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B15E870B-D471-4890-BC69-5F1C9ABF4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U(z)=u*/κ·ln(z/z₀). Resultado en m/s.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F4763511-6D3B-4BC0-9D57-6540F704E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557802FC-39B6-42D1-A5BC-12EA26BEE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AERSURFACE User's Guide.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1B9A0C2A-4818-4834-B567-ED32CE2BA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00389A7E-63B3-49C0-91CE-0C4C0B3E0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4: AERMET y meteorología.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A27EEDBC-E5CA-4B03-9A62-A1A05F86B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84e8fea0b6c4ca9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8DF072D5-7A65-42EA-A95F-5633EB30A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04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90BFE5E4-E0DB-4C92-B534-EE2C278D2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Rugosidad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5300EA0A-67ED-492A-9A6F-854235E22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BDC890EE-4A04-4A56-8AB8-14BE4F0E4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U(z)=u*/κ·ln(z/z₀)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2AE290EC-7720-4ABC-902B-754F20576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m/s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0DA89F4E-D3C0-42DC-AACF-AA49BE8B4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Perfil neutral simplificado.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D08F317E-7004-4AD6-BD6A-4862797CF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04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89C8E875-5FC4-42F6-9E03-4E1774C58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13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3CB10C2F-4BD3-43A2-84F4-3B66670FF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7AE4E65E-7CA5-466A-A487-80FC007DE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110676307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DA990524-7D84-4CB2-A0E2-A281B7859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1A41865A-46DF-47AA-8730-BD1A8B02E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04 · AERMET Y METEOROLOGÍA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29E4672-A16B-4046-B5EA-1BBE71EE5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Precipitación y humedad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6522701B-5FAA-4B5C-B0EC-28DC2F7F8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Precipitación y humedad: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1F5D2EA2-BF7C-4B95-B5F8-CD4978058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347DD191-9050-4A97-BCC5-98F229E95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Rugosidad;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A1DEA16B-045C-4662-ABE1-F62FF5C1B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D168FAA7-19AA-45FE-9D13-3D68792FE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β = H/LE. Resultado en —.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534A8B92-D318-4A92-9653-EFBA4AC1F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5D2C7D93-549E-4096-BBE7-3C969731E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WMO-No. 8.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EEA02121-4228-4B1E-9E23-FF4C58100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4112E594-072D-4800-B422-FDE4B7AB3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4: AERMET y meteorología.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082CBCF0-283E-4C48-9278-248CFB0A1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aece4da8e9a41fe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8D659800-59D2-4946-89D9-65384C52C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04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6EF42579-2AF6-456B-8AB4-0A392869F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Precipitación y humedad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f17fd3e343cb40f5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5DA2CB12-661E-47FD-8A2B-3B3204570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Índice didáctico normalizado; no representa mediciones reales.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142C1B33-22A9-409B-9654-3CF920B60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04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BD09F84A-CDDD-429C-BC02-CDA449FA8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14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A5753BFD-3D6C-4F85-91DA-3ADBCBED9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33C02BFF-F99A-410F-BC28-AEB5419D1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24515415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DCFB36AF-CB31-4AF2-8119-DEAE0DE64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7D373648-63FD-4BC6-852E-DD04B4C54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04 · AERMET Y METEOROLOGÍA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341E746-AD71-4600-BF21-CC3B08C64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QA/QC horario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A4269592-2B8A-404C-88DB-C7BA9F310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QA/QC horario: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D2329F94-1CCE-4DD7-84DC-4A2550C8E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6403A0AE-BB2B-4439-91F2-34B301588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Años meteorológicos;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C2135D9C-AC57-42C9-AFCE-15F9A6E56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8744EFEC-07C0-4898-8F7C-25F9B0658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MB = Σ(P_i−O_i)/n. Resultado en unidad.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73DC4044-D3F7-4D18-9725-8B347D24A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8C5CE409-1511-41C2-A8EB-17D843333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Appendix W, 40 CFR Part 51.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633B6221-D549-42C8-A601-3F7FA4490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25E97AB2-147E-4464-99C3-47E6E6783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4: AERMET y meteorología.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A648C278-3CBE-4F91-9235-3FD8F8CE9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a7b3e942ed74ac6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7AF4A7D9-F1A9-40F9-AFE5-EA3DFC62F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RISK · MÓDULO 04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9FB2D3EA-22DA-4EE4-ABEC-F19EB1F47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Sesgo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91827D78-DFF2-4D3A-8CDB-287D4AE9B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630F819D-A173-4258-9B8A-65AC266DD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MB = Σ(P_i−O_i)/n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9B418809-7B48-4255-B5C6-12C2CF13B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unidad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0D1735DA-4464-4A3D-A469-CB0E58258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Aplicar al comparar estaciones o datos modelados.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DFC4A92A-7338-48C2-B178-D3607CD81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04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BE19BB68-6C21-4D1B-A3CA-4A544625C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15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C806904E-DEAC-4513-8430-B034DB77C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FB02AC17-72CA-4FFC-9434-D120599B7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02283548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63EC22E0-7014-44F7-B9E7-5F681295B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51AC616-E0DA-4D30-AD3C-2C90C71C2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04 · AERMET Y METEOROLOGÍA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88E2C93-C56C-4455-9489-8A3603C68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Persistencia y sustitución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BCC8E981-C0DC-4885-9A60-5B1DAD11C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Persistencia y sustitución: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60374F13-18B7-4A7F-884D-75C4B6B24A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13B74142-D4C0-4CAB-BD6B-3DE8593AD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Horas válidas;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C68BEFA9-43B2-49A0-9BBC-FDA898A2F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348F70A8-DE92-4850-8E67-324C6C6874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K = N_válidos/N_total·100. Resultado en %.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6411953B-4124-4199-BC28-42FA53157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496B5AA4-F19B-4E27-A225-5511EBE31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D.S. 010-2019-MINAM.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3332E669-D935-41BD-8D8C-05BEDE2D1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0DC38367-0CE2-46C9-8C97-56FEB4338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4: AERMET y meteorología.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6CD43F16-94E0-49EF-A888-0FEE0DEEB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bab5e4094ad435b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084CDDA5-3698-4FD0-9F99-5BB9CF955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CASE · MÓDULO 04</a:t>
            </a:r>
          </a:p>
        </p:txBody>
      </p:sp>
      <p:sp>
        <p:nvSpPr>
          <p:cNvPr id="16" name="case-title">
            <a:extLst xmlns:a="http://schemas.openxmlformats.org/drawingml/2006/main">
              <a:ext uri="{FF2B5EF4-FFF2-40B4-BE49-F238E27FC236}">
                <a16:creationId xmlns:a16="http://schemas.microsoft.com/office/drawing/2014/main" id="{CD6FA18F-0CE7-4517-A56C-4A1216F91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09925"/>
            <a:ext cx="4048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2BC3D"/>
                </a:solidFill>
              </a:defRPr>
            </a:pPr>
            <a:r>
              <a:rPr sz="1275" b="1">
                <a:solidFill>
                  <a:srgbClr val="F2BC3D"/>
                </a:solidFill>
              </a:rPr>
              <a:t>Caso profesional resuelto: Caso profesional parametrizado: estación costera</a:t>
            </a:r>
          </a:p>
        </p:txBody>
      </p:sp>
      <p:sp>
        <p:nvSpPr>
          <p:cNvPr id="17" name="case-data">
            <a:extLst xmlns:a="http://schemas.openxmlformats.org/drawingml/2006/main">
              <a:ext uri="{FF2B5EF4-FFF2-40B4-BE49-F238E27FC236}">
                <a16:creationId xmlns:a16="http://schemas.microsoft.com/office/drawing/2014/main" id="{0B6BAC92-E69B-423E-A3A2-EF9A07246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714750"/>
            <a:ext cx="4048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/>
                </a:solidFill>
              </a:defRPr>
            </a:pPr>
            <a:r>
              <a:rPr sz="1125" b="0">
                <a:solidFill>
                  <a:srgbClr val="FFFFFF"/>
                </a:solidFill>
              </a:rPr>
              <a:t>5 años; 96,8 % viento válido; sectores mar–desierto–urbano; sondeo a 110 km</a:t>
            </a:r>
          </a:p>
        </p:txBody>
      </p:sp>
      <p:sp>
        <p:nvSpPr>
          <p:cNvPr id="18" name="case-result-bg">
            <a:extLst xmlns:a="http://schemas.openxmlformats.org/drawingml/2006/main">
              <a:ext uri="{FF2B5EF4-FFF2-40B4-BE49-F238E27FC236}">
                <a16:creationId xmlns:a16="http://schemas.microsoft.com/office/drawing/2014/main" id="{9C11314A-CC1C-46CB-BC9A-8B99929C2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438650"/>
            <a:ext cx="40957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B80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se-result">
            <a:extLst xmlns:a="http://schemas.openxmlformats.org/drawingml/2006/main">
              <a:ext uri="{FF2B5EF4-FFF2-40B4-BE49-F238E27FC236}">
                <a16:creationId xmlns:a16="http://schemas.microsoft.com/office/drawing/2014/main" id="{C141E42B-ADC6-4DBA-A472-BC482B76B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543425"/>
            <a:ext cx="37909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la representatividad se justifica por régimen, exposición, superficie y sensibilidad, no solo por distancia</a:t>
            </a:r>
          </a:p>
        </p:txBody>
      </p:sp>
      <p:sp>
        <p:nvSpPr>
          <p:cNvPr id="20" name="case-source">
            <a:extLst xmlns:a="http://schemas.openxmlformats.org/drawingml/2006/main">
              <a:ext uri="{FF2B5EF4-FFF2-40B4-BE49-F238E27FC236}">
                <a16:creationId xmlns:a16="http://schemas.microsoft.com/office/drawing/2014/main" id="{AF8D03E4-9AB1-44C0-AF23-3262817CA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029200"/>
            <a:ext cx="4048125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75" b="0">
                <a:solidFill>
                  <a:srgbClr val="9EB6C4"/>
                </a:solidFill>
              </a:defRPr>
            </a:pPr>
            <a:r>
              <a:rPr sz="675" b="0">
                <a:solidFill>
                  <a:srgbClr val="9EB6C4"/>
                </a:solidFill>
              </a:rPr>
              <a:t>Caso didáctico parametrizado; sustituir por datos medidos y aprobados del proyecto.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7AFB85A2-4D63-4443-8D85-2520B1BDE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04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A12B4418-BC62-45B2-B21A-A759EA5AF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16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E8AD2D79-3D55-46C2-AF2D-6675641F1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C64D132D-89A7-45D1-9E13-9EB93ABE5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463182901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8FD20D7A-C261-4C15-B83B-8DD4FF93A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517310B-B85A-4E12-A3C7-4E665A287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04 · AERMET Y METEOROLOGÍA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BCB1252-AF80-46BB-83FF-E279B45DE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AERMET etapas 1–3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298A03B4-D22D-4C7F-9CD5-76E88ED5E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AERMET etapas 1–3: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809BF71B-5ECA-48D3-9E38-E0C92A4B3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5C07535C-2C6D-439E-B2FE-4676BF23B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Horas esperadas;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4D8D3484-7CD5-46DC-AA34-98EFE2718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85688F05-B680-418F-A8B6-7A6DB5A02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ū = Σu_i/n ; v̄ = Σv_i/n. Resultado en m/s.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AAA455E7-8771-4FC1-A859-E46892F34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0A6B79EB-6799-4B37-8DD3-FBB0ACB897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AERMET User's Guide v26135.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E732F6C0-8074-4DC3-A3AD-313EB3E78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FFED3F64-5552-46D6-8CBE-93C936641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4: AERMET y meteorología.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557DE2A6-1080-4E69-8919-D93AA63B0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e17a6e7f8c34619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B4928622-7589-473E-9922-C8C31C8FA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SCENARIO · MÓDULO 04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3CB7EEC0-2E7A-48CC-B1A6-844EBF362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Vector medio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B89A167A-C46C-4B9F-BF7C-B39A0B59D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C235CA54-B0DA-4DDD-82F1-B6DF4FC8B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ū = Σu_i/n ; v̄ = Σv_i/n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F6EDD30D-3E92-4070-B3F6-3DB5F09A4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m/s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D133B1B4-F56F-446D-B4FC-6A3043F99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Promediar componentes, no direcciones angulares.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BCAFE907-8247-471F-AFCE-5B43A145D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04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8C00DFBA-D1C1-40CE-BCCA-FC5E1279D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17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6CC900C8-AE15-4805-84FB-498CB0F63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0B5AF9B2-C08B-4C0E-B874-DC728B120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076651553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F22C3481-8F4C-4BA2-B8F9-E08BC2F1F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8AD6582-0699-4C50-884D-DEF7BC1D3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04 · AERMET Y METEOROLOGÍA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E10CD7E-765E-4A28-A067-88E5B8D0B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Archivos SFC y PFL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BDE6A134-87D2-482B-9F48-47BE993EA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Archivos SFC y PFL: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5F30684B-D567-4E98-A3AB-428F1DE43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B7900C26-A629-4D80-91A0-3FBAD3281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Velocidad media;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1345BBD7-37E5-408E-AB5D-C2C25A180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E9791B04-3AA4-46E7-84E8-0DE86D210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U(z)=u*/κ·ln(z/z₀). Resultado en m/s.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4DB88FCD-6D66-492A-A45E-0F4CB6B77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7BD87A4B-3F85-4F36-B499-D0FEC63FE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AERSURFACE User's Guide.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6B6AEC7E-08E1-4E2C-BF05-88F566FD7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FEC2D871-8768-4E8E-93E1-0D0FAAA51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4: AERMET y meteorología.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93E5A534-0F88-4518-B1FC-A24F87EC9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98986f43e894186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D0C6E9BB-058D-440D-84DF-3962232D7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04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A3D35ED6-004E-40EB-91C5-A47C50045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Archivos SFC y PFL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18d608dbf55846d5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80C8408C-8C2D-4005-84F6-8134DAE22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Índice didáctico normalizado; no representa mediciones reales.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C8B0B889-2CA9-4E7F-A446-F463BDC6A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04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916B53B6-BD98-4E80-8BFD-25998D2F5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18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D0E024D8-623E-4AB7-8F16-8FE21341A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6429F934-2C04-4AB1-BB14-A451FEA9B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016347869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BA6A5358-C0C3-4D1C-B982-3AF9C30C3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8199A9C-890F-4426-B87C-6F3AE2082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04 · AERMET Y METEOROLOGÍA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F4E0FFF-DFB7-479E-BD46-2EB37CB20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Caso: costa desértica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C73CB845-7D4A-42C8-95EC-D20118936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Caso: costa desértica: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E451C234-6B92-43EF-91B5-9CE5B975C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0BB3E207-A0BD-4B7B-A699-CE9857C37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Rugosidad;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F615C7E2-7CBF-4FA2-9700-47EDC7F361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BE60B2D0-3F8B-46F0-892C-61DF690D8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β = H/LE. Resultado en —.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ACCB55A8-86A2-4E22-ADF6-0AD37F081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52855F6F-D898-41D8-97D1-EF26137F9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WMO-No. 8.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14A0503E-6208-40C6-B936-C84EF4815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D7114288-0D78-4295-9143-E5BCEE095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4: AERMET y meteorología.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69AB6DE7-D899-4282-A30F-A3E1C0D9D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098325e7a51445d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0F76E332-EC31-4BDE-8601-C69DE9D0D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DELIVERABLE · MÓDULO 04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633DCADA-E338-4A4C-8D00-62474A434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Bowen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1050B14D-52EB-440E-85EF-4923B124B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EFD00FC8-C926-453D-B2BD-BE200DB02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β = H/LE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0C110FFB-7962-40C2-AF02-F75B0F044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—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659E82F2-F2A6-4D1F-B49E-91E360256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Depende de humedad y cobertura superficial.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C03236BD-0A4B-48D6-AAC9-67D4EA958A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04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B0EF03DA-07EE-4A60-B2BB-7A2D86A6C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19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D2C006FA-D02D-426B-BDAD-D10D68FC2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54E6630B-5416-4B25-9403-7A527A7BC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83337832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accent">
            <a:extLst xmlns:a="http://schemas.openxmlformats.org/drawingml/2006/main">
              <a:ext uri="{FF2B5EF4-FFF2-40B4-BE49-F238E27FC236}">
                <a16:creationId xmlns:a16="http://schemas.microsoft.com/office/drawing/2014/main" id="{5CB8CAA0-2A12-4A85-80B7-5F5A56732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5AC8603F-7655-49ED-B28A-154835255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04 · AERMET Y METEOROLOGÍA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54470AD-5F86-483F-9747-0ADFE3C85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Estación representativa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2A67F1CA-8FE7-41D6-9808-4E41FAE8B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Estación representativa: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A878CD20-0B4C-454A-ADFD-760FAC2E4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71B74E96-9847-45EF-946F-A9E17AA12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Horas esperadas;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0EC51231-A6D0-4735-AC40-BDB980117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7A966D83-72A3-474C-AF0D-1B68B5036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ū = Σu_i/n ; v̄ = Σv_i/n. Resultado en m/s.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395F29CF-4146-46BB-8224-7DDC9CB85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0A4CCE44-4FF4-4C45-B75E-75798E072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AERMET User's Guide v26135.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B73AF0CD-ACB2-4EB0-87D4-0A5D25316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0171DB47-3523-4A51-99B5-3D24E8BA9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4: AERMET y meteorología.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383A5192-C103-4CAE-86A3-A0704BBC7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76eee57a24c4851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0CDB8451-24B4-4F4B-8FFA-C0AE5D972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NORM · MÓDULO 04</a:t>
            </a:r>
          </a:p>
        </p:txBody>
      </p:sp>
      <p:sp>
        <p:nvSpPr>
          <p:cNvPr id="16" name="norm-title">
            <a:extLst xmlns:a="http://schemas.openxmlformats.org/drawingml/2006/main">
              <a:ext uri="{FF2B5EF4-FFF2-40B4-BE49-F238E27FC236}">
                <a16:creationId xmlns:a16="http://schemas.microsoft.com/office/drawing/2014/main" id="{BFC6D45F-03D1-4E97-A734-43F7C2D60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MATRIZ NORMATIVA</a:t>
            </a:r>
          </a:p>
        </p:txBody>
      </p:sp>
      <p:sp>
        <p:nvSpPr>
          <p:cNvPr id="17" name="norm-1">
            <a:extLst xmlns:a="http://schemas.openxmlformats.org/drawingml/2006/main">
              <a:ext uri="{FF2B5EF4-FFF2-40B4-BE49-F238E27FC236}">
                <a16:creationId xmlns:a16="http://schemas.microsoft.com/office/drawing/2014/main" id="{6A3637D5-D9A3-4875-B7AD-F14EBA770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5623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01  AERMET User's Guide v26135</a:t>
            </a:r>
          </a:p>
        </p:txBody>
      </p:sp>
      <p:sp>
        <p:nvSpPr>
          <p:cNvPr id="18" name="norm-2">
            <a:extLst xmlns:a="http://schemas.openxmlformats.org/drawingml/2006/main">
              <a:ext uri="{FF2B5EF4-FFF2-40B4-BE49-F238E27FC236}">
                <a16:creationId xmlns:a16="http://schemas.microsoft.com/office/drawing/2014/main" id="{8294357C-FE6D-47D5-8AAC-0D4FA010C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1719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EAF4F5"/>
                </a:solidFill>
              </a:defRPr>
            </a:pPr>
            <a:r>
              <a:rPr sz="1200" b="0">
                <a:solidFill>
                  <a:srgbClr val="EAF4F5"/>
                </a:solidFill>
              </a:rPr>
              <a:t>02  AERSURFACE User's Guide</a:t>
            </a:r>
          </a:p>
        </p:txBody>
      </p:sp>
      <p:sp>
        <p:nvSpPr>
          <p:cNvPr id="19" name="norm-note">
            <a:extLst xmlns:a="http://schemas.openxmlformats.org/drawingml/2006/main">
              <a:ext uri="{FF2B5EF4-FFF2-40B4-BE49-F238E27FC236}">
                <a16:creationId xmlns:a16="http://schemas.microsoft.com/office/drawing/2014/main" id="{A986A7CD-3E31-4945-8F4E-029951F23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29175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Edición · alcance · adopción · evidencia</a:t>
            </a:r>
          </a:p>
        </p:txBody>
      </p:sp>
      <p:sp>
        <p:nvSpPr>
          <p:cNvPr id="20" name="footer">
            <a:extLst xmlns:a="http://schemas.openxmlformats.org/drawingml/2006/main">
              <a:ext uri="{FF2B5EF4-FFF2-40B4-BE49-F238E27FC236}">
                <a16:creationId xmlns:a16="http://schemas.microsoft.com/office/drawing/2014/main" id="{D7E42F48-2D23-4DFC-B2B7-C03F01463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04</a:t>
            </a:r>
          </a:p>
        </p:txBody>
      </p:sp>
      <p:sp>
        <p:nvSpPr>
          <p:cNvPr id="21" name="page">
            <a:extLst xmlns:a="http://schemas.openxmlformats.org/drawingml/2006/main">
              <a:ext uri="{FF2B5EF4-FFF2-40B4-BE49-F238E27FC236}">
                <a16:creationId xmlns:a16="http://schemas.microsoft.com/office/drawing/2014/main" id="{ADF3B0C8-AC86-4B6E-A6BE-F49165855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02</a:t>
            </a:r>
          </a:p>
        </p:txBody>
      </p:sp>
      <p:sp>
        <p:nvSpPr>
          <p:cNvPr id="22" name="logo-mark">
            <a:extLst xmlns:a="http://schemas.openxmlformats.org/drawingml/2006/main">
              <a:ext uri="{FF2B5EF4-FFF2-40B4-BE49-F238E27FC236}">
                <a16:creationId xmlns:a16="http://schemas.microsoft.com/office/drawing/2014/main" id="{933CA2D4-7CF3-4F14-9240-6C0ED23CF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logo-text">
            <a:extLst xmlns:a="http://schemas.openxmlformats.org/drawingml/2006/main">
              <a:ext uri="{FF2B5EF4-FFF2-40B4-BE49-F238E27FC236}">
                <a16:creationId xmlns:a16="http://schemas.microsoft.com/office/drawing/2014/main" id="{F437345C-FC76-41D6-8047-B00091DB8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586867723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CE7CBE73-357B-4EED-8F38-3F7D3A820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38FC50B-BE06-4797-B246-DA09921E0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04 · AERMET Y METEOROLOGÍA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4A6902C-95E5-433E-9F7C-00FDE0AE7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Informe meteorológico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98154246-59DD-4C83-97C8-5F5F61E7B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Informe meteorológico: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7AB18CA3-76F9-4FC0-8FF5-AB89B1980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62062032-32D6-44F3-BA66-F1BB55365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Años meteorológicos;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75C34DDF-A7AC-4692-98E2-8B15DB0A8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D5845EA4-19C7-4D95-AE52-624BDF767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MB = Σ(P_i−O_i)/n. Resultado en unidad.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2DE63723-FEC1-452D-9DA5-4BB10A67C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016F60CE-5FCF-4357-A624-D5D3E7E34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Appendix W, 40 CFR Part 51.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1919CB1D-DD78-4027-97F7-D31D1FE34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B6138766-83A4-4906-852B-BFCA9523E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4: AERMET y meteorología.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2A06D5AA-0632-41C9-8EBD-31086F200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61c86dcaca54b37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9F1B8A93-1D3A-4A99-8C84-AE1FD3358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AUDIT · MÓDULO 04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85CF3E3E-7509-4C0C-9920-2F928605D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Sesgo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5C3AD885-A5F0-45F5-9D65-AD7E56EA5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78234C47-9824-4C6B-8BC9-04E961D02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MB = Σ(P_i−O_i)/n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48D08B31-4888-4247-803F-C951A6825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unidad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C1FD7E3B-358E-41BA-AF2C-2655660FC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Aplicar al comparar estaciones o datos modelados.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F50D5B82-884F-4074-905C-D0F772916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04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69FC3350-FC0B-4BB4-8808-D53332BBA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20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F9FBB303-76AD-4F04-8B48-FDA1B7276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0FFF8D7B-8D25-43CA-A1D0-E759471FB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93439097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4ADAACF4-9148-436C-A892-155AE87E6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D5E5621-A782-4E67-8902-54E2BA77A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04 · AERMET Y METEOROLOGÍA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6E7AF27-D600-4100-9EC6-73D518AAF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Periodo meteorológico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6C555FD9-AF13-4B92-83AD-145DBEFAB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Periodo meteorológico: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479A17B2-9EB8-4F56-B279-4C4DA28D2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0B89387D-2DD1-4736-AB00-EDE45B1B3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Velocidad media;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47345840-F661-4547-BDE0-98539D6FD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05C31A88-5F1A-4429-88CA-EE865C9D3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U(z)=u*/κ·ln(z/z₀). Resultado en m/s.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55E2AEAD-C810-49EE-B064-F25C1226C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6B1EEEE8-DFC1-448A-8563-04EF0E488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AERSURFACE User's Guide.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71E81C36-8F8C-4965-AA94-C9ADEE453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E500C46C-C72B-40F4-8529-8075F771E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4: AERMET y meteorología.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3B0DC3B1-547B-49C8-8507-97FEC8CE4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b6bd7acc37f44b6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D03D78C6-488B-48E6-9B5F-3C9AF5105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04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35C5C416-D2BB-4A88-A66C-1F3B96E95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Rugosidad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A4B6640A-3372-4374-B823-DAFF9AE22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564B04B5-2022-4009-B059-98379507D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U(z)=u*/κ·ln(z/z₀)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699DADC3-7F37-4FD0-AD37-6FF3DBADA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m/s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4233C0F3-3AEB-4635-97AE-BA0F7DF1E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Perfil neutral simplificado.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31CF3146-2049-4C68-9976-0FF0A762C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04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BEA49F9F-1C2B-4704-BE81-2F5CB4D70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03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FB2BA348-BE98-47C4-B66F-4CBC8B913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75AEC0F6-B9C9-4843-99C2-DA132881D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29707784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EB375DF8-1C25-4456-91FF-5E8B27602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4E11DAD-D656-4C18-918F-3BB7B70CC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04 · AERMET Y METEOROLOGÍA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31A50A8-FDC7-472D-809D-DA9B6B6025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Anemometría y exposición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12BE8209-6AF3-4507-999F-B0C60FAF0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Anemometría y exposición: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8257C509-FCA9-4738-8020-ECB6D7912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9AE3F0FF-EC5C-41E2-9CF7-A4BDC52AF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Rugosidad;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BCB1AE31-0167-4AA6-829A-6639949E4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B79DD9FD-AB20-493C-8CF5-163FD8A91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β = H/LE. Resultado en —.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B0D16F67-B007-40B6-A269-E821B804D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43956D05-66A3-4A02-AFC1-46092CAC5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WMO-No. 8.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C5165796-56A1-4DD8-9942-9730BBC5E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21A42B86-176E-4242-A4A7-B7A2C10E4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4: AERMET y meteorología.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4FB30C38-56C0-46C1-8356-48069C1F0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1bdb7cbd8c44060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42F4ADAE-8997-4285-9D2D-1830C549A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04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B94C0549-4F05-4915-9D7C-9F242973A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Anemometría y exposición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01538ea643f04198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AF2E253A-0EBB-4FBD-B614-9B189C3FA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Índice didáctico normalizado; no representa mediciones reales.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6306726F-C1DE-4496-8D69-1B5161113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04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0A8DA78A-E72D-45D6-A684-D22D3539E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04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0E9760BB-FED2-4220-B138-060EBCE59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8078ED72-8C8F-4D31-9277-6356B8F31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73273188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4F26CD41-3E29-4567-B278-E234A1656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2E36E76-48B9-460C-8C54-5AB1C76B8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04 · AERMET Y METEOROLOGÍA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D5D652E-2B3C-41D9-AB34-AAAB1B233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Temperatura, nubosidad y presión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6F19EF87-5DB8-45F7-AB57-3537252B3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Temperatura, nubosidad y presión: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9C3939CF-2F4D-472E-911C-9B0611362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149B4C4A-28E2-4D17-BD8E-DB52E4AC4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Años meteorológicos;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7690772F-0783-4D20-8887-71B8ED5E7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E4791D6B-F347-408D-A05B-F62AE75FC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MB = Σ(P_i−O_i)/n. Resultado en unidad.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926E5546-9FD1-4CBC-B869-D4D64FCBE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6D82202A-8379-4436-88E2-879DA7C68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Appendix W, 40 CFR Part 51.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9AA3DE4B-EA57-4D7E-9946-D66814467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B36DB6CC-9D92-4E7C-B08B-B87EDDF3C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4: AERMET y meteorología.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C96CCDFB-9844-4142-B00D-D604CF7C8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8528b9e7f5c4a35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977C03B3-CB33-42F8-B38C-E556CF2FA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04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F14706E8-7387-465B-B1FA-A45B90177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Sesgo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886877AF-00D6-4B1B-BEDA-B25CE0D24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CC5DAFBE-689E-4716-9367-6FDD714A2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MB = Σ(P_i−O_i)/n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DFDA107A-C2DB-4F7B-B147-32A6DA5DE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unidad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82B8292D-1A94-49C0-A82B-04693A4FF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Aplicar al comparar estaciones o datos modelados.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D4B7EB48-DDB1-474A-A840-3F6811EFB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04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DE56FD1D-62D8-4A6B-B100-5DC7E3EC0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05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46C079C6-CF4D-47BD-8082-1ECD0E0E4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809A0CF7-6C9B-43F5-94E2-CC76FDCF1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39290776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20A290FF-E869-44B6-AD28-941A9A115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8DEB5E8-D457-4C1C-9501-32FBC2EAD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04 · AERMET Y METEOROLOGÍA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E41CEE2-BFB1-4D77-B2A4-55EFFA147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Sondeos y perfiles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DF390C77-B079-4C95-BBD9-0AFEB81E3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Sondeos y perfiles: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8B3A4957-70A8-41DA-9B0E-4309FC7B31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8F0520BD-477B-47E8-8A58-1732E5CDE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Horas válidas;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D743F77A-1E73-449B-882F-9CAE5918B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81B8C5B4-BAEF-4BF0-8B87-660FFEA55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K = N_válidos/N_total·100. Resultado en %.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42FC7D6B-BDA9-426F-AB13-7054EDEDE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71D68F0B-3955-4CEA-804D-4FE499624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D.S. 010-2019-MINAM.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6F0C83F1-F977-456C-9E46-99F7B7C4B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6E84A1C8-B0FD-4B84-81EE-90244D26A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4: AERMET y meteorología.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E607B4EF-116D-4D87-B8B1-9BB9EEC28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e2e70f41ec34468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DCEDECDA-A552-445C-935A-82ACDCEF7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CONCEPT · MÓDULO 04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97221675-B552-4D40-8DC6-65A38EBE0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Cobertura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4BDACEE3-3CC9-4C0E-8487-14A3C92CB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2FD96E14-DBA6-4250-92C0-A11FB4659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K = N_válidos/N_total·100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A6F2F414-E9D6-4BDB-AAE2-391A19DB0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FC58A77A-C6BF-464B-98ED-0DFFB4159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Reportar por variable y periodo.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7575D7F2-6465-4AAA-AAC0-9C63952FC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04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C4A53F51-799C-4C33-9D2E-9CECA9544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06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A4495EDF-F24F-4C0B-88B2-10FBD5679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D467C7A0-7C80-4829-91EB-F495DF989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41009212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accent">
            <a:extLst xmlns:a="http://schemas.openxmlformats.org/drawingml/2006/main">
              <a:ext uri="{FF2B5EF4-FFF2-40B4-BE49-F238E27FC236}">
                <a16:creationId xmlns:a16="http://schemas.microsoft.com/office/drawing/2014/main" id="{B6D4A277-2A05-4DD3-9BE9-D73807341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4728146-F2C4-4961-B751-C081B0B1A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04 · AERMET Y METEOROLOGÍA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5B5C506-BDDB-4BFC-A37D-2E43662BA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Datos onsite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145AD4AD-F782-491A-8274-B5E1CAB1B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Datos onsite: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086E048F-F3A6-41D0-B3A5-2A9CBA136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853FD2B1-9ACA-440E-897F-58670AC4B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Horas esperadas;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68A076F5-3EB2-4788-B910-5D2375410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DB2C7AD8-2ED9-444F-8121-D473D7E80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ū = Σu_i/n ; v̄ = Σv_i/n. Resultado en m/s.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E9DA0889-F6A5-4F24-A80D-092051E08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C95EF913-2BD1-47CF-A9E9-074D53DA7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AERMET User's Guide v26135.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48533774-B082-48D4-AEC3-0FF3E05D3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3AF030D6-6BB9-416D-87C6-CCF4C2C55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4: AERMET y meteorología.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B66AB2B0-61C2-46E9-B26E-0AE686A66F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45b1688fb8d473a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421B2CF5-F35E-4802-8BF4-089E40EA6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NORM · MÓDULO 04</a:t>
            </a:r>
          </a:p>
        </p:txBody>
      </p:sp>
      <p:sp>
        <p:nvSpPr>
          <p:cNvPr id="16" name="norm-title">
            <a:extLst xmlns:a="http://schemas.openxmlformats.org/drawingml/2006/main">
              <a:ext uri="{FF2B5EF4-FFF2-40B4-BE49-F238E27FC236}">
                <a16:creationId xmlns:a16="http://schemas.microsoft.com/office/drawing/2014/main" id="{72BBCE11-E222-4EE0-B445-710B4DA5A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MATRIZ NORMATIVA</a:t>
            </a:r>
          </a:p>
        </p:txBody>
      </p:sp>
      <p:sp>
        <p:nvSpPr>
          <p:cNvPr id="17" name="norm-1">
            <a:extLst xmlns:a="http://schemas.openxmlformats.org/drawingml/2006/main">
              <a:ext uri="{FF2B5EF4-FFF2-40B4-BE49-F238E27FC236}">
                <a16:creationId xmlns:a16="http://schemas.microsoft.com/office/drawing/2014/main" id="{867867FF-8042-4E36-9DED-25C4521E2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5623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01  AERMET User's Guide v26135</a:t>
            </a:r>
          </a:p>
        </p:txBody>
      </p:sp>
      <p:sp>
        <p:nvSpPr>
          <p:cNvPr id="18" name="norm-2">
            <a:extLst xmlns:a="http://schemas.openxmlformats.org/drawingml/2006/main">
              <a:ext uri="{FF2B5EF4-FFF2-40B4-BE49-F238E27FC236}">
                <a16:creationId xmlns:a16="http://schemas.microsoft.com/office/drawing/2014/main" id="{A4A9EC01-0D9D-4F0C-98BD-D8DE61DC0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1719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EAF4F5"/>
                </a:solidFill>
              </a:defRPr>
            </a:pPr>
            <a:r>
              <a:rPr sz="1200" b="0">
                <a:solidFill>
                  <a:srgbClr val="EAF4F5"/>
                </a:solidFill>
              </a:rPr>
              <a:t>02  AERSURFACE User's Guide</a:t>
            </a:r>
          </a:p>
        </p:txBody>
      </p:sp>
      <p:sp>
        <p:nvSpPr>
          <p:cNvPr id="19" name="norm-note">
            <a:extLst xmlns:a="http://schemas.openxmlformats.org/drawingml/2006/main">
              <a:ext uri="{FF2B5EF4-FFF2-40B4-BE49-F238E27FC236}">
                <a16:creationId xmlns:a16="http://schemas.microsoft.com/office/drawing/2014/main" id="{0AE664AC-6BCA-4CF7-8BF6-E1C6F6BF3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29175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Edición · alcance · adopción · evidencia</a:t>
            </a:r>
          </a:p>
        </p:txBody>
      </p:sp>
      <p:sp>
        <p:nvSpPr>
          <p:cNvPr id="20" name="footer">
            <a:extLst xmlns:a="http://schemas.openxmlformats.org/drawingml/2006/main">
              <a:ext uri="{FF2B5EF4-FFF2-40B4-BE49-F238E27FC236}">
                <a16:creationId xmlns:a16="http://schemas.microsoft.com/office/drawing/2014/main" id="{00688F5B-CE91-4A75-BF4A-AFF3EF649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04</a:t>
            </a:r>
          </a:p>
        </p:txBody>
      </p:sp>
      <p:sp>
        <p:nvSpPr>
          <p:cNvPr id="21" name="page">
            <a:extLst xmlns:a="http://schemas.openxmlformats.org/drawingml/2006/main">
              <a:ext uri="{FF2B5EF4-FFF2-40B4-BE49-F238E27FC236}">
                <a16:creationId xmlns:a16="http://schemas.microsoft.com/office/drawing/2014/main" id="{56B393E8-0E58-4DAF-82F6-5F2D5DDB9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07</a:t>
            </a:r>
          </a:p>
        </p:txBody>
      </p:sp>
      <p:sp>
        <p:nvSpPr>
          <p:cNvPr id="22" name="logo-mark">
            <a:extLst xmlns:a="http://schemas.openxmlformats.org/drawingml/2006/main">
              <a:ext uri="{FF2B5EF4-FFF2-40B4-BE49-F238E27FC236}">
                <a16:creationId xmlns:a16="http://schemas.microsoft.com/office/drawing/2014/main" id="{700869C6-AC11-43E5-B7BC-6FD613BD1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logo-text">
            <a:extLst xmlns:a="http://schemas.openxmlformats.org/drawingml/2006/main">
              <a:ext uri="{FF2B5EF4-FFF2-40B4-BE49-F238E27FC236}">
                <a16:creationId xmlns:a16="http://schemas.microsoft.com/office/drawing/2014/main" id="{DE7ABD1D-BBBC-4190-8C1C-0760E9175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0144885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6B3923D6-5D9B-46E0-B350-779646CA1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9C1FC66-FB0A-4334-81D5-B69A64E96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04 · AERMET Y METEOROLOGÍA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6AB4F63-B185-49B1-AA94-FE068DFED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AERMINUTE y vientos calmados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7D6E782A-1AC5-48F6-97E1-58336B2AC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AERMINUTE y vientos calmados: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EEF7A81C-05B1-4153-9492-2C20F6DA3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146F6F54-4520-455C-97CB-CCC19314E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Velocidad media;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C7CBA08C-3CD4-43ED-8024-D96CE4F6E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C197D1E0-22B8-4C23-B7C3-A183964CE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U(z)=u*/κ·ln(z/z₀). Resultado en m/s.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49D8F3F2-2E4F-496A-9EFB-122BCD34E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C7F96A5D-EB0C-4CE2-A0D2-2A987E72A4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AERSURFACE User's Guide.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978EB31D-4C57-4A82-830C-5F3972AD3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D2A2218F-3C65-4A10-8073-6A6800EF1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4: AERMET y meteorología.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670AFDE3-DF44-4C99-AA4C-8B81FD60A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b6dc74ab2464f34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6FA3C8E7-9502-4BC7-97C1-C9333930E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04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7E5946A6-3A21-4C50-882D-4E4A22A24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AERMINUTE y vientos calmados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cd6e91ec18cb45cd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6201983B-F306-45C3-8AE4-F320CB28A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Índice didáctico normalizado; no representa mediciones reales.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9719077C-5E16-43A3-9A93-CE06E94D8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04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73B83CDB-0A5F-4DCA-BC32-886205EC2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08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3B7E7039-A620-4C6E-A09D-64EB2BCEE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10EE39E4-0BFF-4C35-B3AF-E2B34C240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9493276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BAA5BCDB-5B74-4B27-A2EA-8EC004B43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BB37754-C005-47F2-ACE8-7C4C258E8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04 · AERMET Y METEOROLOGÍA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FE31BE6-8088-4C07-A393-1E293D8E3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AERSURFACE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08B72A41-AB55-4107-97C5-42DFC2B18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AERSURFACE: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AB7598CE-C007-448A-A4C1-32F6E647F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064A57BF-89B6-43A1-8E28-4C1F8B05E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Rugosidad;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E8693355-0E6F-4A5E-A298-65C6CBA6D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FAB92EF0-7F4D-4B18-9188-74D108125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β = H/LE. Resultado en —.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DC15A623-B07D-4826-A453-E6320AEC0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43411AD7-05D2-46A3-A478-173664513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WMO-No. 8.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11AE48F4-C13A-4F60-BAD0-3207A3987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38748161-BD63-4342-81B5-EAF6F4E79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4: AERMET y meteorología.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D915165B-78DA-48F8-A729-18E327DAD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a22ba55de6c44cb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EBB89FCB-C2BD-417F-8E18-A348AB744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04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082D16DE-7BCC-49A6-B75F-66D705CC2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Bowen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F62DECB1-A9AE-4927-8E8D-78BBD7E37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5AC259A5-97E7-4B20-B95B-888DB18D6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β = H/LE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2B77D903-46FF-43C4-83F8-401A2FF8E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—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32D2071C-F5BA-4CBE-BF89-065C77CBF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Depende de humedad y cobertura superficial.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89E19E98-8741-4842-B0E4-5EF899F83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04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78B65CCF-FD5A-4BD0-AFF6-823A949B7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09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BC9924BE-DF38-46A4-B279-F136033A5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4091CBE2-BE01-4644-BC32-33DB4E3B0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16036854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2026-07-25T10:53:42.0580000Z</dcterms:created>
  <dcterms:modified xsi:type="dcterms:W3CDTF">2026-07-25T10:53:42.0580000Z</dcterms:modified>
</coreProperties>
</file>