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22676844d4a54151" /><Relationship Type="http://schemas.openxmlformats.org/officeDocument/2006/relationships/extended-properties" Target="/docProps/app.xml" Id="R62aa1180893a4a13" /><Relationship Type="http://schemas.openxmlformats.org/officeDocument/2006/relationships/officeDocument" Target="/ppt/presentation.xml" Id="R2409f0440d3e45c9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6299a728bd924320"/>
  </p:sldMasterIdLst>
  <p:notesMasterIdLst>
    <p:notesMasterId xmlns:r="http://schemas.openxmlformats.org/officeDocument/2006/relationships" r:id="R0dc13f97fa194326"/>
  </p:notesMasterIdLst>
  <p:sldIdLst>
    <p:sldId xmlns:r="http://schemas.openxmlformats.org/officeDocument/2006/relationships" id="256" r:id="R8b22c2613b654251"/>
    <p:sldId xmlns:r="http://schemas.openxmlformats.org/officeDocument/2006/relationships" id="257" r:id="R3f53d138a24d41d9"/>
    <p:sldId xmlns:r="http://schemas.openxmlformats.org/officeDocument/2006/relationships" id="258" r:id="R2f1cb60aa51e4a59"/>
    <p:sldId xmlns:r="http://schemas.openxmlformats.org/officeDocument/2006/relationships" id="259" r:id="Ra8c6ca5657c04bd3"/>
    <p:sldId xmlns:r="http://schemas.openxmlformats.org/officeDocument/2006/relationships" id="260" r:id="Re8c107ec0d644942"/>
    <p:sldId xmlns:r="http://schemas.openxmlformats.org/officeDocument/2006/relationships" id="261" r:id="Rdfae3f5ea9e548ac"/>
    <p:sldId xmlns:r="http://schemas.openxmlformats.org/officeDocument/2006/relationships" id="262" r:id="R1e5bebd95e104168"/>
    <p:sldId xmlns:r="http://schemas.openxmlformats.org/officeDocument/2006/relationships" id="263" r:id="R4a53980522e8419b"/>
    <p:sldId xmlns:r="http://schemas.openxmlformats.org/officeDocument/2006/relationships" id="264" r:id="Rd18b6aec51e74b25"/>
    <p:sldId xmlns:r="http://schemas.openxmlformats.org/officeDocument/2006/relationships" id="265" r:id="R71e4f5c19ca04148"/>
    <p:sldId xmlns:r="http://schemas.openxmlformats.org/officeDocument/2006/relationships" id="266" r:id="R79072eb03a424794"/>
    <p:sldId xmlns:r="http://schemas.openxmlformats.org/officeDocument/2006/relationships" id="267" r:id="Ra7c01ac41ead43d0"/>
    <p:sldId xmlns:r="http://schemas.openxmlformats.org/officeDocument/2006/relationships" id="268" r:id="Rbd9afd858eed44f6"/>
    <p:sldId xmlns:r="http://schemas.openxmlformats.org/officeDocument/2006/relationships" id="269" r:id="R35f44c25637f4fbc"/>
    <p:sldId xmlns:r="http://schemas.openxmlformats.org/officeDocument/2006/relationships" id="270" r:id="R683cbc4a557342bf"/>
    <p:sldId xmlns:r="http://schemas.openxmlformats.org/officeDocument/2006/relationships" id="271" r:id="R22c20f565e744e78"/>
    <p:sldId xmlns:r="http://schemas.openxmlformats.org/officeDocument/2006/relationships" id="272" r:id="R3637f0ccd98f4256"/>
    <p:sldId xmlns:r="http://schemas.openxmlformats.org/officeDocument/2006/relationships" id="273" r:id="Ref9cdf7a75be45d0"/>
    <p:sldId xmlns:r="http://schemas.openxmlformats.org/officeDocument/2006/relationships" id="274" r:id="Rc0d2d2477972451f"/>
    <p:sldId xmlns:r="http://schemas.openxmlformats.org/officeDocument/2006/relationships" id="275" r:id="R66eba93547294d76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85699e52e4c84ef4" /><Relationship Type="http://schemas.openxmlformats.org/officeDocument/2006/relationships/slideMaster" Target="/ppt/slideMasters/slideMaster1.xml" Id="R6299a728bd924320" /><Relationship Type="http://schemas.openxmlformats.org/officeDocument/2006/relationships/notesMaster" Target="/ppt/notesMasters/notesMaster1.xml" Id="R0dc13f97fa194326" /><Relationship Type="http://schemas.openxmlformats.org/officeDocument/2006/relationships/presProps" Target="/ppt/presProps.xml" Id="Reb265f470628472f" /><Relationship Type="http://schemas.openxmlformats.org/officeDocument/2006/relationships/tableStyles" Target="/ppt/tableStyles.xml" Id="R60952a833d5a44f3" /><Relationship Type="http://schemas.openxmlformats.org/officeDocument/2006/relationships/slide" Target="/ppt/slides/slide1.xml" Id="R8b22c2613b654251" /><Relationship Type="http://schemas.openxmlformats.org/officeDocument/2006/relationships/slide" Target="/ppt/slides/slide2.xml" Id="R3f53d138a24d41d9" /><Relationship Type="http://schemas.openxmlformats.org/officeDocument/2006/relationships/slide" Target="/ppt/slides/slide3.xml" Id="R2f1cb60aa51e4a59" /><Relationship Type="http://schemas.openxmlformats.org/officeDocument/2006/relationships/slide" Target="/ppt/slides/slide4.xml" Id="Ra8c6ca5657c04bd3" /><Relationship Type="http://schemas.openxmlformats.org/officeDocument/2006/relationships/slide" Target="/ppt/slides/slide5.xml" Id="Re8c107ec0d644942" /><Relationship Type="http://schemas.openxmlformats.org/officeDocument/2006/relationships/slide" Target="/ppt/slides/slide6.xml" Id="Rdfae3f5ea9e548ac" /><Relationship Type="http://schemas.openxmlformats.org/officeDocument/2006/relationships/slide" Target="/ppt/slides/slide7.xml" Id="R1e5bebd95e104168" /><Relationship Type="http://schemas.openxmlformats.org/officeDocument/2006/relationships/slide" Target="/ppt/slides/slide8.xml" Id="R4a53980522e8419b" /><Relationship Type="http://schemas.openxmlformats.org/officeDocument/2006/relationships/slide" Target="/ppt/slides/slide9.xml" Id="Rd18b6aec51e74b25" /><Relationship Type="http://schemas.openxmlformats.org/officeDocument/2006/relationships/slide" Target="/ppt/slides/slide10.xml" Id="R71e4f5c19ca04148" /><Relationship Type="http://schemas.openxmlformats.org/officeDocument/2006/relationships/slide" Target="/ppt/slides/slide11.xml" Id="R79072eb03a424794" /><Relationship Type="http://schemas.openxmlformats.org/officeDocument/2006/relationships/slide" Target="/ppt/slides/slide12.xml" Id="Ra7c01ac41ead43d0" /><Relationship Type="http://schemas.openxmlformats.org/officeDocument/2006/relationships/slide" Target="/ppt/slides/slide13.xml" Id="Rbd9afd858eed44f6" /><Relationship Type="http://schemas.openxmlformats.org/officeDocument/2006/relationships/slide" Target="/ppt/slides/slide14.xml" Id="R35f44c25637f4fbc" /><Relationship Type="http://schemas.openxmlformats.org/officeDocument/2006/relationships/slide" Target="/ppt/slides/slide15.xml" Id="R683cbc4a557342bf" /><Relationship Type="http://schemas.openxmlformats.org/officeDocument/2006/relationships/slide" Target="/ppt/slides/slide16.xml" Id="R22c20f565e744e78" /><Relationship Type="http://schemas.openxmlformats.org/officeDocument/2006/relationships/slide" Target="/ppt/slides/slide17.xml" Id="R3637f0ccd98f4256" /><Relationship Type="http://schemas.openxmlformats.org/officeDocument/2006/relationships/slide" Target="/ppt/slides/slide18.xml" Id="Ref9cdf7a75be45d0" /><Relationship Type="http://schemas.openxmlformats.org/officeDocument/2006/relationships/slide" Target="/ppt/slides/slide19.xml" Id="Rc0d2d2477972451f" /><Relationship Type="http://schemas.openxmlformats.org/officeDocument/2006/relationships/slide" Target="/ppt/slides/slide20.xml" Id="R66eba93547294d76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f0aa59b2298f4f09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855c14da8d04442d" /><Relationship Type="http://schemas.openxmlformats.org/officeDocument/2006/relationships/notesMaster" Target="/ppt/notesMasters/notesMaster1.xml" Id="R1e7afbc03c764dac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fafdfa0ddbce4854" /><Relationship Type="http://schemas.openxmlformats.org/officeDocument/2006/relationships/notesMaster" Target="/ppt/notesMasters/notesMaster1.xml" Id="Rd4b136c6d8ea45a5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02cc3fc54de3421e" /><Relationship Type="http://schemas.openxmlformats.org/officeDocument/2006/relationships/notesMaster" Target="/ppt/notesMasters/notesMaster1.xml" Id="Ra7a863bddfc64a13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2c3cdda5bf7b4e6c" /><Relationship Type="http://schemas.openxmlformats.org/officeDocument/2006/relationships/notesMaster" Target="/ppt/notesMasters/notesMaster1.xml" Id="R4f65da19c1f345a2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7802792e8aa44338" /><Relationship Type="http://schemas.openxmlformats.org/officeDocument/2006/relationships/notesMaster" Target="/ppt/notesMasters/notesMaster1.xml" Id="R0eda8e43d2f648eb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f1f58560e0c44ef7" /><Relationship Type="http://schemas.openxmlformats.org/officeDocument/2006/relationships/notesMaster" Target="/ppt/notesMasters/notesMaster1.xml" Id="Rd16f100fe67f49ab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172fae80c3874d5e" /><Relationship Type="http://schemas.openxmlformats.org/officeDocument/2006/relationships/notesMaster" Target="/ppt/notesMasters/notesMaster1.xml" Id="Rd062286eee264453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46ae6baec23f4e2c" /><Relationship Type="http://schemas.openxmlformats.org/officeDocument/2006/relationships/notesMaster" Target="/ppt/notesMasters/notesMaster1.xml" Id="Rb52406f83d7a44c1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9cd376c6068f4caa" /><Relationship Type="http://schemas.openxmlformats.org/officeDocument/2006/relationships/notesMaster" Target="/ppt/notesMasters/notesMaster1.xml" Id="R5278545d6ca24e28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4bf4a278c1ec4231" /><Relationship Type="http://schemas.openxmlformats.org/officeDocument/2006/relationships/notesMaster" Target="/ppt/notesMasters/notesMaster1.xml" Id="R251dbdb5bdf54bc9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05aa0b9003834180" /><Relationship Type="http://schemas.openxmlformats.org/officeDocument/2006/relationships/notesMaster" Target="/ppt/notesMasters/notesMaster1.xml" Id="R223448d3961f4b76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d33ba306668e402b" /><Relationship Type="http://schemas.openxmlformats.org/officeDocument/2006/relationships/notesMaster" Target="/ppt/notesMasters/notesMaster1.xml" Id="R5c85a128e62e46be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4f779d456e9842fc" /><Relationship Type="http://schemas.openxmlformats.org/officeDocument/2006/relationships/notesMaster" Target="/ppt/notesMasters/notesMaster1.xml" Id="R2c775526589141d9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f65d210a73674b99" /><Relationship Type="http://schemas.openxmlformats.org/officeDocument/2006/relationships/notesMaster" Target="/ppt/notesMasters/notesMaster1.xml" Id="R3b41fe90cc0b465e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b0338132f2f64bd3" /><Relationship Type="http://schemas.openxmlformats.org/officeDocument/2006/relationships/notesMaster" Target="/ppt/notesMasters/notesMaster1.xml" Id="Rb302fc094b934fb8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ae2f394983174dda" /><Relationship Type="http://schemas.openxmlformats.org/officeDocument/2006/relationships/notesMaster" Target="/ppt/notesMasters/notesMaster1.xml" Id="R7d041b855f074646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c31ff468c1764a96" /><Relationship Type="http://schemas.openxmlformats.org/officeDocument/2006/relationships/notesMaster" Target="/ppt/notesMasters/notesMaster1.xml" Id="R94b01fb59ef540dc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056ae4b751524bba" /><Relationship Type="http://schemas.openxmlformats.org/officeDocument/2006/relationships/notesMaster" Target="/ppt/notesMasters/notesMaster1.xml" Id="Rdb32a179b5354c29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61bf7710bcf748f2" /><Relationship Type="http://schemas.openxmlformats.org/officeDocument/2006/relationships/notesMaster" Target="/ppt/notesMasters/notesMaster1.xml" Id="Rb857c4d57eb448cb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e20508f75bc544cf" /><Relationship Type="http://schemas.openxmlformats.org/officeDocument/2006/relationships/notesMaster" Target="/ppt/notesMasters/notesMaster1.xml" Id="R95e3749af4c94d1b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Perú, D.S. N.° 003-2017-MINAM — Estándares de Calidad Ambiental para Aire.</a:t>
            </a:r>
          </a:p>
          <a:p xmlns:a="http://schemas.openxmlformats.org/drawingml/2006/main">
            <a:r>
              <a:t>Perú, D.S. N.° 010-2019-MINAM — Protocolo Nacional de Monitoreo de la Calidad Ambiental del Aire.</a:t>
            </a:r>
          </a:p>
          <a:p xmlns:a="http://schemas.openxmlformats.org/drawingml/2006/main">
            <a:r>
              <a:t>US EPA, Guideline on Air Quality Models, Appendix W to 40 CFR Part 51.</a:t>
            </a:r>
          </a:p>
          <a:p xmlns:a="http://schemas.openxmlformats.org/drawingml/2006/main">
            <a:r>
              <a:t>US EPA, AERMOD Modeling System v26135, User's Guide, Formulation Document and Implementation Guide (2026).</a:t>
            </a:r>
          </a:p>
          <a:p xmlns:a="http://schemas.openxmlformats.org/drawingml/2006/main">
            <a:r>
              <a:t>US EPA, AERMET, AERMAP, AERSURFACE and BPIPPRM official documentation.</a:t>
            </a:r>
          </a:p>
          <a:p xmlns:a="http://schemas.openxmlformats.org/drawingml/2006/main">
            <a:r>
              <a:t>AERMOD Model Formulation Document 2026</a:t>
            </a:r>
          </a:p>
          <a:p xmlns:a="http://schemas.openxmlformats.org/drawingml/2006/main">
            <a:r>
              <a:t>AERMOD User's Guide 2026</a:t>
            </a:r>
          </a:p>
          <a:p xmlns:a="http://schemas.openxmlformats.org/drawingml/2006/main">
            <a:r>
              <a:t>Appendix W, 40 CFR Part 51</a:t>
            </a:r>
          </a:p>
          <a:p xmlns:a="http://schemas.openxmlformats.org/drawingml/2006/main">
            <a:r>
              <a:t>AERMOD Implementation Guide 2026</a:t>
            </a:r>
          </a:p>
          <a:p xmlns:a="http://schemas.openxmlformats.org/drawingml/2006/main">
            <a:r>
              <a:t>WMO Guide to Instruments and Methods of Observation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5f47a02e34b643aa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1083e24e6005409e" /><Relationship Type="http://schemas.openxmlformats.org/officeDocument/2006/relationships/slideLayout" Target="/ppt/slideLayouts/slideLayout1.xml" Id="R79a28a0479574aaf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79a28a0479574aaf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d1fc026c0ca4de9" /><Relationship Type="http://schemas.openxmlformats.org/officeDocument/2006/relationships/image" Target="/ppt/media/image.jpeg" Id="R2da019e5bc2742ce" /><Relationship Type="http://schemas.openxmlformats.org/officeDocument/2006/relationships/notesSlide" Target="/ppt/notesSlides/notesSlide1.xml" Id="R13c2aee39b754606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d8d955670c84c15" /><Relationship Type="http://schemas.openxmlformats.org/officeDocument/2006/relationships/image" Target="/ppt/media/image10.jpeg" Id="Reb45c403546342be" /><Relationship Type="http://schemas.openxmlformats.org/officeDocument/2006/relationships/notesSlide" Target="/ppt/notesSlides/notesSlide10.xml" Id="R36825ce3b5904363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20833b15383438e" /><Relationship Type="http://schemas.openxmlformats.org/officeDocument/2006/relationships/image" Target="/ppt/media/image11.jpeg" Id="R15c69a325051478e" /><Relationship Type="http://schemas.openxmlformats.org/officeDocument/2006/relationships/notesSlide" Target="/ppt/notesSlides/notesSlide11.xml" Id="Rd68e3a47d9344770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4a44c777c714d1a" /><Relationship Type="http://schemas.openxmlformats.org/officeDocument/2006/relationships/image" Target="/ppt/media/image12.jpeg" Id="R73a02e65933843bb" /><Relationship Type="http://schemas.openxmlformats.org/officeDocument/2006/relationships/notesSlide" Target="/ppt/notesSlides/notesSlide12.xml" Id="R155e1e896743463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7ada6bfa7d74c6f" /><Relationship Type="http://schemas.openxmlformats.org/officeDocument/2006/relationships/image" Target="/ppt/media/image13.jpeg" Id="Rfae22fe3659143e6" /><Relationship Type="http://schemas.openxmlformats.org/officeDocument/2006/relationships/notesSlide" Target="/ppt/notesSlides/notesSlide13.xml" Id="R0baa6d512b634098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32bea762c6f458c" /><Relationship Type="http://schemas.openxmlformats.org/officeDocument/2006/relationships/image" Target="/ppt/media/image14.jpeg" Id="Rfcbbbb8314c540a1" /><Relationship Type="http://schemas.openxmlformats.org/officeDocument/2006/relationships/chart" Target="/ppt/slides/charts/chart3.xml" Id="Rf41b4957961e4648" /><Relationship Type="http://schemas.openxmlformats.org/officeDocument/2006/relationships/notesSlide" Target="/ppt/notesSlides/notesSlide14.xml" Id="R432af93497e94525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96b14c6ef36463d" /><Relationship Type="http://schemas.openxmlformats.org/officeDocument/2006/relationships/image" Target="/ppt/media/image15.jpeg" Id="Rda311b4cd76b4c93" /><Relationship Type="http://schemas.openxmlformats.org/officeDocument/2006/relationships/notesSlide" Target="/ppt/notesSlides/notesSlide15.xml" Id="Rc74caa686a364606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0f3462e0d6a47db" /><Relationship Type="http://schemas.openxmlformats.org/officeDocument/2006/relationships/image" Target="/ppt/media/image16.jpeg" Id="R783cb45fedb24e01" /><Relationship Type="http://schemas.openxmlformats.org/officeDocument/2006/relationships/notesSlide" Target="/ppt/notesSlides/notesSlide16.xml" Id="R917a2c900e034e86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7075638e6fa4e98" /><Relationship Type="http://schemas.openxmlformats.org/officeDocument/2006/relationships/image" Target="/ppt/media/image17.jpeg" Id="R0e854e9b462e4b55" /><Relationship Type="http://schemas.openxmlformats.org/officeDocument/2006/relationships/notesSlide" Target="/ppt/notesSlides/notesSlide17.xml" Id="Radea285f110e4c5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642ae82b8de42b9" /><Relationship Type="http://schemas.openxmlformats.org/officeDocument/2006/relationships/image" Target="/ppt/media/image18.jpeg" Id="R8fd96c13277e4d95" /><Relationship Type="http://schemas.openxmlformats.org/officeDocument/2006/relationships/chart" Target="/ppt/slides/charts/chart4.xml" Id="R1a0a22795d7b4c5e" /><Relationship Type="http://schemas.openxmlformats.org/officeDocument/2006/relationships/notesSlide" Target="/ppt/notesSlides/notesSlide18.xml" Id="R9397792fd03c41f6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a39a31b583245c0" /><Relationship Type="http://schemas.openxmlformats.org/officeDocument/2006/relationships/image" Target="/ppt/media/image19.jpeg" Id="R1ccc62eda61e4b31" /><Relationship Type="http://schemas.openxmlformats.org/officeDocument/2006/relationships/notesSlide" Target="/ppt/notesSlides/notesSlide19.xml" Id="R401f96ee7fd040ed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4c3c134e65440d4" /><Relationship Type="http://schemas.openxmlformats.org/officeDocument/2006/relationships/image" Target="/ppt/media/image2.jpeg" Id="Re9b5fd5e3487443f" /><Relationship Type="http://schemas.openxmlformats.org/officeDocument/2006/relationships/notesSlide" Target="/ppt/notesSlides/notesSlide2.xml" Id="R3c7fdff8e92e4faa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e20f76c63dc442f" /><Relationship Type="http://schemas.openxmlformats.org/officeDocument/2006/relationships/image" Target="/ppt/media/image20.jpeg" Id="R1b53233d6fa84583" /><Relationship Type="http://schemas.openxmlformats.org/officeDocument/2006/relationships/notesSlide" Target="/ppt/notesSlides/notesSlide20.xml" Id="Rcc109fd29824418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11ec4812f474819" /><Relationship Type="http://schemas.openxmlformats.org/officeDocument/2006/relationships/image" Target="/ppt/media/image3.jpeg" Id="R126099303c6249ad" /><Relationship Type="http://schemas.openxmlformats.org/officeDocument/2006/relationships/notesSlide" Target="/ppt/notesSlides/notesSlide3.xml" Id="R24e63345c5d74ace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6bcb7cd51684174" /><Relationship Type="http://schemas.openxmlformats.org/officeDocument/2006/relationships/image" Target="/ppt/media/image4.jpeg" Id="R73d2ca1307ab402e" /><Relationship Type="http://schemas.openxmlformats.org/officeDocument/2006/relationships/chart" Target="/ppt/slides/charts/chart1.xml" Id="R5d37fd08e4d046f7" /><Relationship Type="http://schemas.openxmlformats.org/officeDocument/2006/relationships/notesSlide" Target="/ppt/notesSlides/notesSlide4.xml" Id="R84cbf381d0734253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0ae7f5601e74a4b" /><Relationship Type="http://schemas.openxmlformats.org/officeDocument/2006/relationships/image" Target="/ppt/media/image5.jpeg" Id="R55f9a85fafd84e28" /><Relationship Type="http://schemas.openxmlformats.org/officeDocument/2006/relationships/notesSlide" Target="/ppt/notesSlides/notesSlide5.xml" Id="R5f04aa89a3b44e6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fb53f171fd44761" /><Relationship Type="http://schemas.openxmlformats.org/officeDocument/2006/relationships/image" Target="/ppt/media/image6.jpeg" Id="R2ffdc69fa3c14706" /><Relationship Type="http://schemas.openxmlformats.org/officeDocument/2006/relationships/notesSlide" Target="/ppt/notesSlides/notesSlide6.xml" Id="Rd7f8cbba0877451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8472665dba24fa4" /><Relationship Type="http://schemas.openxmlformats.org/officeDocument/2006/relationships/image" Target="/ppt/media/image7.jpeg" Id="R7da3457ae9fd427c" /><Relationship Type="http://schemas.openxmlformats.org/officeDocument/2006/relationships/notesSlide" Target="/ppt/notesSlides/notesSlide7.xml" Id="Ree0e5943b8d24bc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57d61100b5d496e" /><Relationship Type="http://schemas.openxmlformats.org/officeDocument/2006/relationships/image" Target="/ppt/media/image8.jpeg" Id="Rcd02bd43db6048df" /><Relationship Type="http://schemas.openxmlformats.org/officeDocument/2006/relationships/chart" Target="/ppt/slides/charts/chart2.xml" Id="R02bf75dae40b41dc" /><Relationship Type="http://schemas.openxmlformats.org/officeDocument/2006/relationships/notesSlide" Target="/ppt/notesSlides/notesSlide8.xml" Id="R9b643caf3e894ebb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181874e96df470e" /><Relationship Type="http://schemas.openxmlformats.org/officeDocument/2006/relationships/image" Target="/ppt/media/image9.jpeg" Id="Rbcb0fd98f68a4553" /><Relationship Type="http://schemas.openxmlformats.org/officeDocument/2006/relationships/notesSlide" Target="/ppt/notesSlides/notesSlide9.xml" Id="R49fa19e78ff949f4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71</c:v>
              </c:pt>
              <c:pt idx="1">
                <c:v>69</c:v>
              </c:pt>
              <c:pt idx="2">
                <c:v>94</c:v>
              </c:pt>
              <c:pt idx="3">
                <c:v>54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77</c:v>
              </c:pt>
              <c:pt idx="1">
                <c:v>76</c:v>
              </c:pt>
              <c:pt idx="2">
                <c:v>94</c:v>
              </c:pt>
              <c:pt idx="3">
                <c:v>78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67</c:v>
              </c:pt>
              <c:pt idx="1">
                <c:v>64</c:v>
              </c:pt>
              <c:pt idx="2">
                <c:v>94</c:v>
              </c:pt>
              <c:pt idx="3">
                <c:v>88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Escenario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73</c:v>
              </c:pt>
              <c:pt idx="1">
                <c:v>71</c:v>
              </c:pt>
              <c:pt idx="2">
                <c:v>94</c:v>
              </c:pt>
              <c:pt idx="3">
                <c:v>60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D5B7363D-E8F9-4B73-8CFE-508DA68F78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FCEFF2E8-8CC0-4576-B8D4-0E3C81B7D0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7D79D6B-1F01-49E7-96A4-16E337C289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Conservación de masa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89A5A2E0-B013-4F9C-A504-8A10B90BE9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90700"/>
            <a:ext cx="6191250" cy="1885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150" b="1">
                <a:solidFill>
                  <a:srgbClr val="FFFFFF"/>
                </a:solidFill>
              </a:defRPr>
            </a:pPr>
            <a:r>
              <a:rPr sz="3150" b="1">
                <a:solidFill>
                  <a:srgbClr val="FFFFFF"/>
                </a:solidFill>
              </a:rPr>
              <a:t>Física atmosférica, capa límite y formulación gaussiana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87A54023-2E79-4BB6-96BA-00EEB5D50C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943350"/>
            <a:ext cx="59055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EAF4F5"/>
                </a:solidFill>
              </a:defRPr>
            </a:pPr>
            <a:r>
              <a:rPr sz="1500" b="0">
                <a:solidFill>
                  <a:srgbClr val="EAF4F5"/>
                </a:solidFill>
              </a:rPr>
              <a:t>Comprender qué representa AERMOD y cuándo sus hipótesis dejan de ser válidas.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4B75A8E0-180D-4AF2-92AD-4D7863E77E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da019e5bc2742ce"/>
          <a:srcRect xmlns:a="http://schemas.openxmlformats.org/drawingml/2006/main" l="13649" t="0" r="13649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E596B398-AE89-4639-A2BC-1752533640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4A554FB3-035D-45FB-97E8-0887C5FB17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DISPERSIÓN ATMOSFÉRICA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FDB033AD-209D-48C2-940E-FFAF9F630E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C2E25A22-0F0F-4DCF-8636-7413731830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A4BE4BD6-B818-4661-8F3F-9BE959DC6A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E9747454-AC3A-499C-AFBA-4A3C570B69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38081946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989EBDA-2FCD-42C6-BA6A-B6E226252E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37C96D4-B02A-416E-86E1-DE79D52FA9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25199FF-1934-46A0-9BE9-70AF5D418F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Capa límite estable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5091D42-D940-4BAA-AD25-EA492263CE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Capa límite estable: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E34EF6C-96F4-49C0-BC4D-582E5A8E48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D0323E7-AFE2-42C8-BF8E-98FD23135E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Altura efectiva;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670652B-54E2-4985-B1C3-1B7437214F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BF468B6-84D1-44BF-BDCA-8CC30D3263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D = Q/C. Resultado en m³/s.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D1C3E1E-E8D9-412D-B93E-2CA34391D3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A090BFA-6D4C-4BAC-B674-542391E14F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WMO Guide to Instruments and Methods of Observation.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A5DB392-18A7-44BA-9FD4-A707EE7804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B571CE1-83C4-4C01-86DF-13ECDF38F0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0061C96-5912-4B06-88D0-FF9EF2C93E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b45c403546342be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D347A0E-8412-4187-BC8E-5F087A6821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WORKFLOW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0DFCA1AD-55B7-432E-9B17-177333E653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Dilución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AFB10738-6720-4DF1-A390-97523D46C6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29957ECF-D452-4098-8197-205E0953A4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D = Q/C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5C8840C4-ADE5-4205-8B21-F9AB7D628C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m³/s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FD4051BF-CE1B-43A7-9C81-FF92131391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Indicador conceptual, no sustituto del modelo.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09A9785-EE68-4E3F-A54C-DE4F7446CF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4937D571-D3A6-4C4D-9149-9F8436264A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9617459-FF3C-4F47-9F59-2F1DB88DD3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72096831-A8E4-42B7-9562-00524DE9E3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64829085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12D18B91-534C-41C9-A8F2-AAA611E7AE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55D56626-B42C-439F-9350-1D1D97AEA3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65E1269-14DD-42DA-8DD3-7B39180C34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Longitud de Monin–Obukhov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9A641D2-0772-4806-B2D9-583B5949BE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Longitud de Monin–Obukhov: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9288DD4-B47A-4313-9C1B-56D04BE68A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071E5A3-42FD-439D-912A-B0A635A266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Tasa de emisión;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7688071-4584-4D31-BB51-146E9C8269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82093D1-AA14-455E-BAEA-259186BA9F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 = Q/(2πuσyσz)·exp(−y²/2σy²)·[exp(−(z−H)²/2σz²)+exp(−(z+H)²/2σz²)]. Resultado en 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27F824F-8BA4-4A74-B4D0-05F998DC7F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B9EF0174-A52D-4370-B8A3-9EEDCDCDFF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Model Formulation Document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7040E25-7723-4A01-8A27-7E7CB07136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0D4373F-86EE-4623-ACB0-C3321591EC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90F3F8F-1035-46EB-B833-6A8E43CF38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5c69a325051478e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61EEDBD-185E-4B83-BF0B-F2AEE51598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77100870-681E-43AA-A5A5-BE3F32367D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Pluma gaussiana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F3F7356-C2A2-4B8E-A20D-A390FD846F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79A81DAF-5910-4BDB-82AE-E153F7423F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 = Q/(2πuσyσz)·exp(−y²/2σy²)·[exp(−(z−H)²/2σz²)+exp(−(z+H)²/2σz²)]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BDF94D0-0B94-4847-8E4D-BCCC186A5B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C360762-775B-4156-9648-C1C24FC646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Forma didáctica; AERMOD usa formulación de capa límite más avanzada.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4DC3C12-9C84-46D6-AA0B-EF0F9FEBEA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FD4AD549-2DBE-47B5-9B61-E72F5A4CF2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379E8B3-8820-4CC3-AADE-DD74E7EA4C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FBE437F-A083-41AF-AB7C-A27BEA664A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30761183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7460E213-A8C6-4786-A42D-30817A4C25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ADD36D2-E963-4286-A6C0-FCEF48A4E9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96DF2A7-9FD9-47B5-A602-4C679D8994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Velocidad de fricción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18F1DF6-2AE5-49C9-9E38-794655C412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Velocidad de fricción: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E53EE2A-A971-447A-9726-75B9FA0D40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00DA1E0-AA5E-4CCC-9E2E-30963E54A3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Velocidad del viento;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F5018FEC-CC01-44EA-A74F-AFDF7039B4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67704E4-E9DC-4CB3-A665-89E7BC1A65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H = h_s + Δh.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A989A5C-276E-4476-8BB0-CFFA4FD3F7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E44B47F-27C8-446E-8F56-9BB271F313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6BDD6CF-B17E-4419-9160-ACB0718137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CF887AE-FE53-4E6D-B14A-0074D7D365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034D95A-929F-406B-BA1A-2690333502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3a02e65933843bb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E088A16-0BAC-42C6-B2F4-5BD8B945D3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03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5C2A353B-92F0-48B8-BD3C-B43ED63ED9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inversión nocturna en valle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F8232122-44DE-48F5-BC70-5C7E3385C0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u10=1,2 m/s; chimenea 65 m; Ts=155 °C; receptores ladera arriba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897CC00C-106F-4650-A96A-E1B62D8E73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E6235F75-3B9D-4E06-B13A-B5B8229034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el máximo puede desplazarse por terreno e inversión; se exige revisar horas críticas y opciones LOWWIND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67C43E47-E4B9-4F91-97DC-580E2E1F0D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89F959A6-EF37-4827-8FAE-4E8E6543DD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ED6DAE3-4C17-4C91-9377-87B21B9950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813593D-2974-4053-82C7-9D65AE812C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A424CE69-BAC6-4629-89D9-46E4D11EC5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36805510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F30BE6A5-21EC-45F5-B035-E37E52F5BC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AA431D6-05A1-48A0-8911-A8AC43D447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CA18ABB-6704-4DD4-B9E2-7841C3E4B0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Altura de mezcla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4693169F-958D-4D81-B01A-7563914309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Altura de mezcla: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CF102FA-AAF0-449F-89D4-73AF18128D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4FADC9C-8E34-468D-98C8-7D0D6CE280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Sigma lateral;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BEC4037-1A3D-4431-8893-2105BEA572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B2F2808-3056-4C7C-B6F3-E23DB0EBF9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F_b = g·v_s·D²·(T_s−T_a)/(4T_s). Resultado en m⁴/s³.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D1711F4-C4EF-4BD4-B5EA-BA34595C64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B7EC26F-81CA-4E0B-8B80-623CF68D80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4D60743-3FE4-4C7E-9834-172D7D66F1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A6C3C34-041B-40D0-A292-60ECB62C15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FEBEB1B-E5E1-45F7-BA43-119C311348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ae22fe3659143e6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29024CF-3807-4099-9F7E-9E4FA269E8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16F35CC2-F1BD-4597-B082-C77BF4FB7A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Flujo de flotabilidad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98FAE40E-4DC9-4345-9763-2DE7EF9106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206D61F-EED1-4534-88CD-6BE7A6ACF8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F_b = g·v_s·D²·(T_s−T_a)/(4T_s)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2107D7AD-C547-48B8-9E78-D1B2A6D302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m⁴/s³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C97919AA-D0CE-487D-B7CE-E0F45EA9E3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Temperaturas en kelvin.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C5079ECC-D2E2-46DB-AC36-D10F51B841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B845FC79-DA46-4A45-97A8-86981145D1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C285562-4B2C-4435-AEBA-237C44E8F2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BFFE877E-FCA5-4E58-BEA9-DA530DCA7C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02977373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1AC2E2B6-A13B-4B9D-9040-B760FAF027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D00AF1B-A412-4B06-A639-1B29012EA7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7E18699-F7AA-4302-A7F0-C6F309876B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Meandro con viento débil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367753F-40A9-44BF-9591-697BD54F53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Meandro con viento débil: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7466F32-04B3-4021-B4B6-9B0608A32A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BCE3305-B355-4D0F-AA4C-74FF0CE6FC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Sigma vertical;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2D6E15A1-CC1A-4BF5-8768-3D837F1F0C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64D6A62-B52E-4DBC-86C2-FB142805B3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L = −u*³·ρ·c_p·T/(κgH₀).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6738F750-2685-4DE1-ADBD-AEAC28B6F2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E2BD8CFE-0DFC-48BF-B328-2D09316066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Implementation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80E3236-3C23-4B6E-B4D1-79ED7FDB2B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DC77682-7E69-41B5-A97C-67DC30CEE3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6B3E7BB-8377-404A-9190-30CAF5183A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cbbbb8314c540a1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B0DE75F-E682-482C-B444-C3A7AB64D0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03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D238469C-7609-4AFF-ABA6-857A090CF4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Meandro con viento débil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f41b4957961e4648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0716868A-DDB2-44A3-AE8B-D6F1D2822B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54A38B8C-0953-455D-8D8C-6235B1BB3D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DE00CD26-3825-4214-8130-3C94C2A850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872CA002-80DB-4E8A-A885-CF9F5D51A6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66D299ED-9832-45F5-A668-E1EE5997F9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30030640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7C25380-DB42-4AC7-A254-EFE2D199F6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109754BF-A857-4F8E-8EE0-07B4CB4D96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EACD377-F1EA-4E1C-8E27-6B10C0BC72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Penetración de inversiones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EE2295B-98B4-4BAC-AF8E-627E68AAA2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Penetración de inversiones: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65C75F0-F3AD-4A81-92C7-BE19F527DA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4E94C6C2-54BD-4FF4-BFA1-1CADEA0C13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Altura efectiva;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7EB7AFE-7B9C-4857-8D30-937F4A04D6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860CE72-75F5-4464-8E8B-F1EF6DC39A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D = Q/C. Resultado en m³/s.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49AA0B8-7653-4BA9-9890-16B2F7B198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5553C96-B619-4E09-882D-B9B0C459A7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WMO Guide to Instruments and Methods of Observation.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CB952A6-9029-45FE-AC63-C9ED902BC4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A7AC8F8-8C4C-435C-8CF7-30CC065DD5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34FE48B-F326-4FA0-971B-2AB7D397DE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a311b4cd76b4c93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A9715CEC-4F9D-4916-832B-DA61B5FB86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RISK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F4BDD34-C569-482B-BE07-4EDDE1C8A9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Dilución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DB6CCA58-B72C-4C45-B972-341129EC93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2DA94DE3-069D-488D-B279-E010974AB0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D = Q/C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6F9F27E-CB2C-486F-A98F-213AD7B077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m³/s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D4A64951-69A3-4008-BB34-24DA616BC7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Indicador conceptual, no sustituto del modelo.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19D049A-6ECC-4D44-8CFE-51525F0169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0C833E99-2F34-4D9B-9234-7D3AB2F859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0AC62A75-0E50-49A9-983A-10C91AA956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6508FA22-72E9-47BD-83A5-443F90458C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26393903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23F2A17-DBC0-4CD0-B6FA-8A25EF975E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43DCB36-1F67-477A-B2C1-DA12C910A7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7470CA3-7CDB-4AC2-ABD0-8018159DB0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Terreno simple y complejo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FEF4BC4-A9B5-4A11-B97D-0087D28DC0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Terreno simple y complejo: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7FB399B-A69B-41FB-92E5-179E4CB623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3561A31-CFE3-4C74-B8C4-2A24214CBD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Tasa de emisión;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D85E9E3-B1EE-4E99-81BE-2D70914553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69C9DDD-BC37-41AA-8EDF-235127209F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 = Q/(2πuσyσz)·exp(−y²/2σy²)·[exp(−(z−H)²/2σz²)+exp(−(z+H)²/2σz²)]. Resultado en 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60FCBBC-E2D4-4545-9D8E-4E4C965D17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0922E24-AB32-40F5-8413-619FFF60C3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Model Formulation Document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4BB7E6B-F3EF-4BA6-9D8F-DA2B7CD5B4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85226BD-5A10-4E9F-9D52-D4A477D87E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DE7DC29-C0E1-4932-A4AD-E5EA6B0A18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83cb45fedb24e01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C3B120A-6613-43EC-B88E-0F1E0F8683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03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E7E28D72-C4FD-41D2-A7B7-68AFCEC855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resuelto: Caso profesional parametrizado: inversión nocturna en valle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C7AA9437-6E7D-4262-9E81-BC3006D1B9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u10=1,2 m/s; chimenea 65 m; Ts=155 °C; receptores ladera arriba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5AB36C79-7148-4039-BB9B-7102372724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6570D565-3107-42B8-9714-E9D10920B0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el máximo puede desplazarse por terreno e inversión; se exige revisar horas críticas y opciones LOWWIND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54BBA0AF-381E-4A94-94C1-D3D6C1F135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parametrizado; sustituir por datos medidos y aprobados del proyecto.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FF3A5DE3-C29F-4A47-A105-25FC76EE74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71639F0-F63D-48E5-BBB2-19733A189C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9E04DAA-F844-40FF-ABC7-CD8423119C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98DDE8C-5731-4C3B-9012-533CB362BF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45515350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3CF65E9F-12B1-4133-A062-7FA780A56C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D1DA265-BF9C-49DF-878E-3D330EFD1E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9209D5ED-D934-4FC5-A2F7-2F5BDE53AA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Caso: inversión nocturna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86355E11-A7FC-4186-A9A7-B312F3F888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Caso: inversión nocturna: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75A367B-4FD7-4D9D-BB3E-D83A37B9D7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3E9D056-20E1-4293-A1E3-3196BBBA7B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Velocidad del viento;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D81E7EC-81A0-4CCA-9452-81354E93E7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66A7B32-F2AB-478D-A19F-97DF61CA74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H = h_s + Δh.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AA528DF-C288-4E20-80BA-5865561CE5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DE61547-C506-4BE2-8919-2EFC35C43F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1A298C0-E666-462E-AD64-0D3FC56BFC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E2458CA-B42B-44B9-BC83-74AE27AAB7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52B5A4C-ED01-41CD-85D4-17391F7485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0e854e9b462e4b55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370E313-F1CC-426E-B51D-86DD035BC3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SCENARIO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1D832EB-FA0B-47AA-90BD-02E7542CA7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Altura efectiva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08D4B304-FE2E-4713-94BB-F05FCB24E3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CCE6C593-4914-4FD1-9840-F74C7AEC84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H = h_s + Δh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447BB12D-3A17-4A9B-B95D-8032F4DECF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27E611B-D41C-4072-9703-44256B7763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El ascenso depende de flotabilidad, momentum, estabilidad y viento.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0167EED5-31D1-42EF-9B14-00535257AB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C5F25735-5BAC-4A78-A8A9-5A01D0E8BF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DFBAFFDB-CAA4-48B8-B9B7-EEF8FD3156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57833F2-CA68-46EE-A66A-339C937813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84812581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CCC8F75A-24E2-4D50-A6C2-92702C90ED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324B05E-058D-41B6-8445-86111AE7D9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73877ED-5F81-43FC-89DE-1F1ADD5CAE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Sensibilidad física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AFEA9A5-51BA-447E-835C-DE0F64148F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Sensibilidad física: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8E0D60A-F3A9-48C2-AF5B-FF22462619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B397A69-E5B4-4A79-AFAF-9A23EE8DA6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Sigma lateral;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BCB7733-4DD0-48AF-992E-1B689AA3C8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892E263-95D7-434E-814C-C79EAEBF5B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F_b = g·v_s·D²·(T_s−T_a)/(4T_s). Resultado en m⁴/s³.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518E830-DDD0-400D-BB2C-A8D62376E9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622B926-D5C3-4250-8A1D-0F5C2E3F68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221A39A-2EEB-4C0C-BD6A-5098C81268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2507B55-41BD-45A4-8BB8-4877D22DAC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25B4331-4495-4DB1-B18C-3B1073DE4A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fd96c13277e4d95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B43CE25-41EB-41C2-A2C3-7AD9B701C0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03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56ADCBEB-197B-41F2-825D-571B77760F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Sensibilidad física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1a0a22795d7b4c5e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DB2DF499-3D7C-49AC-8AF3-43DEC86EBE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26A4D3A2-43C5-405A-A707-E4125CBB5A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781A9DA0-8FAF-439C-93B0-7F6173F4C3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DC5AA47A-A3EC-4264-A989-D5BE888C91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DAB76939-208C-4047-A3B5-5F3E4EE5F5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93520338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1ADECEED-5AB5-4BE6-9F62-E7EC981B80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7723680-F559-4D6A-B02F-796E2C1195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D8E489CC-064B-43BF-A151-F885A5CA32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Límites de aplicabilidad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4F05852-FE0D-4A5F-80EF-400A6317A0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Límites de aplicabilidad: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7A4BBB9-87F1-4057-AA44-A7EDC05580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348CABE-AB2A-4540-AA34-E2E4A2DE10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Sigma vertical;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BC47549-69B5-4EE7-B586-302662D48D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2E66942B-0DA2-4790-A963-8FC1F4CD02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L = −u*³·ρ·c_p·T/(κgH₀).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15F495E-A136-45E3-92E5-41680BE358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0E05512-3F94-4BA6-8BC1-B7BC6DD133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Implementation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2767585-C0F6-4914-8ED6-506853CDC5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784697D2-E790-4D7A-BC56-8B1B39B026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0E2BECA-B33C-419F-AEB8-6DAC3E396A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ccc62eda61e4b31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8C18687-5E3E-4E02-A921-EBEE3513BD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238BB3CC-CAAB-4873-9D40-F3DED164CE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Monin–Obukhov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AC4829B6-9754-45FA-A4A3-CD60333951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40893202-F219-431A-BE44-9BD69FB3E2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L = −u*³·ρ·c_p·T/(κgH₀)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DEE69272-878B-44B1-8F10-10BF93B19D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0ABCE60-B785-4BF8-9121-04F166DB6E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El signo diferencia condiciones estables e inestables.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106B1C43-7040-4D04-A88F-40A69B9D77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0918A52E-637C-4DCF-B779-A7B5A0C36F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E08AC7B-938D-4C2C-A366-9DFD9BDB64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186EA31C-B580-46FB-8748-036239951F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0225021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9A5AD5C0-0DC6-48E9-A612-FE25CC57D8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3EA06C2-B6EE-432E-AD48-3A7AE1CE45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A4DE610-2792-401A-AED2-16A80292B0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Advección y difusión turbulenta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672D7044-B755-453C-A0C0-F160D7CFD2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Advección y difusión turbulenta: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C5239C9-3E08-4456-BBFD-7A8B3D5CC7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D7A0577-0073-45AB-BB0C-F9C747E174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Velocidad del viento;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6C1A7C85-9EA7-475B-90D0-B42B938BC9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02F134D-2310-47FE-A41D-609C3E1588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H = h_s + Δh.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20CB42E-742A-4969-BDF1-2620382A69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2122CB3-7E5A-486E-B86F-36C7E20A3F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A36C5A3-01E1-4849-B824-72EE94E3F1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D96E9F0-4FAA-4BD5-8353-C083DB6F5F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8895661-525D-4904-864F-C88ACA18B3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9b5fd5e3487443f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8C6EE2B0-9795-47F8-9187-78BD7C34C1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03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5348E983-9D6E-4D8D-A2CD-355B3C8249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F041C43E-CED7-4BFA-9015-E252D5F46E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AERMOD User's Guide 2026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B5BB082D-773A-45FC-9A27-D4D6223FE7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Appendix W, 40 CFR Part 51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5C1A7AFC-CB8E-40B1-85A1-78463EF568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F2108185-ADF5-432B-811F-FAC726991C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C099FEE9-173E-4AB4-94B8-26C8C513BD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28E8DCFB-EE02-4541-AB38-4E69A99B82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B75A8143-A944-4F64-8E10-B0F2A6C69D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60678891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90D12F1-347D-4B35-8BB9-BE426B36D9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EF3FF35-0CDE-44EC-97F5-B618332E4D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7718D0F-8AF1-4CB4-92C4-EDACF828FA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Diagnóstico antes de modelar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5824E0B-C800-4E25-970F-A79EE698CA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Diagnóstico antes de modelar: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51C4A57-B0D4-4B72-94DC-43BA5489AD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243B8BC-B16C-49B2-9656-00FFF460DE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Altura efectiva;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5B10559-8BC3-41B6-9ABF-0EF8841867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4ADC35F-2D71-4330-8506-0CCE7ADEBC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D = Q/C. Resultado en m³/s.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BC251C5-8329-488B-A63D-507C5427B9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7F36607-3497-4E46-BBDF-2CBB1A9CD1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WMO Guide to Instruments and Methods of Observation.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A03EDBB-32DE-41E4-AC4A-05B1A7FF41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0398DB7-4FC0-48A4-98EC-D376340B2B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E145A6B9-C2F0-4560-AABA-F2ABE5774E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b53233d6fa84583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BF29C6A-0DEF-4249-852A-79DEAF0F90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0C282297-BE18-4D8A-94B3-8E3C9790A0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Dilución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92571DAA-9E61-40A1-97A2-8482786EB5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1926ED22-AB65-4736-B6BB-AC4871A673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D = Q/C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843E1CF-2AF4-4747-B0E0-FB187F3FA4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m³/s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44E30F2D-1092-467A-9081-B47798677B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Indicador conceptual, no sustituto del modelo.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7662DD0-A214-44D3-B4E6-92006A1792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33B050F9-3315-44A3-8095-ECD9C0A055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E1FAA7D8-CDC6-4EC0-8D1E-AA55FB354B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C93E9376-504A-4CB6-9D5F-EC19E0C735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40638398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6BDBDF5-944B-4166-B262-D1B31FB981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D9CB248-4D17-44E8-9288-34B861DF1B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989012A-047F-4EBF-859D-6509D9A76C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Pluma gaussiana estacionaria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9B13CEB-5339-4724-9BCB-89A1AC33AE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Pluma gaussiana estacionaria: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7055B87-8989-4BC9-B46C-444466D5D9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680A7F0-5301-41E0-947E-C41FDF5217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Sigma lateral;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B8AA94EC-B97F-4065-AC93-88255B76A7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B5170E7-9A6A-4B7C-8464-E565A158A5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F_b = g·v_s·D²·(T_s−T_a)/(4T_s). Resultado en m⁴/s³.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546F5285-2E92-4D0A-84A9-6C59D90FA9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5CB5EBB-54B2-4077-923E-38DDF9489A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6F335206-5882-4ABB-85ED-C9613FDE27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95FB998-2D97-40DD-A3D2-F75E7059B4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5EC7EF47-4323-496A-8AA1-590C303DCE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126099303c6249ad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0C869845-55C2-4551-92ED-FF2016997A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B4675D1C-6AD3-45EF-8F76-C9BC15EE01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Flujo de flotabilidad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41E0F8C-661D-4CA8-8839-45E4932A2F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5FD2BE6-AF25-40FE-9F84-AE3D5FC20A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F_b = g·v_s·D²·(T_s−T_a)/(4T_s)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5528DFB-23E0-4927-9B9C-822266B0CA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m⁴/s³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87C24E07-B640-4191-A115-C409A039D4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Temperaturas en kelvin.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8EA695C3-2799-4149-827A-DB4635D1A1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DCA6AC0-8FA8-494F-8B98-8A4A997303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2C2088E3-7F9D-4160-9E73-B2A7304832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278156CF-B3E0-4628-AA9F-850C92E970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43392908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B19B18CE-46C7-4E32-82C3-0AD3FA7B29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A058FA2-E8BC-42C2-B311-1587E72EA8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D1A7824-7C9C-4E3E-8E2C-1E202C9D9E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Dispersión lateral y vertical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91F0B67-BD4F-4A67-A50A-A41077F9CF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Dispersión lateral y vertical: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72361B5-FFC8-4B87-A214-7D2357734B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5881DB4-A5E7-4397-8955-06C6524B0A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Sigma vertical;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B99B327-9E3E-4A84-9051-B01E6CD821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C40D895-5962-4533-BC64-BF25B26D02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L = −u*³·ρ·c_p·T/(κgH₀).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3AED343-4808-4F5F-903F-32AA30CF41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D686F4F-0A7D-4EF3-A514-ACE7B4A0B3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Implementation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F3B86CEF-9E82-4D43-A2C3-BB7955F700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CDDAF44-7401-462A-94D3-9011CDB899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05FE3C1-4CFE-4C4D-BE12-CD5D728838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3d2ca1307ab402e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7379511-A9D8-4999-B769-016BA86AED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03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1936F0C1-4EDA-4E23-A32B-8BA4E83E3C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Dispersión lateral y vertical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5d37fd08e4d046f7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6AF32007-5020-4EBC-94FE-15AA2D90F0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A828F9FE-4328-4542-8DF4-7E12F2554E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1CF9C198-9AD3-4507-A5F5-7684347B75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A57A97E6-8193-419C-8F6C-4C71B63935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07B32563-8B63-43D9-A765-613B56D276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1339909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8A15C35-A2C3-45BF-A8AD-7275A44EF5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244F9FF-6CD4-4E07-8310-A79F200E2A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7AFE36C-BACE-47DD-BF61-759F07181A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Reflexión en superficie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FB194EA-9856-4F4D-9F46-5288820D66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Reflexión en superficie: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A487A9DB-9E4B-4DBA-8AB5-4A0540E210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020608C-E30E-4AB5-B22E-6CD7427936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Altura efectiva;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6485CD9-121A-473A-95CC-116A40F6A4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FDD15ACB-2978-4830-B8A3-6C89C8CBC2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D = Q/C. Resultado en m³/s.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B5B6A6B-0B73-4543-906D-12935BC41A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CC971F1-26AC-4E11-B0EC-FF5B7F4E4D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WMO Guide to Instruments and Methods of Observation.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DF640A0-F3AC-4244-BAD6-B96FE6868B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2756CE1-5CD2-4E53-9276-78B09F8A5C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1836969-6291-413F-907C-C6A75EDC62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5f9a85fafd84e28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956F1FE2-591C-40A5-B907-C1370CC22E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14FF2D9-BF25-458A-AB23-9C8FEC6DC0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Dilución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6208543-E109-431F-B29E-DD952D09E6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E56FE25-5C56-40E3-8D11-557390E608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D = Q/C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0AA6E00D-27E8-4B56-B429-46FC98BDAE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m³/s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9F366C17-0312-4DD4-91A9-2A826E069E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Indicador conceptual, no sustituto del modelo.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315B29D-E55F-4906-A4BF-52FC9A334E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69861246-3D2A-435E-AD1C-1E5376B72F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3C88854-ED23-4C5E-A37C-BAF6BB15D1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8912D01-6987-4F85-86E5-C803D8D7D0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51080706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BA50E6B5-E151-446F-8DC0-569F7C51F6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95A0F9A-9531-40DE-A4A2-3DF2012F8C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73C94C0-4F5B-47DB-AA01-6F250D9DE4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Altura efectiva de chimenea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CA70358-D8C6-4EE2-B908-71B0156578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Altura efectiva de chimenea: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A2C81DB-B9A7-42FA-9960-2DD36E6C86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6763893-A80F-47D6-9FD4-5DE746CEFD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Tasa de emisión;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913EFB7-988C-4FF5-8B1B-508E2CB9DB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19F3E99-054D-4852-80F8-355D9D56B2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C = Q/(2πuσyσz)·exp(−y²/2σy²)·[exp(−(z−H)²/2σz²)+exp(−(z+H)²/2σz²)]. Resultado en g/m³.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7F6F1F0-E35D-407B-907A-D857B08278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FFF789F-462B-4A28-9728-5879DAD3DE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Model Formulation Document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DBE1A6C-EF69-4962-8B4F-BAC8216B0C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C11479DE-7478-42B0-9C63-8EBD8AA156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A47F58E-703F-421C-9F9A-EE28F222F4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ffdc69fa3c14706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DC3E5BDC-C88A-425F-8F3A-CF0B7DBA90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CONCEPT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66305623-D0BB-4319-AF3C-993DDDD038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Pluma gaussiana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94D17B0D-E9CD-46DE-9EDD-E19D78BED4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3F10A01-139A-4976-BC09-A44C6C8D5F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C = Q/(2πuσyσz)·exp(−y²/2σy²)·[exp(−(z−H)²/2σz²)+exp(−(z+H)²/2σz²)]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E9CDD08C-E839-4203-8E76-E743864AEA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g/m³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0306F0F6-B7BD-405C-85F6-55148A551E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Forma didáctica; AERMOD usa formulación de capa límite más avanzada.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82FCC474-A58C-4F59-956D-5248F57D62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375AD2C-424E-4039-8043-5ED49431DF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FE53DA15-4396-49BD-9440-3B68564178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ADFD848-73A5-47C9-93F9-230D3B7420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30590505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9193862E-E319-4BB3-AF30-FB0445AC99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7582CFD1-68DC-451E-8711-A87288C2C2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D3170117-3065-4A85-A480-F9861691A1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Ascenso de pluma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DA56784E-5E57-4544-80F2-F9FE84F86F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Ascenso de pluma: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7423344-2F6F-4D02-BD8B-657BB0338A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715901E2-6AEF-4C5C-A29E-B342FF9234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Velocidad del viento;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598C493-4CA4-49D3-BBE7-0BF3A481F9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CC7E36F-0ABB-487A-B64D-364151C89C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H = h_s + Δh.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304BEBB-517D-497A-AE93-C3E54F0B10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1B5442A-9051-4F3C-A040-4D2A09AFD2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User's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AB5EBC9C-4F45-4EBB-AF7A-EFA537E187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DFC1D952-B3F2-47CD-9C96-31090D97A8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ADD6221-808B-488B-BD2F-9D91A0AEE9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da3457ae9fd427c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44E2EC20-0BB3-4F2A-99CF-03A56B9E42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03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41F65900-1649-42CD-ADBD-72A9D86453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D69FA3B6-4A2B-4B3D-8C14-A00FD95456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AERMOD User's Guide 2026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5F6FBD8A-95B8-4AEA-8213-E016787609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Appendix W, 40 CFR Part 51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A0252FFF-DAE3-4575-89BA-7E006D6A5A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04D420AA-69A4-4FF8-9F2C-064C9F3ADE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1EE9900B-653C-4D2E-B259-0146DDA6F5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35EAFA63-DDAE-4D17-9E24-9CC6D1E8C6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95110893-D391-4538-B1DF-FE11FDC8AB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09814500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7E443699-E44C-43C9-AFDE-5D6D72A749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5E4DD4A-6863-4ADC-B7A1-4EB1CD865F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C232D9E-CCA2-4DD9-AEFE-3E694CB3DD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Momentum y flotabilidad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D8E7B73-4013-4DAC-96FD-1A367FD50D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Momentum y flotabilidad: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0B1494A6-F67E-403F-BA76-642516A55B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E9DACDDE-0286-4733-BBC2-EA21133EA0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Sigma lateral;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35E0806-0077-4186-8F88-4222B29B2D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C3B9D47F-E22D-43A2-9C6B-88255D6802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F_b = g·v_s·D²·(T_s−T_a)/(4T_s). Resultado en m⁴/s³.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FAA0CBD-BB0F-486F-BCC8-7F86B3B70D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4751223-E692-4364-978C-4B0699513D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Appendix W, 40 CFR Part 51.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98AB99D-DA77-46F3-B21B-289E0AC517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4220262-498F-42BE-B6B3-F453DE593B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4A06FA8-7197-49AC-A12E-0204A913BE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d02bd43db6048df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72805F8-536C-4B15-860B-AAB0429A0D8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03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FE9BA885-0A85-464E-B294-70EB75C944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Momentum y flotabilidad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02bf75dae40b41dc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31F4C27C-46E7-45B2-8B65-7B2D4A8701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Índice didáctico normalizado; no representa mediciones reales.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FE1AD604-4D40-41B4-958E-8EEC2C0940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D95CA92C-F78C-4A9F-836A-DD85FC918F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9A787AB3-0604-4665-A549-0AC5A1E82A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83A13800-3283-4A45-86EE-9F673400EC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12108493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B8CA647C-443A-491D-85E2-BAAF5C4C43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C2A492F-B884-4E94-833B-B2C9FABA04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DISPERSIÓN ATMOSFÉRICA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7AF75B5-20FE-4532-9167-6B1D8AB1B1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700" b="1">
                <a:solidFill>
                  <a:srgbClr val="FFFFFF"/>
                </a:solidFill>
              </a:defRPr>
            </a:pPr>
            <a:r>
              <a:rPr sz="2700" b="1">
                <a:solidFill>
                  <a:srgbClr val="FFFFFF"/>
                </a:solidFill>
              </a:rPr>
              <a:t>Capa límite convectiva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44B2953-6E24-4365-BADF-2252E449FC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Capa límite convectiva: la decisión debe sostenerse con datos, formulación, criterio regulatorio y evidencia reproducible.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2DB2328B-A6A9-43FB-B1C4-8711DFA063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5EEEDF56-D64B-485A-8FD1-4ED0282D17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 crítica: Sigma vertical; registrar fuente, unidad, fecha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0B9EFED5-9A13-4632-9187-B3E830E535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B6BE3E0-6CB5-4760-BA7E-36A099AE74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de control: L = −u*³·ρ·c_p·T/(κgH₀). Resultado en m.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C54C6914-DFE6-4722-9692-08594B6A83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36D1F69-7177-41B1-A533-2E3EC6A8F0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Referencia: AERMOD Implementation Guide 2026. Confirmar edición, alcance y aplicabilidad.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3EF2A1EF-2E7E-4974-B93B-EDFCC49405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BC61FBD0-AA65-4459-9B20-3853462DBF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 verificable: Expediente técnico del módulo 3: Dispersión atmosférica.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8CE6C16-726B-4C9A-BBA6-0A253579DC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cb0fd98f68a4553"/>
          <a:srcRect xmlns:a="http://schemas.openxmlformats.org/drawingml/2006/main" l="0" t="24783" r="0" b="24783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F795016-7245-41DD-A2FA-716099E539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593E269-F8BC-480E-943F-B6D1DA0F77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Monin–Obukhov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E6D8F55A-295A-45C1-8418-1A9203E644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D343E71C-544C-4D4B-8352-A220967032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L = −u*³·ρ·c_p·T/(κgH₀)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DB0047E7-2C65-4452-97CB-3C18C71FF5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C9F418B9-814F-4F4B-A469-997BC0370AE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El signo diferencia condiciones estables e inestables.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C9281F85-C843-45D1-B361-D9C8FC30FD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Modelamiento de Dispersión Atmosférica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F2267F63-5632-498E-B64F-D40B79F316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14065126-0289-44E2-B91F-5DA701B3D4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B22717B1-608B-40B3-AC31-A1EDBF875E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87822071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2026-07-25T10:53:39.8580000Z</dcterms:created>
  <dcterms:modified xsi:type="dcterms:W3CDTF">2026-07-25T10:53:39.8580000Z</dcterms:modified>
</coreProperties>
</file>