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slides/charts/chart1.xml" ContentType="application/vnd.openxmlformats-officedocument.drawingml.chart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slides/charts/chart2.xml" ContentType="application/vnd.openxmlformats-officedocument.drawingml.chart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slides/charts/chart3.xml" ContentType="application/vnd.openxmlformats-officedocument.drawingml.chart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slides/charts/chart4.xml" ContentType="application/vnd.openxmlformats-officedocument.drawingml.chart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ac8d12bb2f774106" /><Relationship Type="http://schemas.openxmlformats.org/officeDocument/2006/relationships/extended-properties" Target="/docProps/app.xml" Id="Rfcd9dfd86cd2488f" /><Relationship Type="http://schemas.openxmlformats.org/officeDocument/2006/relationships/officeDocument" Target="/ppt/presentation.xml" Id="Rd55381b5ad4e4836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fc13b2f68b394859"/>
  </p:sldMasterIdLst>
  <p:notesMasterIdLst>
    <p:notesMasterId xmlns:r="http://schemas.openxmlformats.org/officeDocument/2006/relationships" r:id="R2dcdecfb0a1746fc"/>
  </p:notesMasterIdLst>
  <p:sldIdLst>
    <p:sldId xmlns:r="http://schemas.openxmlformats.org/officeDocument/2006/relationships" id="256" r:id="R648a7afa380d4374"/>
    <p:sldId xmlns:r="http://schemas.openxmlformats.org/officeDocument/2006/relationships" id="257" r:id="Rbfe57453fbe14c3a"/>
    <p:sldId xmlns:r="http://schemas.openxmlformats.org/officeDocument/2006/relationships" id="258" r:id="Racee3bd8956a4b7e"/>
    <p:sldId xmlns:r="http://schemas.openxmlformats.org/officeDocument/2006/relationships" id="259" r:id="R55a4e5fbcb594de4"/>
    <p:sldId xmlns:r="http://schemas.openxmlformats.org/officeDocument/2006/relationships" id="260" r:id="Re3ceba43b0ff457d"/>
    <p:sldId xmlns:r="http://schemas.openxmlformats.org/officeDocument/2006/relationships" id="261" r:id="Rebf41430809c4e54"/>
    <p:sldId xmlns:r="http://schemas.openxmlformats.org/officeDocument/2006/relationships" id="262" r:id="Re911b63f19364c24"/>
    <p:sldId xmlns:r="http://schemas.openxmlformats.org/officeDocument/2006/relationships" id="263" r:id="R97035d15bda14639"/>
    <p:sldId xmlns:r="http://schemas.openxmlformats.org/officeDocument/2006/relationships" id="264" r:id="Rbb0770f4bb014289"/>
    <p:sldId xmlns:r="http://schemas.openxmlformats.org/officeDocument/2006/relationships" id="265" r:id="Rebefb4ba60354118"/>
    <p:sldId xmlns:r="http://schemas.openxmlformats.org/officeDocument/2006/relationships" id="266" r:id="Rf160b909d2184721"/>
    <p:sldId xmlns:r="http://schemas.openxmlformats.org/officeDocument/2006/relationships" id="267" r:id="Re716c4ce8f9f4613"/>
    <p:sldId xmlns:r="http://schemas.openxmlformats.org/officeDocument/2006/relationships" id="268" r:id="Rbe67e4f241284d61"/>
    <p:sldId xmlns:r="http://schemas.openxmlformats.org/officeDocument/2006/relationships" id="269" r:id="Rd3b134107ece4d94"/>
    <p:sldId xmlns:r="http://schemas.openxmlformats.org/officeDocument/2006/relationships" id="270" r:id="R5df6e2db887a41a5"/>
    <p:sldId xmlns:r="http://schemas.openxmlformats.org/officeDocument/2006/relationships" id="271" r:id="R271aad4bde494f61"/>
    <p:sldId xmlns:r="http://schemas.openxmlformats.org/officeDocument/2006/relationships" id="272" r:id="R95778d3b77f64538"/>
    <p:sldId xmlns:r="http://schemas.openxmlformats.org/officeDocument/2006/relationships" id="273" r:id="R2b890b9bd1dd415c"/>
    <p:sldId xmlns:r="http://schemas.openxmlformats.org/officeDocument/2006/relationships" id="274" r:id="R7df5fccf04364b8f"/>
    <p:sldId xmlns:r="http://schemas.openxmlformats.org/officeDocument/2006/relationships" id="275" r:id="R617caea73b684b57"/>
  </p:sldIdLst>
  <p:sldSz cx="12192000" cy="6858000"/>
  <p:notesSz cx="6858000" cy="9144000"/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60135a84417440b9" /><Relationship Type="http://schemas.openxmlformats.org/officeDocument/2006/relationships/slideMaster" Target="/ppt/slideMasters/slideMaster1.xml" Id="Rfc13b2f68b394859" /><Relationship Type="http://schemas.openxmlformats.org/officeDocument/2006/relationships/notesMaster" Target="/ppt/notesMasters/notesMaster1.xml" Id="R2dcdecfb0a1746fc" /><Relationship Type="http://schemas.openxmlformats.org/officeDocument/2006/relationships/presProps" Target="/ppt/presProps.xml" Id="R2b20813b4fb449a5" /><Relationship Type="http://schemas.openxmlformats.org/officeDocument/2006/relationships/tableStyles" Target="/ppt/tableStyles.xml" Id="R4f21dc07e772427c" /><Relationship Type="http://schemas.openxmlformats.org/officeDocument/2006/relationships/slide" Target="/ppt/slides/slide1.xml" Id="R648a7afa380d4374" /><Relationship Type="http://schemas.openxmlformats.org/officeDocument/2006/relationships/slide" Target="/ppt/slides/slide2.xml" Id="Rbfe57453fbe14c3a" /><Relationship Type="http://schemas.openxmlformats.org/officeDocument/2006/relationships/slide" Target="/ppt/slides/slide3.xml" Id="Racee3bd8956a4b7e" /><Relationship Type="http://schemas.openxmlformats.org/officeDocument/2006/relationships/slide" Target="/ppt/slides/slide4.xml" Id="R55a4e5fbcb594de4" /><Relationship Type="http://schemas.openxmlformats.org/officeDocument/2006/relationships/slide" Target="/ppt/slides/slide5.xml" Id="Re3ceba43b0ff457d" /><Relationship Type="http://schemas.openxmlformats.org/officeDocument/2006/relationships/slide" Target="/ppt/slides/slide6.xml" Id="Rebf41430809c4e54" /><Relationship Type="http://schemas.openxmlformats.org/officeDocument/2006/relationships/slide" Target="/ppt/slides/slide7.xml" Id="Re911b63f19364c24" /><Relationship Type="http://schemas.openxmlformats.org/officeDocument/2006/relationships/slide" Target="/ppt/slides/slide8.xml" Id="R97035d15bda14639" /><Relationship Type="http://schemas.openxmlformats.org/officeDocument/2006/relationships/slide" Target="/ppt/slides/slide9.xml" Id="Rbb0770f4bb014289" /><Relationship Type="http://schemas.openxmlformats.org/officeDocument/2006/relationships/slide" Target="/ppt/slides/slide10.xml" Id="Rebefb4ba60354118" /><Relationship Type="http://schemas.openxmlformats.org/officeDocument/2006/relationships/slide" Target="/ppt/slides/slide11.xml" Id="Rf160b909d2184721" /><Relationship Type="http://schemas.openxmlformats.org/officeDocument/2006/relationships/slide" Target="/ppt/slides/slide12.xml" Id="Re716c4ce8f9f4613" /><Relationship Type="http://schemas.openxmlformats.org/officeDocument/2006/relationships/slide" Target="/ppt/slides/slide13.xml" Id="Rbe67e4f241284d61" /><Relationship Type="http://schemas.openxmlformats.org/officeDocument/2006/relationships/slide" Target="/ppt/slides/slide14.xml" Id="Rd3b134107ece4d94" /><Relationship Type="http://schemas.openxmlformats.org/officeDocument/2006/relationships/slide" Target="/ppt/slides/slide15.xml" Id="R5df6e2db887a41a5" /><Relationship Type="http://schemas.openxmlformats.org/officeDocument/2006/relationships/slide" Target="/ppt/slides/slide16.xml" Id="R271aad4bde494f61" /><Relationship Type="http://schemas.openxmlformats.org/officeDocument/2006/relationships/slide" Target="/ppt/slides/slide17.xml" Id="R95778d3b77f64538" /><Relationship Type="http://schemas.openxmlformats.org/officeDocument/2006/relationships/slide" Target="/ppt/slides/slide18.xml" Id="R2b890b9bd1dd415c" /><Relationship Type="http://schemas.openxmlformats.org/officeDocument/2006/relationships/slide" Target="/ppt/slides/slide19.xml" Id="R7df5fccf04364b8f" /><Relationship Type="http://schemas.openxmlformats.org/officeDocument/2006/relationships/slide" Target="/ppt/slides/slide20.xml" Id="R617caea73b684b57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24b9966101744659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3bcecbbc55a74f24" /><Relationship Type="http://schemas.openxmlformats.org/officeDocument/2006/relationships/notesMaster" Target="/ppt/notesMasters/notesMaster1.xml" Id="R1b4899a3b8b84ec6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222c6ccf855f4f14" /><Relationship Type="http://schemas.openxmlformats.org/officeDocument/2006/relationships/notesMaster" Target="/ppt/notesMasters/notesMaster1.xml" Id="Re090080eaff642cc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04ee5522ff1b49e6" /><Relationship Type="http://schemas.openxmlformats.org/officeDocument/2006/relationships/notesMaster" Target="/ppt/notesMasters/notesMaster1.xml" Id="Rb1c42af96e5b4794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945efd85079f49d5" /><Relationship Type="http://schemas.openxmlformats.org/officeDocument/2006/relationships/notesMaster" Target="/ppt/notesMasters/notesMaster1.xml" Id="Rc3b5769786584a63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d084bf792c2b4c36" /><Relationship Type="http://schemas.openxmlformats.org/officeDocument/2006/relationships/notesMaster" Target="/ppt/notesMasters/notesMaster1.xml" Id="R41b2b2ddcc8844d2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cbae824200d54c40" /><Relationship Type="http://schemas.openxmlformats.org/officeDocument/2006/relationships/notesMaster" Target="/ppt/notesMasters/notesMaster1.xml" Id="R35eabc809f1b4e06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f0668356c4e94a43" /><Relationship Type="http://schemas.openxmlformats.org/officeDocument/2006/relationships/notesMaster" Target="/ppt/notesMasters/notesMaster1.xml" Id="R21490ff24bbe4f8b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slide" Target="/ppt/slides/slide16.xml" Id="R8f74f75b63db4362" /><Relationship Type="http://schemas.openxmlformats.org/officeDocument/2006/relationships/notesMaster" Target="/ppt/notesMasters/notesMaster1.xml" Id="R93a0dcd41e38467d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slide" Target="/ppt/slides/slide17.xml" Id="Rd0c678227d9c4c7d" /><Relationship Type="http://schemas.openxmlformats.org/officeDocument/2006/relationships/notesMaster" Target="/ppt/notesMasters/notesMaster1.xml" Id="Ra5d49ec9864d4c47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8.xml" Id="Raac074eb13d24a15" /><Relationship Type="http://schemas.openxmlformats.org/officeDocument/2006/relationships/notesMaster" Target="/ppt/notesMasters/notesMaster1.xml" Id="Reddd19f288b7441e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19.xml" Id="Reb3ace17db51469e" /><Relationship Type="http://schemas.openxmlformats.org/officeDocument/2006/relationships/notesMaster" Target="/ppt/notesMasters/notesMaster1.xml" Id="R082b4f7e27704b94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5588dcafee6d4efe" /><Relationship Type="http://schemas.openxmlformats.org/officeDocument/2006/relationships/notesMaster" Target="/ppt/notesMasters/notesMaster1.xml" Id="R3afa059a38ea46ce" /></Relationships>
</file>

<file path=ppt/notesSlides/_rels/notesSlide20.xml.rels>&#65279;<?xml version="1.0" encoding="utf-8"?><Relationships xmlns="http://schemas.openxmlformats.org/package/2006/relationships"><Relationship Type="http://schemas.openxmlformats.org/officeDocument/2006/relationships/slide" Target="/ppt/slides/slide20.xml" Id="R5137ad88b5054f65" /><Relationship Type="http://schemas.openxmlformats.org/officeDocument/2006/relationships/notesMaster" Target="/ppt/notesMasters/notesMaster1.xml" Id="R2b83d84abcaf419f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a733914e199e493b" /><Relationship Type="http://schemas.openxmlformats.org/officeDocument/2006/relationships/notesMaster" Target="/ppt/notesMasters/notesMaster1.xml" Id="R3ae16adf55674d02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821fa4eb42764fa4" /><Relationship Type="http://schemas.openxmlformats.org/officeDocument/2006/relationships/notesMaster" Target="/ppt/notesMasters/notesMaster1.xml" Id="R8b47e0353aa84cc7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41f5b59bfa5c47c1" /><Relationship Type="http://schemas.openxmlformats.org/officeDocument/2006/relationships/notesMaster" Target="/ppt/notesMasters/notesMaster1.xml" Id="R7f1e0dc299b8464b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b8454dc615ba4c30" /><Relationship Type="http://schemas.openxmlformats.org/officeDocument/2006/relationships/notesMaster" Target="/ppt/notesMasters/notesMaster1.xml" Id="R0cde8d7b800e44a2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d2c9036dde934ff8" /><Relationship Type="http://schemas.openxmlformats.org/officeDocument/2006/relationships/notesMaster" Target="/ppt/notesMasters/notesMaster1.xml" Id="R12228b74355c4cd2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b443888b37a34c68" /><Relationship Type="http://schemas.openxmlformats.org/officeDocument/2006/relationships/notesMaster" Target="/ppt/notesMasters/notesMaster1.xml" Id="Rd9e64bff5ca94d0f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849f006ee9e044d6" /><Relationship Type="http://schemas.openxmlformats.org/officeDocument/2006/relationships/notesMaster" Target="/ppt/notesMasters/notesMaster1.xml" Id="R3807369a682c4496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Ley N.° 28611, Ley General del Ambiente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Ley N.° 28611, Ley General del Ambiente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Ley N.° 28611, Ley General del Ambiente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Ley N.° 28611, Ley General del Ambiente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Ley N.° 28611, Ley General del Ambiente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Ley N.° 28611, Ley General del Ambiente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Ley N.° 28611, Ley General del Ambiente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Ley N.° 28611, Ley General del Ambiente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Ley N.° 28611, Ley General del Ambiente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Ley N.° 28611, Ley General del Ambiente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Ley N.° 28611, Ley General del Ambiente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Ley N.° 28611, Ley General del Ambiente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Ley N.° 28611, Ley General del Ambiente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Ley N.° 28611, Ley General del Ambiente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Ley N.° 28611, Ley General del Ambiente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Ley N.° 28611, Ley General del Ambiente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Ley N.° 28611, Ley General del Ambiente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Ley N.° 28611, Ley General del Ambiente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Ley N.° 28611, Ley General del Ambiente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Ley N.° 28611, Ley General del Ambiente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Imagen temática generada con OpenAI ImageGen para CENESAM, módulo 1.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fbef4b4cb7bf4be7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8d21f8d5aeb14703" /><Relationship Type="http://schemas.openxmlformats.org/officeDocument/2006/relationships/slideLayout" Target="/ppt/slideLayouts/slideLayout1.xml" Id="Rc081ec359ead4365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c081ec359ead4365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dce7a7206e74519" /><Relationship Type="http://schemas.openxmlformats.org/officeDocument/2006/relationships/image" Target="/ppt/media/image.jpeg" Id="Rb3906d2d5d3d48a0" /><Relationship Type="http://schemas.openxmlformats.org/officeDocument/2006/relationships/notesSlide" Target="/ppt/notesSlides/notesSlide1.xml" Id="Rf872f83b332c44b1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42d62be3873458a" /><Relationship Type="http://schemas.openxmlformats.org/officeDocument/2006/relationships/image" Target="/ppt/media/image10.jpeg" Id="Re84d1863bdc84977" /><Relationship Type="http://schemas.openxmlformats.org/officeDocument/2006/relationships/notesSlide" Target="/ppt/notesSlides/notesSlide10.xml" Id="R31474864b24e45d5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89c556428f449a6" /><Relationship Type="http://schemas.openxmlformats.org/officeDocument/2006/relationships/image" Target="/ppt/media/image11.jpeg" Id="R1ba02779bb7f4cc0" /><Relationship Type="http://schemas.openxmlformats.org/officeDocument/2006/relationships/notesSlide" Target="/ppt/notesSlides/notesSlide11.xml" Id="R3777840d345d4234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0b07ef966dc4c18" /><Relationship Type="http://schemas.openxmlformats.org/officeDocument/2006/relationships/image" Target="/ppt/media/image12.jpeg" Id="R8fa81c0fbd54498c" /><Relationship Type="http://schemas.openxmlformats.org/officeDocument/2006/relationships/notesSlide" Target="/ppt/notesSlides/notesSlide12.xml" Id="Rdacff5916f9e4068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0299fc992e744c2" /><Relationship Type="http://schemas.openxmlformats.org/officeDocument/2006/relationships/image" Target="/ppt/media/image13.jpeg" Id="R98b8a04011a54c74" /><Relationship Type="http://schemas.openxmlformats.org/officeDocument/2006/relationships/notesSlide" Target="/ppt/notesSlides/notesSlide13.xml" Id="R9f6e62bda2ef4548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156701aad2d4509" /><Relationship Type="http://schemas.openxmlformats.org/officeDocument/2006/relationships/image" Target="/ppt/media/image14.jpeg" Id="Rd636d7c5b9b84f3d" /><Relationship Type="http://schemas.openxmlformats.org/officeDocument/2006/relationships/chart" Target="/ppt/slides/charts/chart3.xml" Id="Reb66afcb6e7f4366" /><Relationship Type="http://schemas.openxmlformats.org/officeDocument/2006/relationships/notesSlide" Target="/ppt/notesSlides/notesSlide14.xml" Id="R9b99a9ac4f6a4aa9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57d1327c68c493e" /><Relationship Type="http://schemas.openxmlformats.org/officeDocument/2006/relationships/image" Target="/ppt/media/image15.jpeg" Id="R4aa6b7728d9340cb" /><Relationship Type="http://schemas.openxmlformats.org/officeDocument/2006/relationships/notesSlide" Target="/ppt/notesSlides/notesSlide15.xml" Id="Ra6ae97ffec3f4f51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6a0d158380c4dbf" /><Relationship Type="http://schemas.openxmlformats.org/officeDocument/2006/relationships/image" Target="/ppt/media/image16.jpeg" Id="Rdb21a5c8e7a64751" /><Relationship Type="http://schemas.openxmlformats.org/officeDocument/2006/relationships/notesSlide" Target="/ppt/notesSlides/notesSlide16.xml" Id="R25d43d141a5a437e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769c5c8959c45dd" /><Relationship Type="http://schemas.openxmlformats.org/officeDocument/2006/relationships/image" Target="/ppt/media/image17.jpeg" Id="R09410ce131124f52" /><Relationship Type="http://schemas.openxmlformats.org/officeDocument/2006/relationships/notesSlide" Target="/ppt/notesSlides/notesSlide17.xml" Id="Rf17ea3ff3d0b4024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b305777019d4544" /><Relationship Type="http://schemas.openxmlformats.org/officeDocument/2006/relationships/image" Target="/ppt/media/image18.jpeg" Id="Rb0717a2219334885" /><Relationship Type="http://schemas.openxmlformats.org/officeDocument/2006/relationships/chart" Target="/ppt/slides/charts/chart4.xml" Id="R6f4629127ce2402d" /><Relationship Type="http://schemas.openxmlformats.org/officeDocument/2006/relationships/notesSlide" Target="/ppt/notesSlides/notesSlide18.xml" Id="Rc0d00d63c0db4585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3c3ed8422834202" /><Relationship Type="http://schemas.openxmlformats.org/officeDocument/2006/relationships/image" Target="/ppt/media/image19.jpeg" Id="Re6431a41e7464e10" /><Relationship Type="http://schemas.openxmlformats.org/officeDocument/2006/relationships/notesSlide" Target="/ppt/notesSlides/notesSlide19.xml" Id="R4a919d806b1e4fa9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295a08b9bcd421e" /><Relationship Type="http://schemas.openxmlformats.org/officeDocument/2006/relationships/image" Target="/ppt/media/image2.jpeg" Id="R872fa76beb2a4dcd" /><Relationship Type="http://schemas.openxmlformats.org/officeDocument/2006/relationships/notesSlide" Target="/ppt/notesSlides/notesSlide2.xml" Id="R4474bc66ff3f47a8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f3456a5c2ce4a55" /><Relationship Type="http://schemas.openxmlformats.org/officeDocument/2006/relationships/image" Target="/ppt/media/image20.jpeg" Id="R23d8233b5091447b" /><Relationship Type="http://schemas.openxmlformats.org/officeDocument/2006/relationships/notesSlide" Target="/ppt/notesSlides/notesSlide20.xml" Id="R102f8e3b86d2440a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438d100aa7049ad" /><Relationship Type="http://schemas.openxmlformats.org/officeDocument/2006/relationships/image" Target="/ppt/media/image3.jpeg" Id="Rc15836ae7ed24163" /><Relationship Type="http://schemas.openxmlformats.org/officeDocument/2006/relationships/notesSlide" Target="/ppt/notesSlides/notesSlide3.xml" Id="R4439f56551a14dc7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315d9289cd740b5" /><Relationship Type="http://schemas.openxmlformats.org/officeDocument/2006/relationships/image" Target="/ppt/media/image4.jpeg" Id="Rb22206f265704d05" /><Relationship Type="http://schemas.openxmlformats.org/officeDocument/2006/relationships/chart" Target="/ppt/slides/charts/chart1.xml" Id="Rfc88ea09afb84825" /><Relationship Type="http://schemas.openxmlformats.org/officeDocument/2006/relationships/notesSlide" Target="/ppt/notesSlides/notesSlide4.xml" Id="R1c60df5dfe4f47e0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aa3a547daa84cbb" /><Relationship Type="http://schemas.openxmlformats.org/officeDocument/2006/relationships/image" Target="/ppt/media/image5.jpeg" Id="Rd745c14ce887431d" /><Relationship Type="http://schemas.openxmlformats.org/officeDocument/2006/relationships/notesSlide" Target="/ppt/notesSlides/notesSlide5.xml" Id="R813963b0a605407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4d65ba53a9e4814" /><Relationship Type="http://schemas.openxmlformats.org/officeDocument/2006/relationships/image" Target="/ppt/media/image6.jpeg" Id="R9595fcabc6444359" /><Relationship Type="http://schemas.openxmlformats.org/officeDocument/2006/relationships/notesSlide" Target="/ppt/notesSlides/notesSlide6.xml" Id="R20df1211bc7249f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7d2b356d51540d2" /><Relationship Type="http://schemas.openxmlformats.org/officeDocument/2006/relationships/image" Target="/ppt/media/image7.jpeg" Id="Rb14af31a77614775" /><Relationship Type="http://schemas.openxmlformats.org/officeDocument/2006/relationships/notesSlide" Target="/ppt/notesSlides/notesSlide7.xml" Id="R041c2acbf485461b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88e6ec78cf84ede" /><Relationship Type="http://schemas.openxmlformats.org/officeDocument/2006/relationships/image" Target="/ppt/media/image8.jpeg" Id="R8d6dbce9d8214080" /><Relationship Type="http://schemas.openxmlformats.org/officeDocument/2006/relationships/chart" Target="/ppt/slides/charts/chart2.xml" Id="R703b2a6928434543" /><Relationship Type="http://schemas.openxmlformats.org/officeDocument/2006/relationships/notesSlide" Target="/ppt/notesSlides/notesSlide8.xml" Id="R75bd071beb5f4cbb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9b5c1020c7a42e6" /><Relationship Type="http://schemas.openxmlformats.org/officeDocument/2006/relationships/image" Target="/ppt/media/image9.jpeg" Id="Rb1cc97b4ff7046de" /><Relationship Type="http://schemas.openxmlformats.org/officeDocument/2006/relationships/notesSlide" Target="/ppt/notesSlides/notesSlide9.xml" Id="Rc67aac45aa4b4882" /></Relationships>
</file>

<file path=ppt/slides/charts/chart1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57</c:v>
              </c:pt>
              <c:pt idx="1">
                <c:v>51</c:v>
              </c:pt>
              <c:pt idx="2">
                <c:v>84</c:v>
              </c:pt>
              <c:pt idx="3">
                <c:v>48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2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63</c:v>
              </c:pt>
              <c:pt idx="1">
                <c:v>58</c:v>
              </c:pt>
              <c:pt idx="2">
                <c:v>84</c:v>
              </c:pt>
              <c:pt idx="3">
                <c:v>72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3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91</c:v>
              </c:pt>
              <c:pt idx="1">
                <c:v>91</c:v>
              </c:pt>
              <c:pt idx="2">
                <c:v>84</c:v>
              </c:pt>
              <c:pt idx="3">
                <c:v>82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4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59</c:v>
              </c:pt>
              <c:pt idx="1">
                <c:v>53</c:v>
              </c:pt>
              <c:pt idx="2">
                <c:v>84</c:v>
              </c:pt>
              <c:pt idx="3">
                <c:v>54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4" name="top-accent">
            <a:extLst xmlns:a="http://schemas.openxmlformats.org/drawingml/2006/main">
              <a:ext uri="{FF2B5EF4-FFF2-40B4-BE49-F238E27FC236}">
                <a16:creationId xmlns:a16="http://schemas.microsoft.com/office/drawing/2014/main" id="{7F7FF66F-BF23-4EE4-9826-0E39B95E33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A03EF70A-61AC-4842-8512-9672C20ACB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ESTRATEGIA REGULATORIA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7628C123-1B33-4CD6-94FE-8F2EC9D4B6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La modelación responde una pregunta regulatoria</a:t>
            </a:r>
          </a:p>
        </p:txBody>
      </p:sp>
      <p:sp>
        <p:nvSpPr>
          <p:cNvPr id="4" name="module-title">
            <a:extLst xmlns:a="http://schemas.openxmlformats.org/drawingml/2006/main">
              <a:ext uri="{FF2B5EF4-FFF2-40B4-BE49-F238E27FC236}">
                <a16:creationId xmlns:a16="http://schemas.microsoft.com/office/drawing/2014/main" id="{C253AE2D-FF9B-4FF2-899B-C85FF7ACFB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790700"/>
            <a:ext cx="6191250" cy="1885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FFFFFF"/>
                </a:solidFill>
              </a:defRPr>
            </a:pPr>
            <a:r>
              <a:rPr sz="3150" b="1">
                <a:solidFill>
                  <a:srgbClr val="FFFFFF"/>
                </a:solidFill>
              </a:rPr>
              <a:t>Marco regulatorio, estrategia de modelación y modelo conceptual</a:t>
            </a:r>
          </a:p>
        </p:txBody>
      </p:sp>
      <p:sp>
        <p:nvSpPr>
          <p:cNvPr id="5" name="module-subtitle">
            <a:extLst xmlns:a="http://schemas.openxmlformats.org/drawingml/2006/main">
              <a:ext uri="{FF2B5EF4-FFF2-40B4-BE49-F238E27FC236}">
                <a16:creationId xmlns:a16="http://schemas.microsoft.com/office/drawing/2014/main" id="{C3522520-816B-4AA6-8BFB-047138D6B7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943350"/>
            <a:ext cx="59055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EAF4F5"/>
                </a:solidFill>
              </a:defRPr>
            </a:pPr>
            <a:r>
              <a:rPr sz="1500" b="0">
                <a:solidFill>
                  <a:srgbClr val="EAF4F5"/>
                </a:solidFill>
              </a:rPr>
              <a:t>Del requisito ambiental al protocolo de modelación reproducible.</a:t>
            </a:r>
          </a:p>
        </p:txBody>
      </p:sp>
      <p:sp>
        <p:nvSpPr>
          <p:cNvPr id="6" name="photo-border">
            <a:extLst xmlns:a="http://schemas.openxmlformats.org/drawingml/2006/main">
              <a:ext uri="{FF2B5EF4-FFF2-40B4-BE49-F238E27FC236}">
                <a16:creationId xmlns:a16="http://schemas.microsoft.com/office/drawing/2014/main" id="{866C4013-7692-479C-8381-B81A45AC5E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3906d2d5d3d48a0"/>
          <a:srcRect xmlns:a="http://schemas.openxmlformats.org/drawingml/2006/main" l="13649" t="0" r="13649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3429000"/>
          </a:xfrm>
          <a:prstGeom xmlns:a="http://schemas.openxmlformats.org/drawingml/2006/main" prst="roundRect">
            <a:avLst>
              <a:gd name="adj" fmla="val 3333"/>
            </a:avLst>
          </a:prstGeom>
        </p:spPr>
      </p:pic>
      <p:sp>
        <p:nvSpPr>
          <p:cNvPr id="8" name="photo-caption-bg">
            <a:extLst xmlns:a="http://schemas.openxmlformats.org/drawingml/2006/main">
              <a:ext uri="{FF2B5EF4-FFF2-40B4-BE49-F238E27FC236}">
                <a16:creationId xmlns:a16="http://schemas.microsoft.com/office/drawing/2014/main" id="{99BC51C6-2EDC-400E-B9EE-6D319C5D89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00875" y="4543425"/>
            <a:ext cx="4429125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E3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photo-caption">
            <a:extLst xmlns:a="http://schemas.openxmlformats.org/drawingml/2006/main">
              <a:ext uri="{FF2B5EF4-FFF2-40B4-BE49-F238E27FC236}">
                <a16:creationId xmlns:a16="http://schemas.microsoft.com/office/drawing/2014/main" id="{705DAE91-0062-4837-BFB0-9C190805C9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00900" y="4695825"/>
            <a:ext cx="4000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FFFFFF"/>
                </a:solidFill>
              </a:defRPr>
            </a:pPr>
            <a:r>
              <a:rPr sz="975" b="1">
                <a:solidFill>
                  <a:srgbClr val="FFFFFF"/>
                </a:solidFill>
              </a:rPr>
              <a:t>ESTRATEGIA REGULATORIA · APLICACIÓN PROFESIONAL</a:t>
            </a:r>
          </a:p>
        </p:txBody>
      </p:sp>
      <p:sp>
        <p:nvSpPr>
          <p:cNvPr id="10" name="footer">
            <a:extLst xmlns:a="http://schemas.openxmlformats.org/drawingml/2006/main">
              <a:ext uri="{FF2B5EF4-FFF2-40B4-BE49-F238E27FC236}">
                <a16:creationId xmlns:a16="http://schemas.microsoft.com/office/drawing/2014/main" id="{B1D3F2CF-6BDE-4F26-826E-162128705C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01</a:t>
            </a:r>
          </a:p>
        </p:txBody>
      </p:sp>
      <p:sp>
        <p:nvSpPr>
          <p:cNvPr id="11" name="page">
            <a:extLst xmlns:a="http://schemas.openxmlformats.org/drawingml/2006/main">
              <a:ext uri="{FF2B5EF4-FFF2-40B4-BE49-F238E27FC236}">
                <a16:creationId xmlns:a16="http://schemas.microsoft.com/office/drawing/2014/main" id="{E755E4B2-802C-4AD1-863C-B3ADDF123F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01</a:t>
            </a:r>
          </a:p>
        </p:txBody>
      </p:sp>
      <p:sp>
        <p:nvSpPr>
          <p:cNvPr id="12" name="logo-mark">
            <a:extLst xmlns:a="http://schemas.openxmlformats.org/drawingml/2006/main">
              <a:ext uri="{FF2B5EF4-FFF2-40B4-BE49-F238E27FC236}">
                <a16:creationId xmlns:a16="http://schemas.microsoft.com/office/drawing/2014/main" id="{C26ECFE3-9F09-4564-B83A-06155FB846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logo-text">
            <a:extLst xmlns:a="http://schemas.openxmlformats.org/drawingml/2006/main">
              <a:ext uri="{FF2B5EF4-FFF2-40B4-BE49-F238E27FC236}">
                <a16:creationId xmlns:a16="http://schemas.microsoft.com/office/drawing/2014/main" id="{E0BE44B6-FA6F-44E2-8D70-8575950225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35506815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5D138966-1129-44D3-9A3F-DC1F783EF7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34C4A61A-0D4C-4123-8765-F06B0F81B4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ESTRATEGIA REGULATORIA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76ABCA0B-A1EC-4251-994A-E7938DBC7B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Receptores humanos y ecológicos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DC53DEA1-6D1A-4BE1-8DC2-5C4135805E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Receptores humanos y ecológicos: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BE17CBE5-693B-4349-8EF4-2816D75319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CD407D77-B787-46DA-84CC-23FF9739E8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Datos esperados;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18BD0DFF-D39F-47A2-B663-64A8F97D33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1737B2B6-FC3D-4A6A-8174-025D3A9161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R = P_excedencia · Consecuencia. Resultado en índice.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2EF195B1-17E8-477D-9ADC-28996D40F9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0B22099F-1D7F-4AC9-9308-F8F2BA8F07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Implementation Guide 2026.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02B71502-3AAD-4247-B12F-59F76F61A0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E2E64B0F-4051-4673-B053-02FA2C32E4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1: Estrategia regulatoria.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4F997320-DEFF-43BF-8B06-A861E2CECA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84d1863bdc84977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3A6B39C6-8F2C-4A3A-BF96-715D503278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WORKFLOW · MÓDULO 01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752F9FFC-D1CF-4BA5-947A-6D89594FB0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Riesgo de decisión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CB7AE400-4AD8-4959-9710-D2A59CBC33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34C48584-FECD-4A72-A1B3-46473C9990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R = P_excedencia · Consecuencia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203F2CC2-5D8B-4960-A131-D80360C0BD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índice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56D3C786-DB68-4AE7-AAC8-BCB6615504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Usar escenarios y sensibilidad; no confundir con riesgo toxicológico.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F602308E-1AFC-462D-A8EF-EFFE70CEFE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01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9C5FAAA4-F524-4290-B1F1-50B319899F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0201833F-50EB-4C67-A23B-58F4669013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DF1795C4-62BC-46EF-879E-EACCAE4678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1520547"/>
      </p:ext>
    </p:extLst>
  </p:cSld>
</p:sld>
</file>

<file path=ppt/slides/slide1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D5018DE4-A53D-4594-9E3E-7F734996DF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9E554FAB-7230-4372-95E9-0C4787BED8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ESTRATEGIA REGULATORIA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5B15D45A-9A30-4F69-BC75-98462A9620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Criterios de significancia y cumplimiento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EA885718-92C9-4884-9B61-BE7C6181BC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Criterios de significancia y cumplimiento: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D4E7932E-DA1E-46F8-A810-8DE624643B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CAA26C56-7FC4-40B5-8E00-C7989CD63B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Aporte máximo modelado;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C9B8588A-5068-47C9-B221-C65D8C9089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D2568D28-008A-4C01-9A0D-D2429F9D55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C_total = C_modelada + C_fondo.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CFB8D383-31C1-44E7-9E47-F9D6C74FB5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F406B9A2-2CFA-4BCD-86C5-5D991212E0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003-2017-MINAM.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1B1A1123-7157-4FF4-B0FA-10B32F81AB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4A611407-339E-4E2A-973C-72D41DADDB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1: Estrategia regulatoria.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95C8671D-98B9-4B20-BAF7-51658B8725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ba02779bb7f4cc0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829126F2-9862-4057-B6EC-45198A4A58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QUALITY · MÓDULO 01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97A37048-01C4-4B61-B4E1-B9EE017ECA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Concentración total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428D8577-67EB-41A2-9BCB-CF911BA2AA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70EC5B35-9DD7-47D6-A08B-D1793DF6B5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C_total = C_modelada + C_fondo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C0BD2ECF-31D0-43C6-89ED-56C3BCBD7A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µg/m³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7E378F90-0F3A-4D19-8479-B288E4EFEA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No sumar series incompatibles ni duplicar fuentes incluidas en el fondo.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412A5495-B315-48AF-ACAF-B4BB8EB805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01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6C0A0AF0-DE7E-4BA1-9DF0-66F41C17E5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11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6AFD4113-BFFF-47A9-9481-51F52977BC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1310C5F3-ACED-4A80-BF6F-33EB0CFF8D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75701431"/>
      </p:ext>
    </p:extLst>
  </p:cSld>
</p:sld>
</file>

<file path=ppt/slides/slide1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9A236E0F-ABE3-46C1-BEC1-0F970B363F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FC9D74F-2D82-4A85-B8B3-20006913CE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ESTRATEGIA REGULATORIA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2EA05C42-4663-429C-8CDF-7A69C28BBF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Plan de datos y trazabilidad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C3878B08-4C30-4264-B419-75FD7B93C3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Plan de datos y trazabilidad: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0BCF5E76-E6CE-44EA-AB5B-0DF590BF24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27FA526D-9F46-4298-97C7-2477FC93C2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Concentración de fondo;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A7BBFDCE-77E3-4C2A-981A-1414BA7915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8E8167C6-8B2C-4D6E-B8E3-1BA66FD51A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AR = C_proyecto/ECA 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B345DAA8-358D-4A15-A89D-6C7362AA4E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55EB98BA-BBEA-4296-A29A-8377BC15B4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010-2019-MINAM.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8FEF5F44-C6CC-451F-8865-5C41244BA6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30F37490-5406-494B-96E4-D501782071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1: Estrategia regulatoria.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285BBB47-09D3-4DD9-9ECD-C7926C0A73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fa81c0fbd54498c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D6B1D004-9893-41B7-8E7F-9AF777A0C9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01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3B85A192-EE86-4C38-9FC1-0AB012EAA3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Caso profesional resuelto: Caso profesional parametrizado: central térmica costera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2621ACF7-8C98-4422-8690-9AECBAA872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2 chimeneas; NOx, SO₂ y PM; terreno costero; población a 4 km; línea base anual disponible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E4E0A3CD-AB92-431E-9180-46601B52ED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5BD238C8-853E-4487-AAF2-9C0629DC36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protocolo separa aporte del proyecto, fondo representativo, periodos ECA y escenarios operativos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DADC1DD4-4195-472D-ABB6-7E512FD8AF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Caso didáctico parametrizado; sustituir por datos medidos y aprobados del proyecto.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346C3EE7-20CE-4123-969C-F79A96CD83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01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9B517524-47E4-4119-8FFF-AE06D54DF6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12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D409782C-2AC0-4C02-A6EB-E1E629E041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4DCC50EF-47E8-47AA-B87C-BE039F9962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41258642"/>
      </p:ext>
    </p:extLst>
  </p:cSld>
</p:sld>
</file>

<file path=ppt/slides/slide1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302C6CED-B3B0-46A3-8D2A-474C9AAA5C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662D8692-ABC6-4079-8383-C12A0267C3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ESTRATEGIA REGULATORIA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69641F51-4C58-4ACE-8522-6C268DADDB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Alternativas al modelo preferido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E6E42EC7-2CA2-4412-928D-BEDE0BBDBB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Alternativas al modelo preferido: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683ED8D6-B3AA-4ED9-86EE-FC71E4F6BE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D9C5B72C-2346-4B8B-8899-3395AB6D85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ECA aplicable;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0E6ECCFD-6806-42ED-8AAF-96F6F186A9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AF5E9859-0F0B-437F-A4A5-0F3B92B402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M = ECA − C_total.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D497224D-048C-4AC6-80C4-F939CB808C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EC435258-3940-4C40-A896-862F0AD161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Ley N.° 28611, Ley General del Ambiente.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63C30CEA-A78C-42CC-A090-CF45347122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96D23B3C-58FA-451F-A96A-10FE5C33DF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1: Estrategia regulatoria.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777A10DF-4C18-41C5-9F29-C9847D625E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8b8a04011a54c74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08834342-89E2-4357-8B71-E546264315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01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649259A4-4E97-435F-8BCF-C4949CE62B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Margen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5E11DBDE-43B8-4802-AF3D-76F453F541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4E0ACE72-EBCB-4AF3-AE72-45E032A469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M = ECA − C_total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0601A042-8492-442F-A5A5-4DF52DB3D5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µg/m³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8B640E9F-E4F4-4608-8A69-C7B0C1C80C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Un margen positivo no reemplaza el análisis de incertidumbre.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B760D1F6-DF79-40B5-8DBF-1FAA207259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01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B2DC068B-52FC-489E-897C-F51BC8B812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2E19C62B-77EC-47F3-AB68-678EACD66A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279664CA-CE54-4975-B1E5-A40E12924E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05634307"/>
      </p:ext>
    </p:extLst>
  </p:cSld>
</p:sld>
</file>

<file path=ppt/slides/slide1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27A66C75-74BD-4404-A295-5769D9447F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384C2981-20E0-412B-9631-8DB70737B6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ESTRATEGIA REGULATORIA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3A74721A-7431-4555-8967-B12C0C2A74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Coherencia con el instrumento ambiental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9037E6DB-D9BD-4A75-B2AA-4B2F945C9C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Coherencia con el instrumento ambiental: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FB462C33-DDEA-4EF0-82A5-E5C346E166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129AA58D-0F59-4077-AEE5-40B7B8D4D1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Datos válidos;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77678064-3D00-473D-852D-E84626E70E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9E1FFFE5-01C1-41DC-8BCC-F4E613BE54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K = N_datos_válidos/N_esperados 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178AD47C-64F6-4B60-8B4B-2C71A5FCD1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3AA0C66C-7646-4851-93A5-6444E31A61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Appendix W, 40 CFR Part 51.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7A8389F6-3B89-4915-8796-4EFC096F2A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98B4AC89-5E80-4A44-B14E-3FF01CF489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1: Estrategia regulatoria.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0C8715E4-70EE-4045-84FD-7C97F5CDFB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636d7c5b9b84f3d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64EC270F-0C8B-46A2-8663-67543E1C2B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01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147C8D5F-D2D8-4395-9640-3AD2F57FF5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Coherencia con el instrumento ambiental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eb66afcb6e7f4366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77D002B4-7D00-43C1-AECE-420D7AC854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0CA5DCD2-D5A5-4B9D-B948-B01E3A8A48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01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20D8A01F-86C1-492B-9EA0-C6F4D10C22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2A7A3430-67B0-4085-B5F1-306647645D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82A4EF0C-4F6C-43C3-99D5-7A495E7A5E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8037472"/>
      </p:ext>
    </p:extLst>
  </p:cSld>
</p:sld>
</file>

<file path=ppt/slides/slide1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05083217-E2E9-4687-8CA3-23E21CE9E3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0EDECBC-965B-43F9-B39C-3AB1E05807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ESTRATEGIA REGULATORIA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38AAB2FA-38F1-4028-8C17-3028053D9C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Versiones, opciones y reproducibilidad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E68C4F11-037B-4B90-8170-9533434A8D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Versiones, opciones y reproducibilidad: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57434A86-2732-430A-BAE8-4ED326454B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E3E1B8B9-8AF7-48EC-8FA0-6E7FE63242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Datos esperados;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B782974E-6713-44AB-964D-9F4658C259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A1EF6115-EDF1-462E-B5D9-2390B36A8C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R = P_excedencia · Consecuencia. Resultado en índice.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36EE8A26-2847-4588-953A-D540F1D122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7AC907E0-8F96-4AE2-BFA9-8501366584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Implementation Guide 2026.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D0EB5C23-7564-4DEF-9F7B-A4F2B8762E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624E61E0-B3E7-4506-814D-60C25FABEF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1: Estrategia regulatoria.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2098EE75-556A-4AF6-8EC5-92223B67F9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aa6b7728d9340cb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622E8E65-6FE7-4933-B218-03CE02F3CC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RISK · MÓDULO 01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7E2F004F-5116-40F3-A9F0-A6680945DC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Riesgo de decisión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5D06BB15-9871-45D1-B744-EB3CE15D2C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39727152-7DF4-4128-9E5E-1E6A175A00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R = P_excedencia · Consecuencia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C069D7AF-0E25-42EE-B995-5BCDAC5B30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índice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816B64E2-A480-43FF-A140-A9A1E7AA11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Usar escenarios y sensibilidad; no confundir con riesgo toxicológico.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D1362600-7AEF-4D0A-915D-6F2D06DADC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01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BC41718E-F47E-4D72-96CC-B76B511C64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C07C7AC0-1C55-4D41-A0C9-214D1A3AC4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B5B3CE24-C435-4402-99F2-0E653B8F26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10856770"/>
      </p:ext>
    </p:extLst>
  </p:cSld>
</p:sld>
</file>

<file path=ppt/slides/slide1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81B17990-4192-48D2-BF97-D9C8CAEDAA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4B52B05-D367-4733-9EF5-6A5BB24E9B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ESTRATEGIA REGULATORIA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9567F659-DFBB-4258-8327-1EF7C2ED02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Caso: central térmica costera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6310076D-99F4-46AF-B0C9-623D06C9FF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Caso: central térmica costera: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A8A2C91A-58E3-43A9-A38F-4C08F28D28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E6C3ABAD-F2E6-4288-A373-DB842C25BA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Aporte máximo modelado;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117D4B09-6052-4D55-AAB8-014707E0A8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6F924474-F431-4DA9-9FAA-0270642255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C_total = C_modelada + C_fondo.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2212A956-BD75-450A-997E-9441274A02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04D46065-4590-4C58-98ED-E10AED1EAC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003-2017-MINAM.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4FDBC6A7-4C85-4EAC-A619-A95E7BBBEC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E9333B35-E2EA-4B8B-BBF9-9B5BCC3F62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1: Estrategia regulatoria.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7B5AA621-8B31-46AA-A58F-18E8B74834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b21a5c8e7a64751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05F75B0A-A0CF-48B2-AA96-9A39C560D0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01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93C5003D-F331-4EC7-8D1F-59EF53D5E2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Caso profesional resuelto: Caso profesional parametrizado: central térmica costera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7B350F59-1E3B-4FF4-B472-84351B6627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2 chimeneas; NOx, SO₂ y PM; terreno costero; población a 4 km; línea base anual disponible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5E5D1CAD-64AD-4B6D-8192-A275775692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FB992FB0-7AD7-44FC-A7CB-4B75C8B4F6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protocolo separa aporte del proyecto, fondo representativo, periodos ECA y escenarios operativos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3D06BC10-553A-4E1B-AE34-03290DE05F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Caso didáctico parametrizado; sustituir por datos medidos y aprobados del proyecto.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66E21E35-FD69-4C7B-BBB3-AA0468AEFA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01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FA4BC9FD-8BE9-4DF4-B20E-0A43D503EB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96FA567E-3D42-42FF-B39C-66CFB15BFA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22BD8BA8-1435-4571-9946-680F97B017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30761689"/>
      </p:ext>
    </p:extLst>
  </p:cSld>
</p:sld>
</file>

<file path=ppt/slides/slide1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B4B0116F-A548-4887-8D82-5C80C17D16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C0C29479-7839-47F6-9FD6-26C95DC3E7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ESTRATEGIA REGULATORIA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E7B81A04-E0A6-4219-A153-58FCF1B095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Matriz de decisiones técnicas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40AADF76-54EB-42D6-BC15-82BC56F2A4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Matriz de decisiones técnicas: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60BA4492-34C6-4850-93B7-6102553016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BE68AC35-2994-4CE0-8B64-DE368516E3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Concentración de fondo;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0E76B044-5DA8-431E-BFAD-E94B402063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2C6A66CF-9EB0-4057-8995-02D890FD76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AR = C_proyecto/ECA 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C214A1A0-4861-4A38-BFFC-20C8D07D0F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90863AAD-763C-4AB8-AD50-58B566C0F5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010-2019-MINAM.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CECB61E4-552F-499C-BEA1-77B56915AF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A58EA9E9-8B7B-44C2-9E73-2360FADC1E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1: Estrategia regulatoria.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0EDD420E-8839-4625-82B1-0D8224FCAC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9410ce131124f52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C3CF2FC5-84DA-4189-A147-05CF4CD83C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SCENARIO · MÓDULO 01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664FA0AE-DDDA-48A0-AC78-D3E26C8B40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Aporte relativo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0BE442BB-EE75-448B-A343-733C5C093B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2353CC0E-6448-4B92-9ACD-C89BEC9FF4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AR = C_proyecto/ECA 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83DF3263-718C-4397-9A4D-09022F218B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BB28B102-28EA-41DF-B429-ACBCE1FBFB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Comparar con el periodo y estadístico definidos en la norma.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591CF249-33EC-43D7-969F-2812FB4F5F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01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53E0996A-1D64-498E-B191-DCD56282A9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17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885ABD47-EE7B-4265-80D3-7173C8CC55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DBBB26C4-4854-4F3E-92C2-7A06741DEA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7886779"/>
      </p:ext>
    </p:extLst>
  </p:cSld>
</p:sld>
</file>

<file path=ppt/slides/slide1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78FBBC24-AEB6-4C53-98FF-6B8A29A150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54CF2675-B53C-4868-BE32-C3771CA511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ESTRATEGIA REGULATORIA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CC0A43A3-B2FB-4705-89C6-834CFF58D3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Términos de referencia del estudio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8BA545B4-B5F2-4104-BEA1-A566B4FB34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Términos de referencia del estudio: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6570E636-B83D-4372-921A-7CDCF4D9F3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17DB186C-86BA-4E4E-A123-0D607D4DE8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ECA aplicable;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9D3AE421-E255-4380-8516-C9C09F990E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A73ED4B9-0C26-4425-B517-64CC12AA05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M = ECA − C_total.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41E03AB3-F2AF-4B45-907E-05DE7F4B30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E334EAC9-F188-4438-BD6D-0FC4E19E72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Ley N.° 28611, Ley General del Ambiente.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44D2FEF3-1677-4AD5-845A-B1A8BF2677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96035407-D2AC-4DF6-804D-295F0D05F2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1: Estrategia regulatoria.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8492932D-A9BF-4646-87C5-4ACC502791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0717a2219334885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A2064B32-C8EA-4931-A5D7-F4BBD78E3C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01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64BC79FF-F3E7-43D0-88B9-7B4C3E25AE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Términos de referencia del estudio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6f4629127ce2402d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783F6883-EFDE-46B8-9B45-041F7A52D6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23B2AA54-22BF-47C1-98AA-D2658806AF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01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8D71578A-C9C5-441C-922B-2D1ABA528F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84548838-9C3F-4A38-A44D-0CA7C40C12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259CB7B3-62B0-40A3-B71C-4BDEF1D967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38436988"/>
      </p:ext>
    </p:extLst>
  </p:cSld>
</p:sld>
</file>

<file path=ppt/slides/slide1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F6716E5B-A0BE-4BC4-90BF-008A2CC326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D4CECFA3-9AA5-4B97-882E-E48ADD48C4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ESTRATEGIA REGULATORIA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6D39DDC4-C06F-429F-B719-84B46D615F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Revisión independiente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2CF3D35F-1FC6-4DAB-9551-C1E41BC82C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Revisión independiente: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F61D5E42-700A-4610-A108-7532BFF97D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6E813774-8EA5-48D0-A540-8A9C30E35E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Datos válidos;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A93592B1-9D92-4712-B708-447606EBDA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1C0B2469-34A3-42ED-AFCA-DEDD0C4FB9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K = N_datos_válidos/N_esperados 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69E9DF3F-0653-402C-896D-09CE77C96F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527F38CE-7AE1-411E-BA47-6105D1E0F7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Appendix W, 40 CFR Part 51.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7F479422-AAD1-426C-9086-3C9FF9630F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84A27ED3-BE25-48FD-8A30-51FB7B4D85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1: Estrategia regulatoria.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12167B84-F16D-4726-96D2-272CB3847C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6431a41e7464e10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14185820-6A21-4E77-8431-F193ECB921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DELIVERABLE · MÓDULO 01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76F78DF8-4814-4BD4-A257-CA1C723480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Cobertura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293A6422-23D3-474D-A2D1-CE7F69FCB5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59CD49C3-6702-45A8-8A37-3105CF755A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K = N_datos_válidos/N_esperados 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758ACE2C-28B1-4522-B3A1-383B1F8F83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D350D1E3-294F-42E8-B28A-ADDBE1F178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Aplicar criterios del protocolo de monitoreo.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12033EBF-D4AE-4773-986C-2069AD08A2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01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2A6DDDB5-CB0E-49BB-9D16-9F51359181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D9B84634-A213-4FDB-B46F-A71AEFA701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AEF8194A-715A-4B54-A99F-2A5ACC631E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09876335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93FEC629-07C4-46C4-A9B3-258B25AB60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E677EF79-A4D4-4A0F-A00F-3CF7FDF862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ESTRATEGIA REGULATORIA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5213E131-A097-4069-A74D-E9F82C48DA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ECA, LMP, línea base y aporte incremental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F706B75-D728-4C92-82C6-6CC413184E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ECA, LMP, línea base y aporte incremental: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0C60DEF9-4068-4723-AB6A-F4F626BBC0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BABA1195-D304-4EB9-AFA1-C20B327628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Concentración de fondo;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DE59B80E-7DAD-43B4-B757-42A5A36162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BBE21142-36DD-402D-88A1-FB4F6073F2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AR = C_proyecto/ECA 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449921E2-EDF9-4700-AEC5-B599115FC7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1132997C-E4F6-4FC3-9EAA-63DF98BD58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010-2019-MINAM.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506DD048-606C-4F23-B8D6-6F6374C073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7EFBC7FD-FD33-41C8-BE41-B6F60BCE2F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1: Estrategia regulatoria.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8FA6E901-09D4-4C13-B0C7-1B1A829FA6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72fa76beb2a4dcd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1D52A978-D3FE-4A99-8FA0-AAA5662DA2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01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90FE8B01-0D22-4B2B-991E-F023C744CB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6E8EB3C7-5152-49A5-AA9B-04DB11E489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D.S. 010-2019-MINAM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C82F19EA-3A60-4DBC-92F6-0D9867F976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Ley N.° 28611, Ley General del Ambiente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C4BCCF98-552A-44FB-A164-421AC57241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B293DCEA-8EF3-4AE8-B3D8-DC65EAF1FA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01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01A46646-77C3-4E3B-89A7-985CBE4BDB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02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56330861-E3D7-4529-90C3-8AB3CE8E9F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9BD8949F-DFFA-4B7E-8D84-2859051DF6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8541635"/>
      </p:ext>
    </p:extLst>
  </p:cSld>
</p:sld>
</file>

<file path=ppt/slides/slide2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0A4634FB-C31D-4BB9-AD76-AF36750F3B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909DE4FA-A3B9-430D-AAA1-4F2F425CD0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ESTRATEGIA REGULATORIA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4BCA6BF-EDC0-47C3-8A80-7B8C5B14CC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Protocolo de modelación defendible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0783337E-D6C6-4BF9-85CF-D4BA1D8A0A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Protocolo de modelación defendible: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FA79D0C0-54D8-4975-BD9D-024F942603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7AD8E731-F6B3-41A2-AC87-4EEE0D37FF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Datos esperados;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961CE822-9F47-42AD-B1E7-8FD150A8C3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42E0687F-E27A-4252-A94E-642C629CC7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R = P_excedencia · Consecuencia. Resultado en índice.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EEA9E5ED-7768-4D04-95FF-9F55B9607E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160B311B-06D7-499D-8951-BA9EE22335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Implementation Guide 2026.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84D0342A-136E-47A5-A86C-5EF290B183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6AEB1427-9BF2-4976-83B1-CC0F1EF3F6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1: Estrategia regulatoria.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07E3C6E2-7E79-4AFB-9872-103C25E3C8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3d8233b5091447b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C371BFC2-3755-4FD5-9AA0-9FFF67B9D4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AUDIT · MÓDULO 01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483F002E-582B-4EE9-9A2D-10F4093D47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Riesgo de decisión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349EB7E8-A7E8-4E8A-8A19-115E4913E0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76EC99EC-6D9D-4FE9-98E5-3E9755A4B6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R = P_excedencia · Consecuencia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FA7F7676-E997-40C4-9192-C3DC9B8420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índice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9C1D2EFC-D719-4FF0-B4D8-092580C52F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Usar escenarios y sensibilidad; no confundir con riesgo toxicológico.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90E640F2-4479-4C4E-AF35-940F0A4C32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01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ABF9F6A4-DAEC-47B8-985C-B9EFA41C51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20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B7700368-3E19-4585-B9F6-568E374052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4A690997-1C7C-4795-9D88-3C4BF94C34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67060018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4D81BF92-2C8D-4E56-94FB-43673E5566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F1161673-C70B-4FD7-89FF-9194B12149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ESTRATEGIA REGULATORIA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67A8EBC0-96FA-4B45-B69B-8678E28EEA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Jerarquía de modelos y dominio de aplicabilidad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A05FCFEB-3566-49A5-97A6-DFA0577B86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Jerarquía de modelos y dominio de aplicabilidad: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98F1569B-306A-453D-87F0-547BE12382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2325DAC2-FCAA-41E5-A01E-1E4DB960F0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ECA aplicable;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884B1680-0BD8-4C94-A088-735E2190EB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1470BB43-B020-46E0-AB97-9B4301381D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M = ECA − C_total.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3170F9AA-26E6-4779-867D-3BEBDC3E23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E3E57B2A-7A89-4419-9FB5-4CF5C39700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Ley N.° 28611, Ley General del Ambiente.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9CE84A91-7E62-4CF2-B750-9665C152B8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0321CAE5-6580-45A6-82FF-849B3A8946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1: Estrategia regulatoria.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98C0C299-C2BC-44AA-A08C-49C80B299A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15836ae7ed24163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4EEA509C-B222-4165-8172-72F84FFD7C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01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A81EEED4-AE48-49FA-BE93-EE866EFFDF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Margen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71EF3045-352E-48AF-97E0-E30F114CE9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D3BFE17A-1418-48BB-AF74-ACDFEE2168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M = ECA − C_total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2BD34981-5D18-43CD-908E-5B0D8A046B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µg/m³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53913469-26C4-4E52-9502-43A186E86A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Un margen positivo no reemplaza el análisis de incertidumbre.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E64C40F8-58F3-4B0A-B310-3F50A1F44C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01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BA3EE49C-7823-4867-9E04-406502E188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7D679E94-2529-49EB-85D0-E61041A4D0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92F726F8-4054-433D-BEEB-3D698CD3C0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97932681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D9FA9620-3E49-42C5-8AC5-8ED6D37E7C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C4172BF-016F-478D-87B8-2FC31C51DE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ESTRATEGIA REGULATORIA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6CDD58F4-5412-4012-83CA-4C65D31736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AERMOD dentro del sistema regulatorio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9BC23B74-1B41-47A7-88C8-E5CDE62F3C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AERMOD dentro del sistema regulatorio: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04E03775-5ACC-49D7-ABD7-DB75F4DA40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A3140B7B-1C9F-4362-9D2A-AF337C1BDE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Datos válidos;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37200E7F-2B38-4925-A4EE-C3A45D6221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462B085E-0B28-4812-8F8A-ECD22A28E8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K = N_datos_válidos/N_esperados 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44A09692-518E-4767-BDB4-872CC5BF8F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8D094218-5031-492B-9AC7-9A41991D17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Appendix W, 40 CFR Part 51.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00A7541B-DD9B-46C9-B76B-80195E0A7F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E8DB2F67-8342-4796-A23A-23F881A1B7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1: Estrategia regulatoria.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9E3D56C2-4E1E-408A-8DF8-50FFD8B892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22206f265704d05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601FDC00-9340-45C7-AA44-0115588062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01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58B7C964-1B7A-43FB-9120-CA080DB2D5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AERMOD dentro del sistema regulatorio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fc88ea09afb84825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F8F7888B-96D3-4CE1-B627-4FE658494B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BBC1E109-A0C7-46AA-8CBF-AC9400E428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01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14623850-D657-47FC-981D-064E5CF933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55D9A008-0828-4175-8833-746852F6CA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25D5B665-A00E-4F2A-B97A-06E347679B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84035474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690B9900-BDBD-410D-80EE-B875C8C10B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EB452E7E-5ADA-44D0-87FE-31F8B322E7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ESTRATEGIA REGULATORIA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37D22B37-CDBA-4DCD-8375-ABFB97D8C5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Modelo conceptual fuente–trayectoria–receptor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18DCD783-E39D-4380-AFAB-1D8347EC9A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Modelo conceptual fuente–trayectoria–receptor: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1C903652-3CF8-42EC-98C7-779CF738F6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41FB83D2-F7CE-4545-ABC3-B808E4F003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Datos esperados;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95F2F669-6548-4FD3-AC27-673B1F296E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D1E9F24F-875B-49D0-BA52-C53D1A8FF0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R = P_excedencia · Consecuencia. Resultado en índice.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570E69FF-71B0-458A-BF62-B464A08800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2DC0E51-D5C7-4836-8DB1-568C95A4EF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Implementation Guide 2026.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E2F875AD-EE88-469D-8583-AF7F89B8E0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48676EB4-4606-4B0B-8077-A7F749002B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1: Estrategia regulatoria.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AC376F30-9C60-4668-8D12-B53823D86C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745c14ce887431d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0B373229-7345-4DB4-8B98-F40C30681F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01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0AC2AA98-3BCA-499A-A743-F26560CE1E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Riesgo de decisión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12806BDA-89D9-4D67-A891-F2297D98E3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82F04E61-CC65-4EFD-B57A-2B78EB0A69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R = P_excedencia · Consecuencia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DB6A5C3D-C9E7-4216-B453-9E4B337D47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índice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59C87038-630E-4E4B-9972-8DCD6DA2F5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Usar escenarios y sensibilidad; no confundir con riesgo toxicológico.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7CC181F4-3B4C-45D7-98B2-474FDC9679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01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5705941D-D442-4169-AA74-6245BCD657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27FFBEC9-D863-4EAE-83C3-9CE7BAF912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9B4E459E-1622-4257-9816-6F5984676E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39318281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647C4029-EA0D-4E73-8743-79A784665D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DA800EB3-866A-4AB9-AFB8-B2A100C53E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ESTRATEGIA REGULATORIA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5CE3CEBE-2D07-401C-A741-0ABD3E82DD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Definición del contaminante y periodo de promedio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707ED1DA-D611-4E94-96D8-DE33EE05AC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Definición del contaminante y periodo de promedio: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C60FD5AA-0537-4A6B-AD69-D1C49030B7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7E0A674C-B81A-4FE9-B621-048019D6A9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Aporte máximo modelado;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FCDEFA5A-9FC4-446B-ABAF-B285FCE271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9F39EBB4-69D4-4743-AA23-E43D1DA6F6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C_total = C_modelada + C_fondo.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FBE29F94-5C6B-47F4-BB66-DCC2C84B82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ADC7A2BD-EA5B-40D5-AE64-B51F1AACF7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003-2017-MINAM.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229A4984-F564-4B2B-B505-3CCB89DC96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96EDEEF2-796A-4BF8-BD42-8A76F9293B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1: Estrategia regulatoria.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422AF8CB-3B28-4C03-A9A9-00A1F8BC07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595fcabc6444359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77024B11-C38C-45CE-AE01-F3AE4AE818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CONCEPT · MÓDULO 01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86F29468-57D6-4D9A-BDC7-093B9B60CE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Concentración total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D2085164-196E-4C75-87CD-6309B779FB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4B8F7968-5487-4D3A-A113-5A331398C1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C_total = C_modelada + C_fondo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77CC53F5-372E-4BD5-9776-6F563895A4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µg/m³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BB4D83D2-D047-40A0-A643-CA50FB92C3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No sumar series incompatibles ni duplicar fuentes incluidas en el fondo.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37DE2B9A-D008-4148-8F3F-13C5815CD8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01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E7F849DF-6187-4FF5-B97B-FF00D4354B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BAAD3214-935D-4595-840F-49538D929A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DB166112-E986-4B11-9092-53CCA00C0F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00257567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C0E0333C-D1DE-4B0B-B5B5-706E12D205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1AC50C53-C7F5-4540-A990-522047748D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ESTRATEGIA REGULATORIA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4EC5914F-3691-40E4-8ED2-F29327CD91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Dominio espacial y temporal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D41A6B68-CD95-4FDF-8F3D-69220482FF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Dominio espacial y temporal: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777F1777-9C71-4F1D-9E0B-83DDEB9BD6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ACB5E21C-B6B4-447E-B1F7-EDF69CC635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Concentración de fondo;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7BA41373-0F94-4A36-B79A-932F654A4B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DA207241-6644-4604-BC00-FAA69171E4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AR = C_proyecto/ECA 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E12EB3D1-A326-4F5E-83CE-15E347F252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8D09B003-41A6-4FA7-83A3-CC0AE62D57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010-2019-MINAM.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3E278988-20D7-4122-A836-970B1FE2DB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DF35B187-CE36-4D1C-BE08-F6CE56D586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1: Estrategia regulatoria.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8EE57412-BD73-4C60-9D45-E62351A0CF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14af31a77614775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912797A7-448F-431A-A753-3FE7023A14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01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A6C5E568-A7EE-430D-BA1B-069BFAE305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246A035A-B349-4C64-B165-B1B70D1114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D.S. 010-2019-MINAM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26718758-E930-419D-A62A-3FB8BA9190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Ley N.° 28611, Ley General del Ambiente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F1A7BF2A-C785-458D-82F7-3D53C17BE5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A0D50EA8-49D3-4790-9D77-1DCC16717B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01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0066CD8E-4CFF-4D2B-BAF4-D76CA32D6A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07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02334F1E-F325-4A11-A49B-16E58FDC93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FDD66A9F-D895-4E62-B753-0D1DAF0D15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94700969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F3D17F1E-45DF-4174-8941-8575CA4FEF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907201A-8651-49A4-AF74-F4E8C26862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ESTRATEGIA REGULATORIA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AECEF1CA-5D8F-4D17-8E2E-53E2CE3604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Escenario actual, futuro y cierre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E93063D2-6F1B-49BA-B18F-09EB1C9657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Escenario actual, futuro y cierre: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AE6A8CF8-F637-491B-AFEE-80AB321A49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22CB8006-F152-4093-B732-05C0A68B0F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ECA aplicable;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239CBB25-846E-40CD-B1F7-6032AF96B5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630A7087-76D2-4857-8D03-9B5D257324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M = ECA − C_total.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91D1984D-4D8A-4B27-B8C7-A872CEC6B5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A5FED89C-64FC-4928-A006-AB2037EFC3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Ley N.° 28611, Ley General del Ambiente.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1BDF9A5C-9C6B-492C-85B4-904AE7BB0C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D24EA9EA-08A7-40E8-AB71-43A4835422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1: Estrategia regulatoria.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0D9F736F-D873-4DF3-BB01-3962EA760A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d6dbce9d8214080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E0605C31-4C1A-4441-BABB-401B677D56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01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F81782ED-BE3F-4E45-9A7A-BD95AE2FD1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Escenario actual, futuro y cierre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703b2a6928434543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539A731E-FE66-4311-AE04-7A9483BEEE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7B3768E3-A5DB-4E34-8342-523A3A3842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01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62478D7A-A481-4663-A346-9D7EFF7F6F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ACCF5E7E-7C62-4233-A5DB-79549F0BB9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3727B68A-8C15-416B-864B-09AAA5F4E9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76156253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0380242C-40C3-4059-ACB0-9F0A01D5EA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2C3546D-51A7-4A73-B5A6-3FF2D00EC1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01 · ESTRATEGIA REGULATORIA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3E645327-3838-4DC2-9B2F-6887875C9F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Fuentes propias, vecinas y fondo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A0371802-A49C-4434-A6C8-8E2171DA7C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Fuentes propias, vecinas y fondo: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2250A819-669E-4A53-815A-C48165415E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44B55BB8-4EF2-4EC0-8736-0A24555CEB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Datos válidos;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E0076202-8D92-4232-A9BB-F2640330F1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D976D1EA-BF3D-4D0D-B716-9CE1B78A5A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K = N_datos_válidos/N_esperados 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90F1FC01-DA12-42B1-90B8-57EF312A43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5B9F97DE-F5AD-4DE7-B262-2FD00B5A22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Appendix W, 40 CFR Part 51.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294C5F6E-5421-40E7-8954-E3828BBB13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685223D1-F254-4791-A574-3AEF8A491A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1: Estrategia regulatoria.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C8863298-F1B9-4BF1-AB86-C13C5959CA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1cc97b4ff7046de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E88841A2-DFE2-447B-8886-460A5153E5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01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6FDD87DF-A4EA-4A02-A0C5-8056004E34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Cobertura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3E768957-1B9C-4277-BEB0-FCD93E7AE9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2CD7FA35-BAD8-4441-9FEC-C76391DB07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K = N_datos_válidos/N_esperados 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CD02D319-FCC0-4A33-98E2-1966CE543A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AEAEE95A-EEB7-4EA2-B6C3-62AF42122D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Aplicar criterios del protocolo de monitoreo.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7AEABA5D-A233-4C59-A0C1-274A1E24A7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01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F33FEF81-598A-4B59-883F-8957E00C3F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A3D80AE3-E7C2-44CA-AB62-2C41FA5EEA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17EAD141-3F41-424D-9C57-EA044AE23A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59990628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2026-07-25T10:53:34.8990000Z</dcterms:created>
  <dcterms:modified xsi:type="dcterms:W3CDTF">2026-07-25T10:53:34.8990000Z</dcterms:modified>
</coreProperties>
</file>